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40"/>
  </p:notesMasterIdLst>
  <p:sldIdLst>
    <p:sldId id="256" r:id="rId3"/>
    <p:sldId id="257" r:id="rId4"/>
    <p:sldId id="258" r:id="rId5"/>
    <p:sldId id="259" r:id="rId6"/>
    <p:sldId id="260" r:id="rId7"/>
    <p:sldId id="261" r:id="rId8"/>
    <p:sldId id="262" r:id="rId9"/>
    <p:sldId id="263" r:id="rId10"/>
    <p:sldId id="264" r:id="rId11"/>
    <p:sldId id="293"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17348200" cy="9753600"/>
  <p:notesSz cx="17348200" cy="9753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 Sullivan" initials="AS" lastIdx="6" clrIdx="0">
    <p:extLst>
      <p:ext uri="{19B8F6BF-5375-455C-9EA6-DF929625EA0E}">
        <p15:presenceInfo xmlns:p15="http://schemas.microsoft.com/office/powerpoint/2012/main" userId="17b2c668dacbacd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1" autoAdjust="0"/>
    <p:restoredTop sz="93979" autoAdjust="0"/>
  </p:normalViewPr>
  <p:slideViewPr>
    <p:cSldViewPr>
      <p:cViewPr varScale="1">
        <p:scale>
          <a:sx n="43" d="100"/>
          <a:sy n="43" d="100"/>
        </p:scale>
        <p:origin x="804" y="64"/>
      </p:cViewPr>
      <p:guideLst>
        <p:guide orient="horz" pos="2880"/>
        <p:guide pos="2160"/>
      </p:guideLst>
    </p:cSldViewPr>
  </p:slideViewPr>
  <p:notesTextViewPr>
    <p:cViewPr>
      <p:scale>
        <a:sx n="100" d="100"/>
        <a:sy n="100" d="100"/>
      </p:scale>
      <p:origin x="0" y="0"/>
    </p:cViewPr>
  </p:notesTextViewPr>
  <p:notesViewPr>
    <p:cSldViewPr>
      <p:cViewPr varScale="1">
        <p:scale>
          <a:sx n="94" d="100"/>
          <a:sy n="94" d="100"/>
        </p:scale>
        <p:origin x="588"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516813" cy="48895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9826625" y="0"/>
            <a:ext cx="7516813" cy="488950"/>
          </a:xfrm>
          <a:prstGeom prst="rect">
            <a:avLst/>
          </a:prstGeom>
        </p:spPr>
        <p:txBody>
          <a:bodyPr vert="horz" lIns="91440" tIns="45720" rIns="91440" bIns="45720" rtlCol="0"/>
          <a:lstStyle>
            <a:lvl1pPr algn="r">
              <a:defRPr sz="1200"/>
            </a:lvl1pPr>
          </a:lstStyle>
          <a:p>
            <a:fld id="{652BE5C8-FF83-4B22-B22B-A4F643F615AA}" type="datetimeFigureOut">
              <a:rPr lang="en-GB" smtClean="0"/>
              <a:t>18/02/2021</a:t>
            </a:fld>
            <a:endParaRPr lang="en-GB"/>
          </a:p>
        </p:txBody>
      </p:sp>
      <p:sp>
        <p:nvSpPr>
          <p:cNvPr id="4" name="Slide Image Placeholder 3"/>
          <p:cNvSpPr>
            <a:spLocks noGrp="1" noRot="1" noChangeAspect="1"/>
          </p:cNvSpPr>
          <p:nvPr>
            <p:ph type="sldImg" idx="2"/>
          </p:nvPr>
        </p:nvSpPr>
        <p:spPr>
          <a:xfrm>
            <a:off x="5746750" y="1219200"/>
            <a:ext cx="5854700" cy="32924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735138" y="4694238"/>
            <a:ext cx="13877925" cy="3840162"/>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264650"/>
            <a:ext cx="7516813" cy="48895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9826625" y="9264650"/>
            <a:ext cx="7516813" cy="488950"/>
          </a:xfrm>
          <a:prstGeom prst="rect">
            <a:avLst/>
          </a:prstGeom>
        </p:spPr>
        <p:txBody>
          <a:bodyPr vert="horz" lIns="91440" tIns="45720" rIns="91440" bIns="45720" rtlCol="0" anchor="b"/>
          <a:lstStyle>
            <a:lvl1pPr algn="r">
              <a:defRPr sz="1200"/>
            </a:lvl1pPr>
          </a:lstStyle>
          <a:p>
            <a:fld id="{BE9F6738-A445-4527-848C-2896E75F1655}" type="slidenum">
              <a:rPr lang="en-GB" smtClean="0"/>
              <a:t>‹#›</a:t>
            </a:fld>
            <a:endParaRPr lang="en-GB"/>
          </a:p>
        </p:txBody>
      </p:sp>
    </p:spTree>
    <p:extLst>
      <p:ext uri="{BB962C8B-B14F-4D97-AF65-F5344CB8AC3E}">
        <p14:creationId xmlns:p14="http://schemas.microsoft.com/office/powerpoint/2010/main" val="3351046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9F6738-A445-4527-848C-2896E75F1655}" type="slidenum">
              <a:rPr lang="en-GB" smtClean="0"/>
              <a:t>1</a:t>
            </a:fld>
            <a:endParaRPr lang="en-GB"/>
          </a:p>
        </p:txBody>
      </p:sp>
    </p:spTree>
    <p:extLst>
      <p:ext uri="{BB962C8B-B14F-4D97-AF65-F5344CB8AC3E}">
        <p14:creationId xmlns:p14="http://schemas.microsoft.com/office/powerpoint/2010/main" val="10458758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legislation clarifies and specifies what is meant by ‘day to day activities’ and includes difficulties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Mobility – movement around the home, school and community environment either walking or using a mobility aid.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Physical coordination – planning and coordination of movements, including difficulties with balance and stability.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Manual dexterity – relating to fine motor skills and the ability to hold and manipulate objects, for example zips and buttons when dressing, pens and keyboards for writing, utensils for cooking and cutlery for eating and drinking.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Ability to lift, carry or otherwise move everyday objects – holding and manipulating heavier objects in the environment for example carrying bags and belongings, using pots and pans for cooking, using specialist equipment in some curriculum areas.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Continence – bladder and/or bowel control and managing personal care and hygiene.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Speech, hearing or eyesight – speech, language and communication needs and sensory impairments.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Memory or ability to concentrate learn or understand – cognition and learning needs.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Perception of risk or danger.</a:t>
            </a:r>
            <a:endParaRPr lang="en-GB" dirty="0"/>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10</a:t>
            </a:fld>
            <a:endParaRPr lang="en-GB"/>
          </a:p>
        </p:txBody>
      </p:sp>
    </p:spTree>
    <p:extLst>
      <p:ext uri="{BB962C8B-B14F-4D97-AF65-F5344CB8AC3E}">
        <p14:creationId xmlns:p14="http://schemas.microsoft.com/office/powerpoint/2010/main" val="480691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question is – ‘How should schools respond to equality legislation and demonstrate the actions they are taking to fulfil their duties?’ ‘How do they evidence that they are planning effectively and improving access and inclusion for disabled people; pupils, parents/</a:t>
            </a:r>
            <a:r>
              <a:rPr lang="en-US" dirty="0" err="1"/>
              <a:t>carers</a:t>
            </a:r>
            <a:r>
              <a:rPr lang="en-US" dirty="0"/>
              <a:t>, staff and visitors?’</a:t>
            </a:r>
            <a:endParaRPr lang="en-GB" dirty="0"/>
          </a:p>
          <a:p>
            <a:r>
              <a:rPr lang="en-US" dirty="0"/>
              <a:t> </a:t>
            </a:r>
            <a:endParaRPr lang="en-GB" dirty="0"/>
          </a:p>
          <a:p>
            <a:r>
              <a:rPr lang="en-GB" dirty="0"/>
              <a:t>Schools are </a:t>
            </a:r>
            <a:r>
              <a:rPr lang="en-GB" b="1" i="1" dirty="0"/>
              <a:t>required</a:t>
            </a:r>
            <a:r>
              <a:rPr lang="en-GB" dirty="0"/>
              <a:t> to publish:</a:t>
            </a:r>
          </a:p>
          <a:p>
            <a:pPr marL="171450" lvl="0" indent="-171450">
              <a:buFont typeface="Arial" panose="020B0604020202020204" pitchFamily="34" charset="0"/>
              <a:buChar char="•"/>
            </a:pPr>
            <a:r>
              <a:rPr lang="en-GB" dirty="0"/>
              <a:t>an annual </a:t>
            </a:r>
            <a:r>
              <a:rPr lang="en-GB" b="1" dirty="0"/>
              <a:t>Equality Statement </a:t>
            </a:r>
            <a:r>
              <a:rPr lang="en-GB" dirty="0"/>
              <a:t>that contains information on how they are complying with their equality duties,</a:t>
            </a:r>
          </a:p>
          <a:p>
            <a:pPr marL="171450" lvl="0" indent="-171450">
              <a:buFont typeface="Arial" panose="020B0604020202020204" pitchFamily="34" charset="0"/>
              <a:buChar char="•"/>
            </a:pPr>
            <a:r>
              <a:rPr lang="en-GB" dirty="0"/>
              <a:t>one or more measurable and specific </a:t>
            </a:r>
            <a:r>
              <a:rPr lang="en-GB" b="1" dirty="0"/>
              <a:t>Equality Objectives </a:t>
            </a:r>
            <a:r>
              <a:rPr lang="en-GB" dirty="0"/>
              <a:t>at least once every four years,</a:t>
            </a:r>
          </a:p>
          <a:p>
            <a:pPr marL="171450" lvl="0" indent="-171450">
              <a:buFont typeface="Arial" panose="020B0604020202020204" pitchFamily="34" charset="0"/>
              <a:buChar char="•"/>
            </a:pPr>
            <a:r>
              <a:rPr lang="en-US" dirty="0"/>
              <a:t>an </a:t>
            </a:r>
            <a:r>
              <a:rPr lang="en-US" b="1" dirty="0"/>
              <a:t>Accessibility Plan </a:t>
            </a:r>
            <a:r>
              <a:rPr lang="en-US" dirty="0"/>
              <a:t>reviewed every three years.</a:t>
            </a:r>
          </a:p>
          <a:p>
            <a:pPr marL="171450" lvl="0" indent="-171450">
              <a:buFont typeface="Arial" panose="020B0604020202020204" pitchFamily="34" charset="0"/>
              <a:buChar char="•"/>
            </a:pPr>
            <a:endParaRPr lang="en-US" dirty="0"/>
          </a:p>
          <a:p>
            <a:pPr lvl="0"/>
            <a:r>
              <a:rPr lang="en-US" dirty="0"/>
              <a:t>All staff should be aware of and familiar with these so that equality can be embedded in day to day practice at school.</a:t>
            </a:r>
            <a:endParaRPr lang="en-GB" dirty="0"/>
          </a:p>
          <a:p>
            <a:endParaRPr lang="en-GB" dirty="0"/>
          </a:p>
          <a:p>
            <a:r>
              <a:rPr lang="en-GB" dirty="0"/>
              <a:t>In this consultation meeting we are going to focus on the Accessibility Plan.</a:t>
            </a:r>
          </a:p>
        </p:txBody>
      </p:sp>
      <p:sp>
        <p:nvSpPr>
          <p:cNvPr id="4" name="Slide Number Placeholder 3"/>
          <p:cNvSpPr>
            <a:spLocks noGrp="1"/>
          </p:cNvSpPr>
          <p:nvPr>
            <p:ph type="sldNum" sz="quarter" idx="10"/>
          </p:nvPr>
        </p:nvSpPr>
        <p:spPr/>
        <p:txBody>
          <a:bodyPr/>
          <a:lstStyle/>
          <a:p>
            <a:fld id="{BE9F6738-A445-4527-848C-2896E75F1655}" type="slidenum">
              <a:rPr lang="en-GB" smtClean="0"/>
              <a:t>11</a:t>
            </a:fld>
            <a:endParaRPr lang="en-GB"/>
          </a:p>
        </p:txBody>
      </p:sp>
    </p:spTree>
    <p:extLst>
      <p:ext uri="{BB962C8B-B14F-4D97-AF65-F5344CB8AC3E}">
        <p14:creationId xmlns:p14="http://schemas.microsoft.com/office/powerpoint/2010/main" val="2748073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So we now know that schools are </a:t>
            </a:r>
            <a:r>
              <a:rPr lang="en-GB" b="1" i="1" dirty="0"/>
              <a:t>required to publish an accessibility plan every three years. </a:t>
            </a:r>
            <a:r>
              <a:rPr lang="en-GB" b="0" i="0" dirty="0"/>
              <a:t>But what should be in it?</a:t>
            </a:r>
          </a:p>
          <a:p>
            <a:pPr algn="just"/>
            <a:endParaRPr lang="en-GB" b="1" i="1" dirty="0"/>
          </a:p>
          <a:p>
            <a:pPr algn="just"/>
            <a:r>
              <a:rPr lang="en-GB" dirty="0"/>
              <a:t>The Accessibility Plan should demonstrate how the school plans to:</a:t>
            </a:r>
          </a:p>
          <a:p>
            <a:pPr algn="just"/>
            <a:endParaRPr lang="en-GB" dirty="0"/>
          </a:p>
          <a:p>
            <a:pPr marL="171450" indent="-171450" algn="just">
              <a:buFont typeface="Arial" panose="020B0604020202020204" pitchFamily="34" charset="0"/>
              <a:buChar char="•"/>
            </a:pPr>
            <a:r>
              <a:rPr lang="en-GB" dirty="0"/>
              <a:t>Increase the extent to which pupils with disabilities can participate in the </a:t>
            </a:r>
            <a:r>
              <a:rPr lang="en-GB" b="1" dirty="0"/>
              <a:t>curriculum</a:t>
            </a:r>
          </a:p>
          <a:p>
            <a:pPr algn="just"/>
            <a:endParaRPr lang="en-GB" dirty="0"/>
          </a:p>
          <a:p>
            <a:pPr marL="171450" indent="-171450" algn="just">
              <a:buFont typeface="Arial" panose="020B0604020202020204" pitchFamily="34" charset="0"/>
              <a:buChar char="•"/>
            </a:pPr>
            <a:r>
              <a:rPr lang="en-GB" dirty="0"/>
              <a:t>Improve the </a:t>
            </a:r>
            <a:r>
              <a:rPr lang="en-GB" b="1" dirty="0"/>
              <a:t>physical environment </a:t>
            </a:r>
            <a:r>
              <a:rPr lang="en-GB" dirty="0"/>
              <a:t>of the school to enable pupils with disabilities to better take advantage of education, benefits, facilities and services</a:t>
            </a:r>
          </a:p>
          <a:p>
            <a:pPr algn="just"/>
            <a:endParaRPr lang="en-GB" dirty="0"/>
          </a:p>
          <a:p>
            <a:pPr marL="171450" indent="-171450" algn="just">
              <a:buFont typeface="Arial" panose="020B0604020202020204" pitchFamily="34" charset="0"/>
              <a:buChar char="•"/>
            </a:pPr>
            <a:r>
              <a:rPr lang="en-GB" dirty="0"/>
              <a:t>Improve the availability of accessible </a:t>
            </a:r>
            <a:r>
              <a:rPr lang="en-GB" b="1" dirty="0"/>
              <a:t>information</a:t>
            </a:r>
            <a:r>
              <a:rPr lang="en-GB" dirty="0"/>
              <a:t> to pupils with disabilities </a:t>
            </a:r>
          </a:p>
          <a:p>
            <a:pPr marL="171450" indent="-171450" algn="just">
              <a:buFont typeface="Arial" panose="020B0604020202020204" pitchFamily="34" charset="0"/>
              <a:buChar char="•"/>
            </a:pPr>
            <a:endParaRPr lang="en-GB" dirty="0"/>
          </a:p>
          <a:p>
            <a:pPr marL="0" indent="0" algn="just">
              <a:buFont typeface="Arial" panose="020B0604020202020204" pitchFamily="34" charset="0"/>
              <a:buNone/>
            </a:pPr>
            <a:r>
              <a:rPr lang="en-GB" dirty="0"/>
              <a:t>Notice that the focus here is on pupils. As a school our pupils are our primary focus but as we consider accessibility planning we should also think about access for disabled staff, parents/carers and visitors, as appropriate.</a:t>
            </a:r>
          </a:p>
        </p:txBody>
      </p:sp>
      <p:sp>
        <p:nvSpPr>
          <p:cNvPr id="4" name="Slide Number Placeholder 3"/>
          <p:cNvSpPr>
            <a:spLocks noGrp="1"/>
          </p:cNvSpPr>
          <p:nvPr>
            <p:ph type="sldNum" sz="quarter" idx="10"/>
          </p:nvPr>
        </p:nvSpPr>
        <p:spPr/>
        <p:txBody>
          <a:bodyPr/>
          <a:lstStyle/>
          <a:p>
            <a:fld id="{BE9F6738-A445-4527-848C-2896E75F1655}" type="slidenum">
              <a:rPr lang="en-GB" smtClean="0"/>
              <a:t>12</a:t>
            </a:fld>
            <a:endParaRPr lang="en-GB"/>
          </a:p>
        </p:txBody>
      </p:sp>
    </p:spTree>
    <p:extLst>
      <p:ext uri="{BB962C8B-B14F-4D97-AF65-F5344CB8AC3E}">
        <p14:creationId xmlns:p14="http://schemas.microsoft.com/office/powerpoint/2010/main" val="13576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wide scope of the Equality Act states that accessibility is not just what we would conventionally see as ‘school’ or ‘lessons’. </a:t>
            </a:r>
          </a:p>
          <a:p>
            <a:endParaRPr lang="en-GB" i="1" dirty="0"/>
          </a:p>
          <a:p>
            <a:r>
              <a:rPr lang="en-GB" i="1" dirty="0"/>
              <a:t>Everything</a:t>
            </a:r>
            <a:r>
              <a:rPr lang="en-GB" dirty="0"/>
              <a:t> we provide for our pupils, including things beyond formal education, is included.</a:t>
            </a:r>
            <a:endParaRPr lang="en-GB" dirty="0">
              <a:solidFill>
                <a:srgbClr val="002060"/>
              </a:solidFill>
            </a:endParaRPr>
          </a:p>
          <a:p>
            <a:pPr algn="just"/>
            <a:endParaRPr lang="en-GB" dirty="0"/>
          </a:p>
          <a:p>
            <a:pPr algn="just"/>
            <a:r>
              <a:rPr lang="en-GB" dirty="0"/>
              <a:t>It covers the additional activities and opportunities that we offer our pupils such as the ones on this list.</a:t>
            </a:r>
          </a:p>
          <a:p>
            <a:pPr algn="just"/>
            <a:endParaRPr lang="en-GB" dirty="0"/>
          </a:p>
          <a:p>
            <a:pPr algn="just"/>
            <a:r>
              <a:rPr lang="en-GB" dirty="0"/>
              <a:t>We have a duty to plan and make reasonable adjustments to ensure that access to these happens. </a:t>
            </a:r>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13</a:t>
            </a:fld>
            <a:endParaRPr lang="en-GB"/>
          </a:p>
        </p:txBody>
      </p:sp>
    </p:spTree>
    <p:extLst>
      <p:ext uri="{BB962C8B-B14F-4D97-AF65-F5344CB8AC3E}">
        <p14:creationId xmlns:p14="http://schemas.microsoft.com/office/powerpoint/2010/main" val="3705229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b="1" dirty="0"/>
              <a:t>The Governing Body takes overall organisational responsibility for the actions of the staff and the policies and practice of the school. In this they are supported by the Headteacher and Senior Leadership Team and all members of the school staff.</a:t>
            </a:r>
          </a:p>
          <a:p>
            <a:pPr algn="just"/>
            <a:endParaRPr lang="en-GB" sz="1200" dirty="0"/>
          </a:p>
          <a:p>
            <a:pPr algn="just"/>
            <a:r>
              <a:rPr lang="en-GB" sz="1200" dirty="0"/>
              <a:t>As a staff we should be aware of this overall responsibility but for any school to work effectively and for the established systems within it to work effectively we all need to recognise our individual part in this. This is especially important when we consider the equality duties.</a:t>
            </a:r>
          </a:p>
          <a:p>
            <a:pPr algn="just"/>
            <a:endParaRPr lang="en-GB" sz="1200" dirty="0"/>
          </a:p>
          <a:p>
            <a:pPr algn="just"/>
            <a:r>
              <a:rPr lang="en-GB" sz="1200" dirty="0"/>
              <a:t>Failure to execute and to fulfil the equality duties by:</a:t>
            </a:r>
          </a:p>
          <a:p>
            <a:pPr marL="171450" indent="-171450" algn="just">
              <a:buFont typeface="Arial" panose="020B0604020202020204" pitchFamily="34" charset="0"/>
              <a:buChar char="•"/>
            </a:pPr>
            <a:r>
              <a:rPr lang="en-GB" sz="1200" dirty="0"/>
              <a:t>treating disabled pupils less favourably</a:t>
            </a:r>
          </a:p>
          <a:p>
            <a:pPr marL="171450" indent="-171450" algn="just">
              <a:buFont typeface="Arial" panose="020B0604020202020204" pitchFamily="34" charset="0"/>
              <a:buChar char="•"/>
            </a:pPr>
            <a:r>
              <a:rPr lang="en-GB" sz="1200" dirty="0"/>
              <a:t>not making reasonable adjustments (adaptations, modifications and provision of equipment/ aids/</a:t>
            </a:r>
            <a:r>
              <a:rPr lang="en-GB" sz="1200" baseline="0" dirty="0"/>
              <a:t> </a:t>
            </a:r>
            <a:r>
              <a:rPr lang="en-GB" sz="1200" dirty="0"/>
              <a:t>support)</a:t>
            </a:r>
          </a:p>
          <a:p>
            <a:pPr marL="171450" indent="-171450" algn="just">
              <a:buFont typeface="Arial" panose="020B0604020202020204" pitchFamily="34" charset="0"/>
              <a:buChar char="•"/>
            </a:pPr>
            <a:r>
              <a:rPr lang="en-GB" sz="1200" dirty="0"/>
              <a:t>not promoting equality of opportunity</a:t>
            </a:r>
          </a:p>
          <a:p>
            <a:pPr marL="171450" indent="-171450" algn="just">
              <a:buFont typeface="Arial" panose="020B0604020202020204" pitchFamily="34" charset="0"/>
              <a:buChar char="•"/>
            </a:pPr>
            <a:r>
              <a:rPr lang="en-GB" sz="1200" dirty="0"/>
              <a:t>not being anticipatory </a:t>
            </a:r>
          </a:p>
          <a:p>
            <a:pPr algn="just"/>
            <a:endParaRPr lang="en-GB" sz="1200" dirty="0"/>
          </a:p>
          <a:p>
            <a:pPr algn="just"/>
            <a:r>
              <a:rPr lang="en-GB" sz="1200" dirty="0"/>
              <a:t>is, quite simply, </a:t>
            </a:r>
            <a:r>
              <a:rPr lang="en-GB" sz="1200" i="1" dirty="0"/>
              <a:t>breaking the law</a:t>
            </a:r>
            <a:r>
              <a:rPr lang="en-GB" sz="1200" dirty="0"/>
              <a:t>. </a:t>
            </a:r>
          </a:p>
          <a:p>
            <a:pPr algn="just"/>
            <a:endParaRPr lang="en-GB" sz="1200" dirty="0"/>
          </a:p>
          <a:p>
            <a:pPr algn="just"/>
            <a:r>
              <a:rPr lang="en-GB" sz="1200" dirty="0"/>
              <a:t>Whatever our role in school, whatever responsibilities we have, we all have a duty to implement the equality duties and demonstrate good practice.</a:t>
            </a:r>
          </a:p>
          <a:p>
            <a:pPr algn="just"/>
            <a:endParaRPr lang="en-GB" sz="1200" dirty="0"/>
          </a:p>
          <a:p>
            <a:pPr algn="just"/>
            <a:r>
              <a:rPr lang="en-GB" sz="1200" dirty="0"/>
              <a:t>We must be cautious that we don’t assume that because everyone has responsibility that someone else is going to take the lead. We have to accept our own personal responsibility for this and act accordingly.</a:t>
            </a:r>
          </a:p>
          <a:p>
            <a:pPr algn="just"/>
            <a:endParaRPr lang="en-GB" sz="1200" dirty="0"/>
          </a:p>
          <a:p>
            <a:pPr algn="just"/>
            <a:r>
              <a:rPr lang="en-GB" sz="1200" dirty="0"/>
              <a:t>So we have answered the question posed on this slide… </a:t>
            </a:r>
            <a:r>
              <a:rPr lang="en-GB" sz="1200" b="1" dirty="0"/>
              <a:t>everyone</a:t>
            </a:r>
            <a:r>
              <a:rPr lang="en-GB" sz="1200" dirty="0"/>
              <a:t> has responsibility for implementing the Equality Act.</a:t>
            </a:r>
          </a:p>
          <a:p>
            <a:pPr algn="just"/>
            <a:endParaRPr lang="en-GB" sz="1200" dirty="0"/>
          </a:p>
          <a:p>
            <a:pPr algn="just"/>
            <a:r>
              <a:rPr lang="en-GB" sz="1200" dirty="0"/>
              <a:t>In a specific sense we are referring to Governors and staff implementing strategies and plans but the Equality Act applies in a general sense to pupils, parents/carers and visitors in school to behave and act in a way that upholds the equality legislation.</a:t>
            </a:r>
          </a:p>
        </p:txBody>
      </p:sp>
      <p:sp>
        <p:nvSpPr>
          <p:cNvPr id="4" name="Slide Number Placeholder 3"/>
          <p:cNvSpPr>
            <a:spLocks noGrp="1"/>
          </p:cNvSpPr>
          <p:nvPr>
            <p:ph type="sldNum" sz="quarter" idx="10"/>
          </p:nvPr>
        </p:nvSpPr>
        <p:spPr/>
        <p:txBody>
          <a:bodyPr/>
          <a:lstStyle/>
          <a:p>
            <a:fld id="{BE9F6738-A445-4527-848C-2896E75F1655}" type="slidenum">
              <a:rPr lang="en-GB" smtClean="0"/>
              <a:t>14</a:t>
            </a:fld>
            <a:endParaRPr lang="en-GB"/>
          </a:p>
        </p:txBody>
      </p:sp>
    </p:spTree>
    <p:extLst>
      <p:ext uri="{BB962C8B-B14F-4D97-AF65-F5344CB8AC3E}">
        <p14:creationId xmlns:p14="http://schemas.microsoft.com/office/powerpoint/2010/main" val="3216847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materials have been produced by pdnet, a national organisation for teachers who support and work with children and young people with physical disabilities and which is free to join.</a:t>
            </a:r>
          </a:p>
          <a:p>
            <a:endParaRPr lang="en-US" dirty="0"/>
          </a:p>
          <a:p>
            <a:r>
              <a:rPr lang="en-US" dirty="0"/>
              <a:t>For this reason, the focus of this presentation is on physical disability. </a:t>
            </a:r>
          </a:p>
          <a:p>
            <a:endParaRPr lang="en-US" dirty="0"/>
          </a:p>
          <a:p>
            <a:r>
              <a:rPr lang="en-US" dirty="0"/>
              <a:t>However it is important to bear in mind that all types of disability should be considered in relation to the Accessibility Plan and the scope is wider. You may want to consider a range of disabilities when working on the activities ahead.</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15</a:t>
            </a:fld>
            <a:endParaRPr lang="en-GB"/>
          </a:p>
        </p:txBody>
      </p:sp>
    </p:spTree>
    <p:extLst>
      <p:ext uri="{BB962C8B-B14F-4D97-AF65-F5344CB8AC3E}">
        <p14:creationId xmlns:p14="http://schemas.microsoft.com/office/powerpoint/2010/main" val="442614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let’s take a moment to think about pupils with physical disabilities.</a:t>
            </a:r>
          </a:p>
          <a:p>
            <a:endParaRPr lang="en-US" dirty="0"/>
          </a:p>
          <a:p>
            <a:r>
              <a:rPr lang="en-US" dirty="0"/>
              <a:t>According to research from the Papworth Trust 7% of children in the UK are disabled and 10% of children in the UK live in a family with at least one disabled child.</a:t>
            </a:r>
          </a:p>
          <a:p>
            <a:endParaRPr lang="en-US" dirty="0"/>
          </a:p>
          <a:p>
            <a:r>
              <a:rPr lang="en-US" dirty="0"/>
              <a:t>Over the past 10-15 years the number of CYP with physical disabilities in mainstream schools has increased. This is due to improvements in neonatal care, improving survival rates of premature babies, new and improved medical techniques resulting in earlier diagnosis and treatment, development of new drugs and treatment pathways and better understanding of some conditions.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many reasons why a child or young person may have a physical disability.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reasons are often related to a medical condition, </a:t>
            </a:r>
            <a:r>
              <a:rPr lang="en-US" sz="1200" dirty="0"/>
              <a:t>such as genetic conditions, pre-maturity and congenital conditions, </a:t>
            </a:r>
            <a:r>
              <a:rPr lang="en-US" dirty="0"/>
              <a:t>but may also come about as a result of accident, injury or illness.</a:t>
            </a:r>
          </a:p>
          <a:p>
            <a:endParaRPr lang="en-US" dirty="0"/>
          </a:p>
          <a:p>
            <a:r>
              <a:rPr lang="en-US" dirty="0"/>
              <a:t>These are the most common conditions which impact on children and young people.</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16</a:t>
            </a:fld>
            <a:endParaRPr lang="en-GB"/>
          </a:p>
        </p:txBody>
      </p:sp>
    </p:spTree>
    <p:extLst>
      <p:ext uri="{BB962C8B-B14F-4D97-AF65-F5344CB8AC3E}">
        <p14:creationId xmlns:p14="http://schemas.microsoft.com/office/powerpoint/2010/main" val="16417081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pdnet asks schools about the challenges that they face in supporting a pupil with a physical disability these are often their concerns.</a:t>
            </a:r>
          </a:p>
          <a:p>
            <a:endParaRPr lang="en-US" dirty="0"/>
          </a:p>
          <a:p>
            <a:r>
              <a:rPr lang="en-US" dirty="0"/>
              <a:t>Schools are imperfect organisations and they always will be! Perfection is impossible to achieve.</a:t>
            </a:r>
          </a:p>
          <a:p>
            <a:endParaRPr lang="en-US" dirty="0"/>
          </a:p>
          <a:p>
            <a:r>
              <a:rPr lang="en-US" dirty="0"/>
              <a:t>What is important is that a school is:</a:t>
            </a:r>
          </a:p>
          <a:p>
            <a:endParaRPr lang="en-US" dirty="0"/>
          </a:p>
          <a:p>
            <a:pPr marL="171450" indent="-171450">
              <a:buFont typeface="Arial" panose="020B0604020202020204" pitchFamily="34" charset="0"/>
              <a:buChar char="•"/>
            </a:pPr>
            <a:r>
              <a:rPr lang="en-US" dirty="0"/>
              <a:t>aware of the challenges, </a:t>
            </a:r>
          </a:p>
          <a:p>
            <a:pPr marL="171450" indent="-171450">
              <a:buFont typeface="Arial" panose="020B0604020202020204" pitchFamily="34" charset="0"/>
              <a:buChar char="•"/>
            </a:pPr>
            <a:r>
              <a:rPr lang="en-US" dirty="0"/>
              <a:t>aware of where it needs to make improvements and </a:t>
            </a:r>
          </a:p>
          <a:p>
            <a:pPr marL="171450" indent="-171450">
              <a:buFont typeface="Arial" panose="020B0604020202020204" pitchFamily="34" charset="0"/>
              <a:buChar char="•"/>
            </a:pPr>
            <a:r>
              <a:rPr lang="en-US" dirty="0"/>
              <a:t>that it plans for these improvements to happen.</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17</a:t>
            </a:fld>
            <a:endParaRPr lang="en-GB"/>
          </a:p>
        </p:txBody>
      </p:sp>
    </p:spTree>
    <p:extLst>
      <p:ext uri="{BB962C8B-B14F-4D97-AF65-F5344CB8AC3E}">
        <p14:creationId xmlns:p14="http://schemas.microsoft.com/office/powerpoint/2010/main" val="3186679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So… what makes some schools more inclusive than others? </a:t>
            </a:r>
            <a:r>
              <a:rPr lang="en-GB" altLang="en-US" sz="1200" dirty="0"/>
              <a:t>What are the factors that contribute towards successful inclusion?</a:t>
            </a:r>
          </a:p>
          <a:p>
            <a:endParaRPr lang="en-US" sz="1200" dirty="0"/>
          </a:p>
          <a:p>
            <a:r>
              <a:rPr lang="en-US" sz="1200" dirty="0"/>
              <a:t>The message we get from children and young people is this… </a:t>
            </a:r>
            <a:r>
              <a:rPr lang="en-US" sz="1200" b="1" dirty="0"/>
              <a:t>not feeling different </a:t>
            </a:r>
            <a:r>
              <a:rPr lang="en-US" sz="1200" dirty="0"/>
              <a:t>in school.</a:t>
            </a:r>
            <a:endParaRPr lang="en-US" sz="1200" b="1" dirty="0"/>
          </a:p>
          <a:p>
            <a:endParaRPr lang="en-US" sz="1200" dirty="0"/>
          </a:p>
          <a:p>
            <a:r>
              <a:rPr lang="en-US" sz="1200" dirty="0"/>
              <a:t>Children and young people with disabilities time and time again say they do not want to feel different from their friends by not being enabled to truly take part in the life of the school.</a:t>
            </a:r>
          </a:p>
          <a:p>
            <a:endParaRPr lang="en-US" sz="1200" dirty="0"/>
          </a:p>
          <a:p>
            <a:r>
              <a:rPr lang="en-US" sz="1200" dirty="0"/>
              <a:t>This doesn’t mean that we treat all pupils exactly the same. We should and must make adjustments and adaptations for pupils with disabilities to have full access. It is HOW we achieve this that matters… naturally, seamlessly and without fuss. It just happens!</a:t>
            </a:r>
          </a:p>
          <a:p>
            <a:endParaRPr lang="en-US" altLang="en-US" sz="1200" dirty="0"/>
          </a:p>
          <a:p>
            <a:r>
              <a:rPr lang="en-GB" altLang="en-US" sz="1200" dirty="0"/>
              <a:t>For pupils with disabilities inclusion is more than just ‘being there’.  Being in school, in class</a:t>
            </a:r>
            <a:r>
              <a:rPr lang="en-GB" altLang="en-US" sz="1200" baseline="0" dirty="0"/>
              <a:t> and</a:t>
            </a:r>
            <a:r>
              <a:rPr lang="en-GB" altLang="en-US" sz="1200" dirty="0"/>
              <a:t> in the playground is only part of the story. It is about being there, ‘belonging there’ and being able to truly  ‘take part’.</a:t>
            </a:r>
          </a:p>
          <a:p>
            <a:pPr algn="just"/>
            <a:endParaRPr lang="en-GB" altLang="en-US" sz="1200" dirty="0"/>
          </a:p>
          <a:p>
            <a:pPr algn="just"/>
            <a:r>
              <a:rPr lang="en-GB" altLang="en-US" sz="1200" dirty="0"/>
              <a:t>The most effective schools don’t take educational inclusion for granted but identify the challenges and barriers and take positive actions to reduce those inequalities. Inclusive schools embed equality in their ethos, practice and curriculum.</a:t>
            </a:r>
          </a:p>
          <a:p>
            <a:pPr algn="just"/>
            <a:endParaRPr lang="en-GB" altLang="en-US" sz="1200" dirty="0"/>
          </a:p>
          <a:p>
            <a:pPr algn="just"/>
            <a:r>
              <a:rPr lang="en-GB" altLang="en-US" sz="1200" dirty="0"/>
              <a:t>They:</a:t>
            </a:r>
          </a:p>
          <a:p>
            <a:pPr algn="just"/>
            <a:endParaRPr lang="en-GB" altLang="en-US" sz="1200" dirty="0"/>
          </a:p>
          <a:p>
            <a:pPr marL="171450" indent="-171450">
              <a:buClr>
                <a:srgbClr val="002060"/>
              </a:buClr>
              <a:buSzPct val="75000"/>
              <a:buFont typeface="Arial" panose="020B0604020202020204" pitchFamily="34" charset="0"/>
              <a:buChar char="•"/>
            </a:pPr>
            <a:r>
              <a:rPr lang="en-GB" altLang="en-US" sz="1200" dirty="0"/>
              <a:t>Promote positive attitudes and social inclusion.</a:t>
            </a:r>
          </a:p>
          <a:p>
            <a:pPr marL="171450" indent="-171450">
              <a:buClr>
                <a:srgbClr val="002060"/>
              </a:buClr>
              <a:buSzPct val="75000"/>
              <a:buFont typeface="Arial" panose="020B0604020202020204" pitchFamily="34" charset="0"/>
              <a:buChar char="•"/>
            </a:pPr>
            <a:endParaRPr lang="en-GB" altLang="en-US" sz="1200" dirty="0"/>
          </a:p>
          <a:p>
            <a:pPr marL="171450" indent="-171450">
              <a:buClr>
                <a:srgbClr val="002060"/>
              </a:buClr>
              <a:buSzPct val="75000"/>
              <a:buFont typeface="Arial" panose="020B0604020202020204" pitchFamily="34" charset="0"/>
              <a:buChar char="•"/>
            </a:pPr>
            <a:r>
              <a:rPr lang="en-GB" altLang="en-US" sz="1200" dirty="0"/>
              <a:t>Encourage an ethos of support, respect and friendship.</a:t>
            </a:r>
          </a:p>
          <a:p>
            <a:pPr marL="171450" indent="-171450">
              <a:buClr>
                <a:srgbClr val="002060"/>
              </a:buClr>
              <a:buSzPct val="75000"/>
              <a:buFont typeface="Arial" panose="020B0604020202020204" pitchFamily="34" charset="0"/>
              <a:buChar char="•"/>
            </a:pPr>
            <a:endParaRPr lang="en-GB" altLang="en-US" sz="1200" dirty="0"/>
          </a:p>
          <a:p>
            <a:pPr marL="171450" indent="-171450">
              <a:buClr>
                <a:srgbClr val="002060"/>
              </a:buClr>
              <a:buSzPct val="75000"/>
              <a:buFont typeface="Arial" panose="020B0604020202020204" pitchFamily="34" charset="0"/>
              <a:buChar char="•"/>
            </a:pPr>
            <a:r>
              <a:rPr lang="en-GB" altLang="en-US" sz="1200" dirty="0"/>
              <a:t>Teach tolerance and understanding of diversity.</a:t>
            </a:r>
          </a:p>
          <a:p>
            <a:pPr marL="171450" indent="-171450">
              <a:buClr>
                <a:srgbClr val="002060"/>
              </a:buClr>
              <a:buSzPct val="75000"/>
              <a:buFont typeface="Arial" panose="020B0604020202020204" pitchFamily="34" charset="0"/>
              <a:buChar char="•"/>
            </a:pPr>
            <a:endParaRPr lang="en-GB" altLang="en-US" sz="1200" dirty="0"/>
          </a:p>
          <a:p>
            <a:pPr marL="171450" indent="-171450">
              <a:buClr>
                <a:srgbClr val="002060"/>
              </a:buClr>
              <a:buSzPct val="75000"/>
              <a:buFont typeface="Arial" panose="020B0604020202020204" pitchFamily="34" charset="0"/>
              <a:buChar char="•"/>
            </a:pPr>
            <a:r>
              <a:rPr lang="en-GB" altLang="en-US" sz="1200" dirty="0"/>
              <a:t>Are aspirational - raising levels of attendance, achievement and independence for ALL learners.</a:t>
            </a:r>
          </a:p>
        </p:txBody>
      </p:sp>
      <p:sp>
        <p:nvSpPr>
          <p:cNvPr id="4" name="Slide Number Placeholder 3"/>
          <p:cNvSpPr>
            <a:spLocks noGrp="1"/>
          </p:cNvSpPr>
          <p:nvPr>
            <p:ph type="sldNum" sz="quarter" idx="10"/>
          </p:nvPr>
        </p:nvSpPr>
        <p:spPr/>
        <p:txBody>
          <a:bodyPr/>
          <a:lstStyle/>
          <a:p>
            <a:fld id="{BE9F6738-A445-4527-848C-2896E75F1655}" type="slidenum">
              <a:rPr lang="en-GB" smtClean="0"/>
              <a:t>18</a:t>
            </a:fld>
            <a:endParaRPr lang="en-GB"/>
          </a:p>
        </p:txBody>
      </p:sp>
    </p:spTree>
    <p:extLst>
      <p:ext uri="{BB962C8B-B14F-4D97-AF65-F5344CB8AC3E}">
        <p14:creationId xmlns:p14="http://schemas.microsoft.com/office/powerpoint/2010/main" val="594923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 case study</a:t>
            </a:r>
            <a:r>
              <a:rPr lang="en-US" baseline="0" dirty="0"/>
              <a:t> (slides 32 and 33)</a:t>
            </a:r>
            <a:endParaRPr lang="en-US" dirty="0"/>
          </a:p>
          <a:p>
            <a:endParaRPr lang="en-US" dirty="0"/>
          </a:p>
          <a:p>
            <a:r>
              <a:rPr lang="en-US" dirty="0"/>
              <a:t>Read the information about a pupil with a physical disability who attends his local mainstream school. </a:t>
            </a:r>
          </a:p>
          <a:p>
            <a:endParaRPr lang="en-US" dirty="0"/>
          </a:p>
          <a:p>
            <a:r>
              <a:rPr lang="en-US" dirty="0"/>
              <a:t>Discuss in small groups and consider the following questions:</a:t>
            </a:r>
          </a:p>
          <a:p>
            <a:endParaRPr lang="en-US" dirty="0"/>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Were there any examples of good practice in including the pupil?</a:t>
            </a:r>
          </a:p>
          <a:p>
            <a:pPr marL="171450" indent="-171450">
              <a:buFont typeface="Arial" panose="020B0604020202020204" pitchFamily="34" charset="0"/>
              <a:buChar char="•"/>
            </a:pPr>
            <a:endParaRPr lang="en-US" sz="1200" b="1"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Were there any examples of practice which may have made the pupil ‘feel different’?</a:t>
            </a:r>
          </a:p>
          <a:p>
            <a:pPr marL="171450" indent="-171450">
              <a:buFont typeface="Arial" panose="020B0604020202020204" pitchFamily="34" charset="0"/>
              <a:buChar char="•"/>
            </a:pPr>
            <a:endParaRPr lang="en-US" sz="1200" b="1"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Could the school have done things differently?</a:t>
            </a:r>
          </a:p>
          <a:p>
            <a:pPr marL="171450" indent="-171450">
              <a:buFont typeface="Arial" panose="020B0604020202020204" pitchFamily="34" charset="0"/>
              <a:buChar char="•"/>
            </a:pPr>
            <a:endParaRPr lang="en-US" sz="1200" b="1"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US" sz="1200" b="1" dirty="0">
                <a:latin typeface="Calibri" panose="020F0502020204030204" pitchFamily="34" charset="0"/>
                <a:cs typeface="Calibri" panose="020F0502020204030204" pitchFamily="34" charset="0"/>
              </a:rPr>
              <a:t>Can you think of any adjustments that may help the pupil to be better supported and included?</a:t>
            </a:r>
          </a:p>
          <a:p>
            <a:pPr marL="171450" indent="-171450">
              <a:buFont typeface="Arial" panose="020B0604020202020204" pitchFamily="34" charset="0"/>
              <a:buChar char="•"/>
            </a:pPr>
            <a:endParaRPr lang="en-US" sz="1200" b="1" dirty="0">
              <a:latin typeface="Calibri" panose="020F0502020204030204" pitchFamily="34" charset="0"/>
              <a:cs typeface="Calibri" panose="020F0502020204030204" pitchFamily="34" charset="0"/>
            </a:endParaRPr>
          </a:p>
          <a:p>
            <a:endParaRPr lang="en-US" dirty="0"/>
          </a:p>
          <a:p>
            <a:r>
              <a:rPr lang="en-US" b="1" dirty="0">
                <a:solidFill>
                  <a:srgbClr val="FF0000"/>
                </a:solidFill>
              </a:rPr>
              <a:t>Take feedback</a:t>
            </a:r>
            <a:endParaRPr lang="en-GB" b="1" dirty="0">
              <a:solidFill>
                <a:srgbClr val="FF0000"/>
              </a:solidFill>
            </a:endParaRPr>
          </a:p>
        </p:txBody>
      </p:sp>
      <p:sp>
        <p:nvSpPr>
          <p:cNvPr id="4" name="Slide Number Placeholder 3"/>
          <p:cNvSpPr>
            <a:spLocks noGrp="1"/>
          </p:cNvSpPr>
          <p:nvPr>
            <p:ph type="sldNum" sz="quarter" idx="10"/>
          </p:nvPr>
        </p:nvSpPr>
        <p:spPr/>
        <p:txBody>
          <a:bodyPr/>
          <a:lstStyle/>
          <a:p>
            <a:fld id="{BE9F6738-A445-4527-848C-2896E75F1655}" type="slidenum">
              <a:rPr lang="en-GB" smtClean="0"/>
              <a:t>19</a:t>
            </a:fld>
            <a:endParaRPr lang="en-GB"/>
          </a:p>
        </p:txBody>
      </p:sp>
    </p:spTree>
    <p:extLst>
      <p:ext uri="{BB962C8B-B14F-4D97-AF65-F5344CB8AC3E}">
        <p14:creationId xmlns:p14="http://schemas.microsoft.com/office/powerpoint/2010/main" val="1410476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BE9F6738-A445-4527-848C-2896E75F1655}" type="slidenum">
              <a:rPr lang="en-GB" smtClean="0"/>
              <a:t>2</a:t>
            </a:fld>
            <a:endParaRPr lang="en-GB"/>
          </a:p>
        </p:txBody>
      </p:sp>
    </p:spTree>
    <p:extLst>
      <p:ext uri="{BB962C8B-B14F-4D97-AF65-F5344CB8AC3E}">
        <p14:creationId xmlns:p14="http://schemas.microsoft.com/office/powerpoint/2010/main" val="1107829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point:</a:t>
            </a:r>
          </a:p>
          <a:p>
            <a:endParaRPr lang="en-US" dirty="0"/>
          </a:p>
          <a:p>
            <a:pPr marL="171450" indent="-171450">
              <a:buFont typeface="Arial" panose="020B0604020202020204" pitchFamily="34" charset="0"/>
              <a:buChar char="•"/>
            </a:pPr>
            <a:r>
              <a:rPr lang="en-US" dirty="0"/>
              <a:t>we have background knowledge of equality legislation,</a:t>
            </a:r>
          </a:p>
          <a:p>
            <a:pPr marL="171450" indent="-171450">
              <a:buFont typeface="Arial" panose="020B0604020202020204" pitchFamily="34" charset="0"/>
              <a:buChar char="•"/>
            </a:pPr>
            <a:r>
              <a:rPr lang="en-US" dirty="0"/>
              <a:t>we understand our responsibilities as a school, </a:t>
            </a:r>
          </a:p>
          <a:p>
            <a:pPr marL="171450" indent="-171450">
              <a:buFont typeface="Arial" panose="020B0604020202020204" pitchFamily="34" charset="0"/>
              <a:buChar char="•"/>
            </a:pPr>
            <a:r>
              <a:rPr lang="en-US" dirty="0"/>
              <a:t>we have considered inclusion in terms of pupils with disabilities,</a:t>
            </a:r>
          </a:p>
          <a:p>
            <a:pPr marL="171450" indent="-171450">
              <a:buFont typeface="Arial" panose="020B0604020202020204" pitchFamily="34" charset="0"/>
              <a:buChar char="•"/>
            </a:pPr>
            <a:r>
              <a:rPr lang="en-US" dirty="0"/>
              <a:t>we have looked at the challenges and fears that parents/carers and pupils face, and</a:t>
            </a:r>
          </a:p>
          <a:p>
            <a:pPr marL="171450" indent="-171450">
              <a:buFont typeface="Arial" panose="020B0604020202020204" pitchFamily="34" charset="0"/>
              <a:buChar char="•"/>
            </a:pPr>
            <a:r>
              <a:rPr lang="en-US" dirty="0"/>
              <a:t>we have looked at the challenges that schools face in meeting needs.</a:t>
            </a:r>
            <a:endParaRPr lang="en-GB" altLang="en-US" dirty="0"/>
          </a:p>
          <a:p>
            <a:endParaRPr lang="en-US" dirty="0"/>
          </a:p>
          <a:p>
            <a:r>
              <a:rPr lang="en-US" dirty="0"/>
              <a:t>So let’s think specifically about how accessible </a:t>
            </a:r>
            <a:r>
              <a:rPr lang="en-US" b="1" i="1" dirty="0"/>
              <a:t>our</a:t>
            </a:r>
            <a:r>
              <a:rPr lang="en-US" dirty="0"/>
              <a:t> school is by reviewing and developing our Accessibility Plan.</a:t>
            </a:r>
          </a:p>
          <a:p>
            <a:endParaRPr lang="en-US" dirty="0"/>
          </a:p>
          <a:p>
            <a:r>
              <a:rPr lang="en-US" dirty="0"/>
              <a:t>Once again, although the focus of these materials is pupils with a physical disability, as a school we should be considering pupils with all disabilities. </a:t>
            </a:r>
          </a:p>
        </p:txBody>
      </p:sp>
      <p:sp>
        <p:nvSpPr>
          <p:cNvPr id="4" name="Slide Number Placeholder 3"/>
          <p:cNvSpPr>
            <a:spLocks noGrp="1"/>
          </p:cNvSpPr>
          <p:nvPr>
            <p:ph type="sldNum" sz="quarter" idx="10"/>
          </p:nvPr>
        </p:nvSpPr>
        <p:spPr/>
        <p:txBody>
          <a:bodyPr/>
          <a:lstStyle/>
          <a:p>
            <a:fld id="{BE9F6738-A445-4527-848C-2896E75F1655}" type="slidenum">
              <a:rPr lang="en-GB" smtClean="0"/>
              <a:t>20</a:t>
            </a:fld>
            <a:endParaRPr lang="en-GB"/>
          </a:p>
        </p:txBody>
      </p:sp>
    </p:spTree>
    <p:extLst>
      <p:ext uri="{BB962C8B-B14F-4D97-AF65-F5344CB8AC3E}">
        <p14:creationId xmlns:p14="http://schemas.microsoft.com/office/powerpoint/2010/main" val="1624932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Arial" panose="020B0604020202020204" pitchFamily="34" charset="0"/>
              <a:buNone/>
            </a:pPr>
            <a:r>
              <a:rPr lang="en-GB" sz="1400" dirty="0"/>
              <a:t>So what does an Accessibility Plan look like? What should be in it?</a:t>
            </a:r>
          </a:p>
          <a:p>
            <a:pPr marL="0" indent="0" algn="just">
              <a:buFont typeface="Arial" panose="020B0604020202020204" pitchFamily="34" charset="0"/>
              <a:buNone/>
            </a:pPr>
            <a:endParaRPr lang="en-GB" sz="1400" dirty="0"/>
          </a:p>
          <a:p>
            <a:pPr marL="0" indent="0" algn="just">
              <a:buFont typeface="Arial" panose="020B0604020202020204" pitchFamily="34" charset="0"/>
              <a:buNone/>
            </a:pPr>
            <a:r>
              <a:rPr lang="en-GB" sz="1400" b="1" dirty="0">
                <a:solidFill>
                  <a:srgbClr val="FF0000"/>
                </a:solidFill>
              </a:rPr>
              <a:t>At this point share your current accessibility plan with the staff</a:t>
            </a:r>
          </a:p>
          <a:p>
            <a:pPr marL="0" indent="0" algn="just">
              <a:buFont typeface="Arial" panose="020B0604020202020204" pitchFamily="34" charset="0"/>
              <a:buNone/>
            </a:pPr>
            <a:endParaRPr lang="en-GB" sz="1400" dirty="0">
              <a:solidFill>
                <a:srgbClr val="002060"/>
              </a:solidFill>
            </a:endParaRPr>
          </a:p>
          <a:p>
            <a:pPr algn="just"/>
            <a:r>
              <a:rPr lang="en-GB" sz="1400" dirty="0"/>
              <a:t>An accessibility plan should:</a:t>
            </a:r>
          </a:p>
          <a:p>
            <a:pPr marL="457200" indent="-457200" algn="just">
              <a:buFont typeface="Arial" panose="020B0604020202020204" pitchFamily="34" charset="0"/>
              <a:buChar char="•"/>
            </a:pPr>
            <a:r>
              <a:rPr lang="en-US" sz="1400" dirty="0"/>
              <a:t>identify targets that will improve access for disabled people in the three key areas – curriculum, environment and information</a:t>
            </a:r>
          </a:p>
          <a:p>
            <a:pPr marL="457200" indent="-457200" algn="just">
              <a:buFont typeface="Arial" panose="020B0604020202020204" pitchFamily="34" charset="0"/>
              <a:buChar char="•"/>
            </a:pPr>
            <a:r>
              <a:rPr lang="en-US" sz="1400" dirty="0"/>
              <a:t>identify timescales in which the targets are to be addressed and achieved</a:t>
            </a:r>
          </a:p>
          <a:p>
            <a:pPr marL="457200" indent="-457200" algn="just">
              <a:buFont typeface="Arial" panose="020B0604020202020204" pitchFamily="34" charset="0"/>
              <a:buChar char="•"/>
            </a:pPr>
            <a:endParaRPr lang="en-US" sz="1400" dirty="0"/>
          </a:p>
          <a:p>
            <a:pPr algn="just"/>
            <a:r>
              <a:rPr lang="en-GB" sz="1400" dirty="0"/>
              <a:t>An Accessibility Plan should relate to our school policies and documentation including:</a:t>
            </a:r>
            <a:endParaRPr lang="en-US" sz="1400" dirty="0"/>
          </a:p>
          <a:p>
            <a:pPr marL="914400" lvl="1" indent="-457200" algn="just">
              <a:buFont typeface="Arial" panose="020B0604020202020204" pitchFamily="34" charset="0"/>
              <a:buChar char="•"/>
            </a:pPr>
            <a:r>
              <a:rPr lang="en-US" sz="1400" dirty="0"/>
              <a:t>The School Improvement Plan</a:t>
            </a:r>
          </a:p>
          <a:p>
            <a:pPr marL="914400" lvl="1" indent="-457200" algn="just">
              <a:buFont typeface="Arial" panose="020B0604020202020204" pitchFamily="34" charset="0"/>
              <a:buChar char="•"/>
            </a:pPr>
            <a:r>
              <a:rPr lang="en-US" sz="1400" dirty="0"/>
              <a:t>The Equality Objectives</a:t>
            </a:r>
          </a:p>
          <a:p>
            <a:pPr marL="914400" lvl="1" indent="-457200" algn="just">
              <a:buFont typeface="Arial" panose="020B0604020202020204" pitchFamily="34" charset="0"/>
              <a:buChar char="•"/>
            </a:pPr>
            <a:r>
              <a:rPr lang="en-US" sz="1400" dirty="0"/>
              <a:t>The Equality Statement</a:t>
            </a:r>
            <a:endParaRPr lang="en-GB" sz="1400" dirty="0"/>
          </a:p>
          <a:p>
            <a:pPr marL="0" indent="0" algn="just">
              <a:buFont typeface="Arial" panose="020B0604020202020204" pitchFamily="34" charset="0"/>
              <a:buNone/>
            </a:pPr>
            <a:endParaRPr lang="en-GB" sz="1400" dirty="0"/>
          </a:p>
          <a:p>
            <a:pPr marL="0" indent="0" algn="just">
              <a:buFont typeface="Arial" panose="020B0604020202020204" pitchFamily="34" charset="0"/>
              <a:buNone/>
            </a:pPr>
            <a:r>
              <a:rPr lang="en-US" sz="1400" dirty="0"/>
              <a:t>Read over our Accessibility Plan. Consider how the school has made progress towards the targets and </a:t>
            </a:r>
            <a:r>
              <a:rPr lang="en-US" sz="1400" dirty="0" err="1"/>
              <a:t>and</a:t>
            </a:r>
            <a:r>
              <a:rPr lang="en-US" sz="1400" dirty="0"/>
              <a:t> discuss in groups of 2 or 3. Share your thoughts with the wider group.</a:t>
            </a:r>
          </a:p>
          <a:p>
            <a:pPr marL="0" indent="0" algn="just">
              <a:buFont typeface="Arial" panose="020B0604020202020204" pitchFamily="34" charset="0"/>
              <a:buNone/>
            </a:pPr>
            <a:endParaRPr lang="en-US" sz="1400" b="0" dirty="0"/>
          </a:p>
          <a:p>
            <a:pPr marL="0" indent="0" algn="just">
              <a:buFont typeface="Arial" panose="020B0604020202020204" pitchFamily="34" charset="0"/>
              <a:buNone/>
            </a:pPr>
            <a:r>
              <a:rPr lang="en-US" sz="1400" b="1" dirty="0">
                <a:solidFill>
                  <a:srgbClr val="FF0000"/>
                </a:solidFill>
              </a:rPr>
              <a:t>Take feedback</a:t>
            </a:r>
          </a:p>
        </p:txBody>
      </p:sp>
      <p:sp>
        <p:nvSpPr>
          <p:cNvPr id="4" name="Slide Number Placeholder 3"/>
          <p:cNvSpPr>
            <a:spLocks noGrp="1"/>
          </p:cNvSpPr>
          <p:nvPr>
            <p:ph type="sldNum" sz="quarter" idx="10"/>
          </p:nvPr>
        </p:nvSpPr>
        <p:spPr/>
        <p:txBody>
          <a:bodyPr/>
          <a:lstStyle/>
          <a:p>
            <a:fld id="{BE9F6738-A445-4527-848C-2896E75F1655}" type="slidenum">
              <a:rPr lang="en-GB" smtClean="0"/>
              <a:t>21</a:t>
            </a:fld>
            <a:endParaRPr lang="en-GB"/>
          </a:p>
        </p:txBody>
      </p:sp>
    </p:spTree>
    <p:extLst>
      <p:ext uri="{BB962C8B-B14F-4D97-AF65-F5344CB8AC3E}">
        <p14:creationId xmlns:p14="http://schemas.microsoft.com/office/powerpoint/2010/main" val="24406290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remainder of this consultation we are going to focus on developing a new Accessibility Plan.</a:t>
            </a:r>
          </a:p>
          <a:p>
            <a:endParaRPr lang="en-US" dirty="0"/>
          </a:p>
          <a:p>
            <a:r>
              <a:rPr lang="en-GB" dirty="0"/>
              <a:t>When planning for increased or improved access we need to be mindful that we have a duty to be anticipatory and need to consider:</a:t>
            </a:r>
          </a:p>
          <a:p>
            <a:endParaRPr lang="en-GB" dirty="0"/>
          </a:p>
          <a:p>
            <a:pPr marL="171450" indent="-171450">
              <a:buFont typeface="Arial" panose="020B0604020202020204" pitchFamily="34" charset="0"/>
              <a:buChar char="•"/>
            </a:pPr>
            <a:r>
              <a:rPr lang="en-GB" dirty="0"/>
              <a:t>Pupils with disabilities that are already at our school, both in terms of immediate access and access throughout their school journey, and</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Children and young people with disabilities who may attend our school </a:t>
            </a:r>
            <a:r>
              <a:rPr lang="en-GB"/>
              <a:t>in </a:t>
            </a:r>
            <a:r>
              <a:rPr lang="en-GB" smtClean="0"/>
              <a:t>future.</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22</a:t>
            </a:fld>
            <a:endParaRPr lang="en-GB"/>
          </a:p>
        </p:txBody>
      </p:sp>
    </p:spTree>
    <p:extLst>
      <p:ext uri="{BB962C8B-B14F-4D97-AF65-F5344CB8AC3E}">
        <p14:creationId xmlns:p14="http://schemas.microsoft.com/office/powerpoint/2010/main" val="3406265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2060"/>
                </a:solidFill>
                <a:latin typeface="Calibri" panose="020F0502020204030204" pitchFamily="34" charset="0"/>
                <a:cs typeface="Calibri" panose="020F0502020204030204" pitchFamily="34" charset="0"/>
              </a:rPr>
              <a:t>As part of the process of reviewing and writing an Accessibility Plan schools must identify challenges and barriers, </a:t>
            </a:r>
            <a:r>
              <a:rPr lang="en-US" sz="1200" dirty="0" err="1">
                <a:solidFill>
                  <a:srgbClr val="002060"/>
                </a:solidFill>
                <a:latin typeface="Calibri" panose="020F0502020204030204" pitchFamily="34" charset="0"/>
                <a:cs typeface="Calibri" panose="020F0502020204030204" pitchFamily="34" charset="0"/>
              </a:rPr>
              <a:t>prioritise</a:t>
            </a:r>
            <a:r>
              <a:rPr lang="en-US" sz="1200" dirty="0">
                <a:solidFill>
                  <a:srgbClr val="002060"/>
                </a:solidFill>
                <a:latin typeface="Calibri" panose="020F0502020204030204" pitchFamily="34" charset="0"/>
                <a:cs typeface="Calibri" panose="020F0502020204030204" pitchFamily="34" charset="0"/>
              </a:rPr>
              <a:t> actions and set targets.</a:t>
            </a:r>
          </a:p>
          <a:p>
            <a:endParaRPr lang="en-US" sz="1200" dirty="0">
              <a:solidFill>
                <a:srgbClr val="002060"/>
              </a:solidFill>
              <a:latin typeface="Calibri" panose="020F0502020204030204" pitchFamily="34" charset="0"/>
              <a:cs typeface="Calibri" panose="020F0502020204030204" pitchFamily="34" charset="0"/>
            </a:endParaRPr>
          </a:p>
          <a:p>
            <a:r>
              <a:rPr lang="en-US" sz="1200" dirty="0">
                <a:solidFill>
                  <a:srgbClr val="002060"/>
                </a:solidFill>
                <a:latin typeface="Calibri" panose="020F0502020204030204" pitchFamily="34" charset="0"/>
                <a:cs typeface="Calibri" panose="020F0502020204030204" pitchFamily="34" charset="0"/>
              </a:rPr>
              <a:t>These questions will help us to consider these one by one.</a:t>
            </a:r>
          </a:p>
          <a:p>
            <a:endParaRPr lang="en-US" sz="1200" dirty="0">
              <a:solidFill>
                <a:srgbClr val="002060"/>
              </a:solidFill>
              <a:latin typeface="Calibri" panose="020F0502020204030204" pitchFamily="34" charset="0"/>
              <a:cs typeface="Calibri" panose="020F0502020204030204" pitchFamily="34" charset="0"/>
            </a:endParaRPr>
          </a:p>
          <a:p>
            <a:r>
              <a:rPr lang="en-US" sz="1200" dirty="0">
                <a:solidFill>
                  <a:srgbClr val="002060"/>
                </a:solidFill>
                <a:latin typeface="Calibri" panose="020F0502020204030204" pitchFamily="34" charset="0"/>
                <a:cs typeface="Calibri" panose="020F0502020204030204" pitchFamily="34" charset="0"/>
              </a:rPr>
              <a:t>In a moment we will do this starting with celebrating what we do well.</a:t>
            </a:r>
          </a:p>
        </p:txBody>
      </p:sp>
      <p:sp>
        <p:nvSpPr>
          <p:cNvPr id="4" name="Slide Number Placeholder 3"/>
          <p:cNvSpPr>
            <a:spLocks noGrp="1"/>
          </p:cNvSpPr>
          <p:nvPr>
            <p:ph type="sldNum" sz="quarter" idx="10"/>
          </p:nvPr>
        </p:nvSpPr>
        <p:spPr/>
        <p:txBody>
          <a:bodyPr/>
          <a:lstStyle/>
          <a:p>
            <a:fld id="{BE9F6738-A445-4527-848C-2896E75F1655}" type="slidenum">
              <a:rPr lang="en-GB" smtClean="0"/>
              <a:t>23</a:t>
            </a:fld>
            <a:endParaRPr lang="en-GB"/>
          </a:p>
        </p:txBody>
      </p:sp>
    </p:spTree>
    <p:extLst>
      <p:ext uri="{BB962C8B-B14F-4D97-AF65-F5344CB8AC3E}">
        <p14:creationId xmlns:p14="http://schemas.microsoft.com/office/powerpoint/2010/main" val="1478046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also spend some time thinking about the challenges and barriers to access for our pupils with disabilities.</a:t>
            </a:r>
          </a:p>
          <a:p>
            <a:endParaRPr lang="en-US" dirty="0"/>
          </a:p>
          <a:p>
            <a:r>
              <a:rPr lang="en-US" dirty="0"/>
              <a:t>This step by step approach may help.</a:t>
            </a:r>
          </a:p>
          <a:p>
            <a:endParaRPr lang="en-US" dirty="0"/>
          </a:p>
          <a:p>
            <a:r>
              <a:rPr lang="en-US" b="1" dirty="0"/>
              <a:t>C</a:t>
            </a:r>
            <a:r>
              <a:rPr lang="en-US" dirty="0"/>
              <a:t> </a:t>
            </a:r>
            <a:r>
              <a:rPr lang="en-US" b="1" dirty="0"/>
              <a:t>Challenge</a:t>
            </a:r>
          </a:p>
          <a:p>
            <a:endParaRPr lang="en-US" dirty="0"/>
          </a:p>
          <a:p>
            <a:r>
              <a:rPr lang="en-US" dirty="0"/>
              <a:t>Firstly identify something that represents a</a:t>
            </a:r>
            <a:r>
              <a:rPr lang="en-US" baseline="0" dirty="0"/>
              <a:t> challenge for our pupils with disabilities. Now think a little more closely about that challenge and think what is the specific barrier that prevents access or makes it difficult.  </a:t>
            </a:r>
          </a:p>
          <a:p>
            <a:endParaRPr lang="en-US" baseline="0" dirty="0"/>
          </a:p>
          <a:p>
            <a:r>
              <a:rPr lang="en-US" baseline="0" dirty="0"/>
              <a:t>This may be related to:</a:t>
            </a:r>
          </a:p>
          <a:p>
            <a:endParaRPr lang="en-US" baseline="0" dirty="0"/>
          </a:p>
          <a:p>
            <a:r>
              <a:rPr lang="en-US" b="1" baseline="0" dirty="0"/>
              <a:t>S Space</a:t>
            </a:r>
          </a:p>
          <a:p>
            <a:r>
              <a:rPr lang="en-US" b="1" baseline="0" dirty="0"/>
              <a:t>T Task</a:t>
            </a:r>
          </a:p>
          <a:p>
            <a:r>
              <a:rPr lang="en-US" b="1" baseline="0" dirty="0"/>
              <a:t>E Equipment</a:t>
            </a:r>
          </a:p>
          <a:p>
            <a:r>
              <a:rPr lang="en-US" b="1" baseline="0" dirty="0"/>
              <a:t>P People</a:t>
            </a:r>
          </a:p>
          <a:p>
            <a:endParaRPr lang="en-US" baseline="0" dirty="0"/>
          </a:p>
          <a:p>
            <a:r>
              <a:rPr lang="en-US" b="1" baseline="0" dirty="0"/>
              <a:t>S Solution</a:t>
            </a:r>
          </a:p>
          <a:p>
            <a:endParaRPr lang="en-US" baseline="0" dirty="0"/>
          </a:p>
          <a:p>
            <a:r>
              <a:rPr lang="en-US" baseline="0" dirty="0"/>
              <a:t>Once you have </a:t>
            </a:r>
            <a:r>
              <a:rPr lang="en-US" baseline="0" dirty="0" err="1"/>
              <a:t>analysed</a:t>
            </a:r>
            <a:r>
              <a:rPr lang="en-US" baseline="0" dirty="0"/>
              <a:t> the challenge in this way you can start to get creative and use a problem-solving approach to think how we might overcome the challenge and remove or </a:t>
            </a:r>
            <a:r>
              <a:rPr lang="en-US" baseline="0" dirty="0" err="1"/>
              <a:t>minimise</a:t>
            </a:r>
            <a:r>
              <a:rPr lang="en-US" baseline="0" dirty="0"/>
              <a:t> the barrier.</a:t>
            </a:r>
          </a:p>
        </p:txBody>
      </p:sp>
      <p:sp>
        <p:nvSpPr>
          <p:cNvPr id="4" name="Slide Number Placeholder 3"/>
          <p:cNvSpPr>
            <a:spLocks noGrp="1"/>
          </p:cNvSpPr>
          <p:nvPr>
            <p:ph type="sldNum" sz="quarter" idx="10"/>
          </p:nvPr>
        </p:nvSpPr>
        <p:spPr/>
        <p:txBody>
          <a:bodyPr/>
          <a:lstStyle/>
          <a:p>
            <a:fld id="{BE9F6738-A445-4527-848C-2896E75F1655}" type="slidenum">
              <a:rPr lang="en-GB" smtClean="0"/>
              <a:t>24</a:t>
            </a:fld>
            <a:endParaRPr lang="en-GB"/>
          </a:p>
        </p:txBody>
      </p:sp>
    </p:spTree>
    <p:extLst>
      <p:ext uri="{BB962C8B-B14F-4D97-AF65-F5344CB8AC3E}">
        <p14:creationId xmlns:p14="http://schemas.microsoft.com/office/powerpoint/2010/main" val="40620436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example:</a:t>
            </a:r>
          </a:p>
          <a:p>
            <a:endParaRPr lang="en-US" baseline="0" dirty="0"/>
          </a:p>
          <a:p>
            <a:r>
              <a:rPr lang="en-US" baseline="0" dirty="0"/>
              <a:t>The challenge here is that there is only a set of steps down to one of the playgrounds/ recreational areas so pupils with mobility needs cannot get down to that area.</a:t>
            </a:r>
          </a:p>
          <a:p>
            <a:endParaRPr lang="en-US" dirty="0"/>
          </a:p>
          <a:p>
            <a:r>
              <a:rPr lang="en-US" baseline="0" dirty="0"/>
              <a:t>The barrier is the steps and so is related to </a:t>
            </a:r>
            <a:r>
              <a:rPr lang="en-US" b="1" baseline="0" dirty="0"/>
              <a:t>Space and the environment</a:t>
            </a:r>
          </a:p>
          <a:p>
            <a:endParaRPr lang="en-US" baseline="0" dirty="0"/>
          </a:p>
          <a:p>
            <a:r>
              <a:rPr lang="en-US" dirty="0"/>
              <a:t>When problem-solving we need to think about w</a:t>
            </a:r>
            <a:r>
              <a:rPr lang="en-US" baseline="0" dirty="0"/>
              <a:t>hat modifications, adjustments, equipment, support strategies could be put in place to overcome this challenge?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solution is to replace the steps with a ramp for people with physical disabilities and steps.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idea here is that we are reflective and creative.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Of course, it is no small undertaking to replace steps with a ramp (and probably a new set of steps too). Accessibility planning may be something that can be actioned very quickly e.g. moving some pegs in a cloakroom to a lower height so a pupil with short stature can use them independently, or may, as in this case, require a longer-term plan over a number of months or years, depending on your pupil population.</a:t>
            </a:r>
          </a:p>
        </p:txBody>
      </p:sp>
      <p:sp>
        <p:nvSpPr>
          <p:cNvPr id="4" name="Slide Number Placeholder 3"/>
          <p:cNvSpPr>
            <a:spLocks noGrp="1"/>
          </p:cNvSpPr>
          <p:nvPr>
            <p:ph type="sldNum" sz="quarter" idx="10"/>
          </p:nvPr>
        </p:nvSpPr>
        <p:spPr/>
        <p:txBody>
          <a:bodyPr/>
          <a:lstStyle/>
          <a:p>
            <a:fld id="{BE9F6738-A445-4527-848C-2896E75F1655}" type="slidenum">
              <a:rPr lang="en-GB" smtClean="0"/>
              <a:t>25</a:t>
            </a:fld>
            <a:endParaRPr lang="en-GB"/>
          </a:p>
        </p:txBody>
      </p:sp>
    </p:spTree>
    <p:extLst>
      <p:ext uri="{BB962C8B-B14F-4D97-AF65-F5344CB8AC3E}">
        <p14:creationId xmlns:p14="http://schemas.microsoft.com/office/powerpoint/2010/main" val="1998756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Have ready a set of handouts (slides</a:t>
            </a:r>
            <a:r>
              <a:rPr lang="en-US" b="1" baseline="0" dirty="0">
                <a:solidFill>
                  <a:srgbClr val="FF0000"/>
                </a:solidFill>
              </a:rPr>
              <a:t> 34-36). T</a:t>
            </a:r>
            <a:r>
              <a:rPr lang="en-US" b="1" dirty="0">
                <a:solidFill>
                  <a:srgbClr val="FF0000"/>
                </a:solidFill>
              </a:rPr>
              <a:t>here are three different handouts;</a:t>
            </a:r>
            <a:r>
              <a:rPr lang="en-US" b="1" baseline="0" dirty="0">
                <a:solidFill>
                  <a:srgbClr val="FF0000"/>
                </a:solidFill>
              </a:rPr>
              <a:t> curriculum, environment and information,</a:t>
            </a:r>
            <a:r>
              <a:rPr lang="en-US" b="1" dirty="0">
                <a:solidFill>
                  <a:srgbClr val="FF0000"/>
                </a:solidFill>
              </a:rPr>
              <a:t> for the staff to work in small groups.</a:t>
            </a:r>
          </a:p>
          <a:p>
            <a:endParaRPr lang="en-US" b="1" dirty="0">
              <a:solidFill>
                <a:srgbClr val="FF0000"/>
              </a:solidFill>
            </a:endParaRPr>
          </a:p>
          <a:p>
            <a:r>
              <a:rPr lang="en-US" b="1" dirty="0" err="1">
                <a:solidFill>
                  <a:srgbClr val="FF0000"/>
                </a:solidFill>
              </a:rPr>
              <a:t>Organise</a:t>
            </a:r>
            <a:r>
              <a:rPr lang="en-US" b="1" dirty="0">
                <a:solidFill>
                  <a:srgbClr val="FF0000"/>
                </a:solidFill>
              </a:rPr>
              <a:t> the staff into groups of 2s and 3s.</a:t>
            </a:r>
          </a:p>
          <a:p>
            <a:endParaRPr lang="en-US" b="0" dirty="0">
              <a:solidFill>
                <a:srgbClr val="FF0000"/>
              </a:solidFill>
            </a:endParaRPr>
          </a:p>
          <a:p>
            <a:r>
              <a:rPr lang="en-US" b="1" dirty="0">
                <a:solidFill>
                  <a:srgbClr val="FF0000"/>
                </a:solidFill>
              </a:rPr>
              <a:t>Read out the task.</a:t>
            </a:r>
          </a:p>
          <a:p>
            <a:endParaRPr lang="en-US" b="0" dirty="0">
              <a:solidFill>
                <a:srgbClr val="FF0000"/>
              </a:solidFill>
            </a:endParaRPr>
          </a:p>
          <a:p>
            <a:r>
              <a:rPr lang="en-US" b="1" dirty="0">
                <a:solidFill>
                  <a:srgbClr val="FF0000"/>
                </a:solidFill>
              </a:rPr>
              <a:t>Give out the handouts</a:t>
            </a:r>
            <a:br>
              <a:rPr lang="en-US" b="1" dirty="0">
                <a:solidFill>
                  <a:srgbClr val="FF0000"/>
                </a:solidFill>
              </a:rPr>
            </a:br>
            <a:endParaRPr lang="en-US" b="1" dirty="0">
              <a:solidFill>
                <a:srgbClr val="FF0000"/>
              </a:solidFill>
            </a:endParaRPr>
          </a:p>
          <a:p>
            <a:r>
              <a:rPr lang="en-US" b="1" dirty="0">
                <a:solidFill>
                  <a:srgbClr val="FF0000"/>
                </a:solidFill>
              </a:rPr>
              <a:t>The staff will make notes on:</a:t>
            </a:r>
          </a:p>
          <a:p>
            <a:endParaRPr lang="en-US" b="1" dirty="0">
              <a:solidFill>
                <a:srgbClr val="FF0000"/>
              </a:solidFill>
            </a:endParaRPr>
          </a:p>
          <a:p>
            <a:pPr marL="171450" indent="-171450">
              <a:buFont typeface="Arial" panose="020B0604020202020204" pitchFamily="34" charset="0"/>
              <a:buChar char="•"/>
            </a:pPr>
            <a:r>
              <a:rPr lang="en-US" b="1" dirty="0">
                <a:solidFill>
                  <a:srgbClr val="FF0000"/>
                </a:solidFill>
              </a:rPr>
              <a:t>what they feel the school is doing well</a:t>
            </a:r>
          </a:p>
          <a:p>
            <a:pPr marL="171450" indent="-171450">
              <a:buFont typeface="Arial" panose="020B0604020202020204" pitchFamily="34" charset="0"/>
              <a:buChar char="•"/>
            </a:pPr>
            <a:r>
              <a:rPr lang="en-US" b="1" dirty="0">
                <a:solidFill>
                  <a:srgbClr val="FF0000"/>
                </a:solidFill>
              </a:rPr>
              <a:t>what challenges the pupils face</a:t>
            </a:r>
          </a:p>
          <a:p>
            <a:pPr marL="171450" indent="-171450">
              <a:buFont typeface="Arial" panose="020B0604020202020204" pitchFamily="34" charset="0"/>
              <a:buChar char="•"/>
            </a:pPr>
            <a:r>
              <a:rPr lang="en-US" b="1" dirty="0">
                <a:solidFill>
                  <a:srgbClr val="FF0000"/>
                </a:solidFill>
              </a:rPr>
              <a:t>what barriers there are in the school</a:t>
            </a:r>
          </a:p>
          <a:p>
            <a:pPr marL="171450" indent="-171450">
              <a:buFont typeface="Arial" panose="020B0604020202020204" pitchFamily="34" charset="0"/>
              <a:buChar char="•"/>
            </a:pPr>
            <a:r>
              <a:rPr lang="en-US" b="1" dirty="0">
                <a:solidFill>
                  <a:srgbClr val="FF0000"/>
                </a:solidFill>
              </a:rPr>
              <a:t>what solutions they can think of to reduce or remove these</a:t>
            </a:r>
          </a:p>
          <a:p>
            <a:pPr marL="171450" indent="-171450">
              <a:buFont typeface="Arial" panose="020B0604020202020204" pitchFamily="34" charset="0"/>
              <a:buChar char="•"/>
            </a:pPr>
            <a:r>
              <a:rPr lang="en-US" b="1" dirty="0">
                <a:solidFill>
                  <a:srgbClr val="FF0000"/>
                </a:solidFill>
              </a:rPr>
              <a:t>how they think access can be improved more generally</a:t>
            </a:r>
          </a:p>
          <a:p>
            <a:pPr marL="0" indent="0">
              <a:buFont typeface="Arial" panose="020B0604020202020204" pitchFamily="34" charset="0"/>
              <a:buNone/>
            </a:pPr>
            <a:endParaRPr lang="en-US" b="1" dirty="0">
              <a:solidFill>
                <a:srgbClr val="FF0000"/>
              </a:solidFill>
            </a:endParaRPr>
          </a:p>
          <a:p>
            <a:pPr marL="0" indent="0">
              <a:buFont typeface="Arial" panose="020B0604020202020204" pitchFamily="34" charset="0"/>
              <a:buNone/>
            </a:pPr>
            <a:r>
              <a:rPr lang="en-US" b="1" dirty="0">
                <a:solidFill>
                  <a:srgbClr val="FF0000"/>
                </a:solidFill>
              </a:rPr>
              <a:t>Collect all the handouts at the end of the session. This will provide you with useful information on specific challenges pupils face within your school and staff views and opinions on accessibility.</a:t>
            </a:r>
          </a:p>
        </p:txBody>
      </p:sp>
      <p:sp>
        <p:nvSpPr>
          <p:cNvPr id="4" name="Slide Number Placeholder 3"/>
          <p:cNvSpPr>
            <a:spLocks noGrp="1"/>
          </p:cNvSpPr>
          <p:nvPr>
            <p:ph type="sldNum" sz="quarter" idx="10"/>
          </p:nvPr>
        </p:nvSpPr>
        <p:spPr/>
        <p:txBody>
          <a:bodyPr/>
          <a:lstStyle/>
          <a:p>
            <a:fld id="{BE9F6738-A445-4527-848C-2896E75F1655}" type="slidenum">
              <a:rPr lang="en-GB" smtClean="0"/>
              <a:t>26</a:t>
            </a:fld>
            <a:endParaRPr lang="en-GB"/>
          </a:p>
        </p:txBody>
      </p:sp>
    </p:spTree>
    <p:extLst>
      <p:ext uri="{BB962C8B-B14F-4D97-AF65-F5344CB8AC3E}">
        <p14:creationId xmlns:p14="http://schemas.microsoft.com/office/powerpoint/2010/main" val="13298061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carried out that last exercise we, as a school, now have the staff views on specific challenges and suggestions for solutions.</a:t>
            </a:r>
          </a:p>
          <a:p>
            <a:endParaRPr lang="en-US" dirty="0"/>
          </a:p>
          <a:p>
            <a:r>
              <a:rPr lang="en-US" dirty="0"/>
              <a:t>This information WILL be collated. We can then review it and </a:t>
            </a:r>
            <a:r>
              <a:rPr lang="en-US" dirty="0" err="1"/>
              <a:t>prioritise</a:t>
            </a:r>
            <a:r>
              <a:rPr lang="en-US" dirty="0"/>
              <a:t> to identify targets for inclusion on the Accessibility Plan.</a:t>
            </a:r>
          </a:p>
          <a:p>
            <a:endParaRPr lang="en-US" dirty="0"/>
          </a:p>
          <a:p>
            <a:r>
              <a:rPr lang="en-US" dirty="0"/>
              <a:t>We also need to carry out this consultation process with all our other stakeholders.</a:t>
            </a:r>
          </a:p>
          <a:p>
            <a:endParaRPr lang="en-US" dirty="0"/>
          </a:p>
          <a:p>
            <a:r>
              <a:rPr lang="en-US" dirty="0"/>
              <a:t>In education, the term stakeholder refers to anyone who is invested in the welfare and success of a school and its pupils.</a:t>
            </a:r>
          </a:p>
          <a:p>
            <a:endParaRPr lang="en-US" dirty="0"/>
          </a:p>
          <a:p>
            <a:r>
              <a:rPr lang="en-US" dirty="0"/>
              <a:t>Let’s take some time to think about our</a:t>
            </a:r>
            <a:r>
              <a:rPr lang="en-US" baseline="0" dirty="0"/>
              <a:t> stakeholders</a:t>
            </a:r>
            <a:r>
              <a:rPr lang="en-US" dirty="0"/>
              <a:t> and how they might enhance our Accessibility Plan because of their expertise, experience or knowledge.</a:t>
            </a:r>
          </a:p>
        </p:txBody>
      </p:sp>
      <p:sp>
        <p:nvSpPr>
          <p:cNvPr id="4" name="Slide Number Placeholder 3"/>
          <p:cNvSpPr>
            <a:spLocks noGrp="1"/>
          </p:cNvSpPr>
          <p:nvPr>
            <p:ph type="sldNum" sz="quarter" idx="10"/>
          </p:nvPr>
        </p:nvSpPr>
        <p:spPr/>
        <p:txBody>
          <a:bodyPr/>
          <a:lstStyle/>
          <a:p>
            <a:fld id="{BE9F6738-A445-4527-848C-2896E75F1655}" type="slidenum">
              <a:rPr lang="en-GB" smtClean="0"/>
              <a:t>27</a:t>
            </a:fld>
            <a:endParaRPr lang="en-GB"/>
          </a:p>
        </p:txBody>
      </p:sp>
    </p:spTree>
    <p:extLst>
      <p:ext uri="{BB962C8B-B14F-4D97-AF65-F5344CB8AC3E}">
        <p14:creationId xmlns:p14="http://schemas.microsoft.com/office/powerpoint/2010/main" val="4166536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considering disability and accessibility there may be some individuals or groups of people who may be able to bring particular skills or expertise to the discussion.</a:t>
            </a:r>
          </a:p>
          <a:p>
            <a:endParaRPr lang="en-US" dirty="0"/>
          </a:p>
          <a:p>
            <a:r>
              <a:rPr lang="en-US" dirty="0"/>
              <a:t>In your groups of 2s and 3s let’s take some time to consider who our stakeholders might be and how we might engage with them in a way that is meaningful and useful.</a:t>
            </a:r>
          </a:p>
          <a:p>
            <a:endParaRPr lang="en-US" dirty="0"/>
          </a:p>
          <a:p>
            <a:endParaRPr lang="en-US" dirty="0"/>
          </a:p>
          <a:p>
            <a:r>
              <a:rPr lang="en-US" b="1" dirty="0">
                <a:solidFill>
                  <a:srgbClr val="FF0000"/>
                </a:solidFill>
              </a:rPr>
              <a:t>Give out handout</a:t>
            </a:r>
            <a:r>
              <a:rPr lang="en-US" b="1" baseline="0" dirty="0">
                <a:solidFill>
                  <a:srgbClr val="FF0000"/>
                </a:solidFill>
              </a:rPr>
              <a:t> (slide 37)</a:t>
            </a:r>
            <a:r>
              <a:rPr lang="en-US" b="1" dirty="0">
                <a:solidFill>
                  <a:srgbClr val="FF0000"/>
                </a:solidFill>
              </a:rPr>
              <a:t>.</a:t>
            </a:r>
          </a:p>
        </p:txBody>
      </p:sp>
      <p:sp>
        <p:nvSpPr>
          <p:cNvPr id="4" name="Slide Number Placeholder 3"/>
          <p:cNvSpPr>
            <a:spLocks noGrp="1"/>
          </p:cNvSpPr>
          <p:nvPr>
            <p:ph type="sldNum" sz="quarter" idx="10"/>
          </p:nvPr>
        </p:nvSpPr>
        <p:spPr/>
        <p:txBody>
          <a:bodyPr/>
          <a:lstStyle/>
          <a:p>
            <a:fld id="{BE9F6738-A445-4527-848C-2896E75F1655}" type="slidenum">
              <a:rPr lang="en-GB" smtClean="0"/>
              <a:t>28</a:t>
            </a:fld>
            <a:endParaRPr lang="en-GB"/>
          </a:p>
        </p:txBody>
      </p:sp>
    </p:spTree>
    <p:extLst>
      <p:ext uri="{BB962C8B-B14F-4D97-AF65-F5344CB8AC3E}">
        <p14:creationId xmlns:p14="http://schemas.microsoft.com/office/powerpoint/2010/main" val="1879542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collected a great deal of useful information about our school that will help review the Accessibility Plan and set targets on a new one.</a:t>
            </a:r>
          </a:p>
          <a:p>
            <a:endParaRPr lang="en-US" dirty="0"/>
          </a:p>
          <a:p>
            <a:r>
              <a:rPr lang="en-US" dirty="0"/>
              <a:t>We still have to consult other stakeholders but once that is done and the plan is completed it will be available for all.</a:t>
            </a:r>
          </a:p>
        </p:txBody>
      </p:sp>
      <p:sp>
        <p:nvSpPr>
          <p:cNvPr id="4" name="Slide Number Placeholder 3"/>
          <p:cNvSpPr>
            <a:spLocks noGrp="1"/>
          </p:cNvSpPr>
          <p:nvPr>
            <p:ph type="sldNum" sz="quarter" idx="10"/>
          </p:nvPr>
        </p:nvSpPr>
        <p:spPr/>
        <p:txBody>
          <a:bodyPr/>
          <a:lstStyle/>
          <a:p>
            <a:fld id="{BE9F6738-A445-4527-848C-2896E75F1655}" type="slidenum">
              <a:rPr lang="en-GB" smtClean="0"/>
              <a:t>29</a:t>
            </a:fld>
            <a:endParaRPr lang="en-GB"/>
          </a:p>
        </p:txBody>
      </p:sp>
    </p:spTree>
    <p:extLst>
      <p:ext uri="{BB962C8B-B14F-4D97-AF65-F5344CB8AC3E}">
        <p14:creationId xmlns:p14="http://schemas.microsoft.com/office/powerpoint/2010/main" val="104451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defRPr/>
            </a:pPr>
            <a:r>
              <a:rPr lang="en-GB" sz="1200" dirty="0"/>
              <a:t>Equality legislation, especially in relation to disability, has been a key factor in the drive towards inclusion and inclusive practice in schools.</a:t>
            </a:r>
          </a:p>
          <a:p>
            <a:pPr algn="just" eaLnBrk="1" fontAlgn="auto" hangingPunct="1">
              <a:spcBef>
                <a:spcPts val="0"/>
              </a:spcBef>
              <a:spcAft>
                <a:spcPts val="0"/>
              </a:spcAft>
              <a:defRPr/>
            </a:pPr>
            <a:endParaRPr lang="en-US" sz="1200" dirty="0"/>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aseline="0" dirty="0"/>
              <a:t>It is important that all of us have an understanding of</a:t>
            </a:r>
            <a:r>
              <a:rPr lang="en-US" sz="1200" dirty="0"/>
              <a:t> </a:t>
            </a:r>
            <a:r>
              <a:rPr lang="en-US" sz="1200" baseline="0" dirty="0"/>
              <a:t>equality legislation. We need to think about how this legislation affects us as a school and staff and what our individual roles and responsibilities may be in implementing it.</a:t>
            </a:r>
            <a:endParaRPr lang="en-GB" sz="1200" dirty="0"/>
          </a:p>
          <a:p>
            <a:pPr eaLnBrk="1" fontAlgn="auto" hangingPunct="1">
              <a:spcBef>
                <a:spcPts val="0"/>
              </a:spcBef>
              <a:spcAft>
                <a:spcPts val="0"/>
              </a:spcAft>
              <a:defRPr/>
            </a:pPr>
            <a:endParaRPr lang="en-GB" sz="1200" dirty="0"/>
          </a:p>
          <a:p>
            <a:pPr algn="just" eaLnBrk="1" fontAlgn="auto" hangingPunct="1">
              <a:spcBef>
                <a:spcPts val="0"/>
              </a:spcBef>
              <a:spcAft>
                <a:spcPts val="0"/>
              </a:spcAft>
              <a:defRPr/>
            </a:pPr>
            <a:r>
              <a:rPr lang="en-GB" sz="1200" dirty="0"/>
              <a:t>We will all be at different points in our understanding of equality issues and this will be shaped by our knowledge and previous experience but hopefully by the end of this meeting we will have a shared understanding of how we all support equality in our specific role in school.</a:t>
            </a:r>
          </a:p>
          <a:p>
            <a:pPr algn="just" eaLnBrk="1" fontAlgn="auto" hangingPunct="1">
              <a:spcBef>
                <a:spcPts val="0"/>
              </a:spcBef>
              <a:spcAft>
                <a:spcPts val="0"/>
              </a:spcAft>
              <a:defRPr/>
            </a:pPr>
            <a:endParaRPr lang="en-GB" sz="1200" dirty="0"/>
          </a:p>
          <a:p>
            <a:pPr marL="0" algn="just" defTabSz="914400" rtl="0" eaLnBrk="1" fontAlgn="auto" latinLnBrk="0" hangingPunct="1">
              <a:spcBef>
                <a:spcPts val="0"/>
              </a:spcBef>
              <a:spcAft>
                <a:spcPts val="0"/>
              </a:spcAft>
              <a:defRPr/>
            </a:pPr>
            <a:r>
              <a:rPr lang="en-GB" sz="1200" dirty="0"/>
              <a:t>We are not going to go into great detail about the </a:t>
            </a:r>
            <a:r>
              <a:rPr lang="en-GB" sz="1200" kern="1200" dirty="0">
                <a:solidFill>
                  <a:schemeClr val="tx1"/>
                </a:solidFill>
                <a:latin typeface="+mn-lt"/>
                <a:ea typeface="+mn-ea"/>
                <a:cs typeface="+mn-cs"/>
              </a:rPr>
              <a:t>legislation, but we are going to draw out the key messages in terms of the responsibilities within our school or setting.</a:t>
            </a:r>
          </a:p>
          <a:p>
            <a:pPr algn="just" eaLnBrk="1" fontAlgn="auto" hangingPunct="1">
              <a:spcBef>
                <a:spcPts val="0"/>
              </a:spcBef>
              <a:spcAft>
                <a:spcPts val="0"/>
              </a:spcAft>
              <a:defRPr/>
            </a:pPr>
            <a:endParaRPr lang="en-GB" sz="1200" dirty="0"/>
          </a:p>
          <a:p>
            <a:pPr algn="just" eaLnBrk="1" fontAlgn="auto" hangingPunct="1">
              <a:spcBef>
                <a:spcPts val="0"/>
              </a:spcBef>
              <a:spcAft>
                <a:spcPts val="0"/>
              </a:spcAft>
              <a:defRPr/>
            </a:pPr>
            <a:r>
              <a:rPr lang="en-GB" sz="1200" dirty="0"/>
              <a:t>We are going to look specifically at accessibility planning and how we review our Accessibility Plan and set new targets with a particular focus on children and young people with a physical disability.</a:t>
            </a:r>
          </a:p>
          <a:p>
            <a:pPr algn="just" eaLnBrk="1" fontAlgn="auto" hangingPunct="1">
              <a:spcBef>
                <a:spcPts val="0"/>
              </a:spcBef>
              <a:spcAft>
                <a:spcPts val="0"/>
              </a:spcAft>
              <a:defRPr/>
            </a:pPr>
            <a:endParaRPr lang="en-GB" sz="1200" dirty="0"/>
          </a:p>
          <a:p>
            <a:pPr algn="just" eaLnBrk="1" fontAlgn="auto" hangingPunct="1">
              <a:spcBef>
                <a:spcPts val="0"/>
              </a:spcBef>
              <a:spcAft>
                <a:spcPts val="0"/>
              </a:spcAft>
              <a:defRPr/>
            </a:pPr>
            <a:r>
              <a:rPr lang="en-GB" sz="1200" dirty="0"/>
              <a:t>It is important we all consider and share what we are doing well in our school – our good practice – and celebrate this.</a:t>
            </a:r>
          </a:p>
          <a:p>
            <a:pPr algn="just" eaLnBrk="1" fontAlgn="auto" hangingPunct="1">
              <a:spcBef>
                <a:spcPts val="0"/>
              </a:spcBef>
              <a:spcAft>
                <a:spcPts val="0"/>
              </a:spcAft>
              <a:defRPr/>
            </a:pPr>
            <a:endParaRPr lang="en-GB" sz="1200" dirty="0"/>
          </a:p>
          <a:p>
            <a:pPr algn="just" eaLnBrk="1" fontAlgn="auto" hangingPunct="1">
              <a:spcBef>
                <a:spcPts val="0"/>
              </a:spcBef>
              <a:spcAft>
                <a:spcPts val="0"/>
              </a:spcAft>
              <a:defRPr/>
            </a:pPr>
            <a:r>
              <a:rPr lang="en-GB" sz="1200" dirty="0"/>
              <a:t>Likewise it is important we all consider what improvements we might make to enable any</a:t>
            </a:r>
            <a:r>
              <a:rPr lang="en-GB" sz="1200" dirty="0">
                <a:solidFill>
                  <a:srgbClr val="FF0000"/>
                </a:solidFill>
              </a:rPr>
              <a:t> </a:t>
            </a:r>
            <a:r>
              <a:rPr lang="en-GB" sz="1200" dirty="0"/>
              <a:t>pupil with a disability to access all that our school has to offer.</a:t>
            </a:r>
          </a:p>
          <a:p>
            <a:pPr algn="just" eaLnBrk="1" fontAlgn="auto" hangingPunct="1">
              <a:spcBef>
                <a:spcPts val="0"/>
              </a:spcBef>
              <a:spcAft>
                <a:spcPts val="0"/>
              </a:spcAft>
              <a:defRPr/>
            </a:pPr>
            <a:endParaRPr lang="en-GB" sz="1200" dirty="0"/>
          </a:p>
          <a:p>
            <a:pPr algn="just" eaLnBrk="1" fontAlgn="auto" hangingPunct="1">
              <a:spcBef>
                <a:spcPts val="0"/>
              </a:spcBef>
              <a:spcAft>
                <a:spcPts val="0"/>
              </a:spcAft>
              <a:defRPr/>
            </a:pPr>
            <a:r>
              <a:rPr lang="en-GB" sz="1200" dirty="0"/>
              <a:t>Finally we need to consider any other groups of people we need to consult with and how we might go about doing that.</a:t>
            </a:r>
          </a:p>
        </p:txBody>
      </p:sp>
      <p:sp>
        <p:nvSpPr>
          <p:cNvPr id="4" name="Slide Number Placeholder 3"/>
          <p:cNvSpPr>
            <a:spLocks noGrp="1"/>
          </p:cNvSpPr>
          <p:nvPr>
            <p:ph type="sldNum" sz="quarter" idx="10"/>
          </p:nvPr>
        </p:nvSpPr>
        <p:spPr/>
        <p:txBody>
          <a:bodyPr/>
          <a:lstStyle/>
          <a:p>
            <a:fld id="{BE9F6738-A445-4527-848C-2896E75F1655}" type="slidenum">
              <a:rPr lang="en-GB" smtClean="0"/>
              <a:t>3</a:t>
            </a:fld>
            <a:endParaRPr lang="en-GB"/>
          </a:p>
        </p:txBody>
      </p:sp>
    </p:spTree>
    <p:extLst>
      <p:ext uri="{BB962C8B-B14F-4D97-AF65-F5344CB8AC3E}">
        <p14:creationId xmlns:p14="http://schemas.microsoft.com/office/powerpoint/2010/main" val="3044220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Take questions</a:t>
            </a:r>
            <a:endParaRPr lang="en-GB" b="1" dirty="0">
              <a:solidFill>
                <a:srgbClr val="FF0000"/>
              </a:solidFill>
            </a:endParaRPr>
          </a:p>
        </p:txBody>
      </p:sp>
      <p:sp>
        <p:nvSpPr>
          <p:cNvPr id="4" name="Slide Number Placeholder 3"/>
          <p:cNvSpPr>
            <a:spLocks noGrp="1"/>
          </p:cNvSpPr>
          <p:nvPr>
            <p:ph type="sldNum" sz="quarter" idx="5"/>
          </p:nvPr>
        </p:nvSpPr>
        <p:spPr/>
        <p:txBody>
          <a:bodyPr/>
          <a:lstStyle/>
          <a:p>
            <a:fld id="{BE9F6738-A445-4527-848C-2896E75F1655}" type="slidenum">
              <a:rPr lang="en-GB" smtClean="0"/>
              <a:t>30</a:t>
            </a:fld>
            <a:endParaRPr lang="en-GB"/>
          </a:p>
        </p:txBody>
      </p:sp>
    </p:spTree>
    <p:extLst>
      <p:ext uri="{BB962C8B-B14F-4D97-AF65-F5344CB8AC3E}">
        <p14:creationId xmlns:p14="http://schemas.microsoft.com/office/powerpoint/2010/main" val="812984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E9F6738-A445-4527-848C-2896E75F1655}" type="slidenum">
              <a:rPr lang="en-GB" smtClean="0"/>
              <a:t>31</a:t>
            </a:fld>
            <a:endParaRPr lang="en-GB"/>
          </a:p>
        </p:txBody>
      </p:sp>
    </p:spTree>
    <p:extLst>
      <p:ext uri="{BB962C8B-B14F-4D97-AF65-F5344CB8AC3E}">
        <p14:creationId xmlns:p14="http://schemas.microsoft.com/office/powerpoint/2010/main" val="22608115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E9F6738-A445-4527-848C-2896E75F1655}" type="slidenum">
              <a:rPr lang="en-GB" smtClean="0"/>
              <a:t>32</a:t>
            </a:fld>
            <a:endParaRPr lang="en-GB"/>
          </a:p>
        </p:txBody>
      </p:sp>
    </p:spTree>
    <p:extLst>
      <p:ext uri="{BB962C8B-B14F-4D97-AF65-F5344CB8AC3E}">
        <p14:creationId xmlns:p14="http://schemas.microsoft.com/office/powerpoint/2010/main" val="41070162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BE9F6738-A445-4527-848C-2896E75F1655}" type="slidenum">
              <a:rPr lang="en-GB" smtClean="0"/>
              <a:t>33</a:t>
            </a:fld>
            <a:endParaRPr lang="en-GB"/>
          </a:p>
        </p:txBody>
      </p:sp>
    </p:spTree>
    <p:extLst>
      <p:ext uri="{BB962C8B-B14F-4D97-AF65-F5344CB8AC3E}">
        <p14:creationId xmlns:p14="http://schemas.microsoft.com/office/powerpoint/2010/main" val="40399516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Print out on A3 for staff to write on – working in groups of 2 or 3.</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34</a:t>
            </a:fld>
            <a:endParaRPr lang="en-GB"/>
          </a:p>
        </p:txBody>
      </p:sp>
    </p:spTree>
    <p:extLst>
      <p:ext uri="{BB962C8B-B14F-4D97-AF65-F5344CB8AC3E}">
        <p14:creationId xmlns:p14="http://schemas.microsoft.com/office/powerpoint/2010/main" val="12080865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Print out on A3 for staff to write on – working in groups of 2 or 3.</a:t>
            </a:r>
            <a:endParaRPr lang="en-GB" dirty="0"/>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35</a:t>
            </a:fld>
            <a:endParaRPr lang="en-GB"/>
          </a:p>
        </p:txBody>
      </p:sp>
    </p:spTree>
    <p:extLst>
      <p:ext uri="{BB962C8B-B14F-4D97-AF65-F5344CB8AC3E}">
        <p14:creationId xmlns:p14="http://schemas.microsoft.com/office/powerpoint/2010/main" val="38947997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Print out on A3 for staff to write on – working in groups of 2 or 3.</a:t>
            </a:r>
            <a:endParaRPr lang="en-GB" dirty="0"/>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36</a:t>
            </a:fld>
            <a:endParaRPr lang="en-GB"/>
          </a:p>
        </p:txBody>
      </p:sp>
    </p:spTree>
    <p:extLst>
      <p:ext uri="{BB962C8B-B14F-4D97-AF65-F5344CB8AC3E}">
        <p14:creationId xmlns:p14="http://schemas.microsoft.com/office/powerpoint/2010/main" val="2496235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start by taking a look at crucial aspect of equality and inclusion, that is how easy parents/</a:t>
            </a:r>
            <a:r>
              <a:rPr lang="en-US" dirty="0" err="1"/>
              <a:t>carers</a:t>
            </a:r>
            <a:r>
              <a:rPr lang="en-US" dirty="0"/>
              <a:t> and pupils with disabilities say it is to access schools and all they have to offer. </a:t>
            </a:r>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4</a:t>
            </a:fld>
            <a:endParaRPr lang="en-GB"/>
          </a:p>
        </p:txBody>
      </p:sp>
    </p:spTree>
    <p:extLst>
      <p:ext uri="{BB962C8B-B14F-4D97-AF65-F5344CB8AC3E}">
        <p14:creationId xmlns:p14="http://schemas.microsoft.com/office/powerpoint/2010/main" val="3085201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we look at the statistics on the outcomes for CYP with disabilities it brings home to us that there is still much work to be done to truly include learners with disabilities and enable access so that they can achieve their potential.</a:t>
            </a:r>
            <a:endParaRPr lang="en-GB" dirty="0"/>
          </a:p>
          <a:p>
            <a:endParaRPr lang="en-GB" dirty="0"/>
          </a:p>
          <a:p>
            <a:r>
              <a:rPr lang="en-GB" i="1" dirty="0">
                <a:solidFill>
                  <a:srgbClr val="FF0000"/>
                </a:solidFill>
              </a:rPr>
              <a:t>Parents/carers continue to report difficulties related to accessibility and schools to pdnet and its members.</a:t>
            </a:r>
          </a:p>
          <a:p>
            <a:endParaRPr lang="en-GB" i="1" dirty="0">
              <a:solidFill>
                <a:srgbClr val="FF0000"/>
              </a:solidFill>
            </a:endParaRPr>
          </a:p>
          <a:p>
            <a:r>
              <a:rPr lang="en-GB" i="1" dirty="0">
                <a:solidFill>
                  <a:srgbClr val="FF0000"/>
                </a:solidFill>
              </a:rPr>
              <a:t>They report that securing a school place for a child with a physical disability may be difficult for some  parents/carers, with schools citing difficulties with the building or access to funding as reasons why a child cannot have a place. </a:t>
            </a:r>
          </a:p>
          <a:p>
            <a:endParaRPr lang="en-GB" i="1" dirty="0">
              <a:solidFill>
                <a:srgbClr val="FF0000"/>
              </a:solidFill>
            </a:endParaRPr>
          </a:p>
          <a:p>
            <a:r>
              <a:rPr lang="en-GB" i="1" dirty="0">
                <a:solidFill>
                  <a:srgbClr val="FF0000"/>
                </a:solidFill>
              </a:rPr>
              <a:t>They report that once in school children with physical disabilities are not always able to fully access the whole school site, the curriculum or other school activities.</a:t>
            </a:r>
          </a:p>
          <a:p>
            <a:endParaRPr lang="en-GB" i="1" dirty="0">
              <a:solidFill>
                <a:srgbClr val="FF0000"/>
              </a:solidFill>
            </a:endParaRPr>
          </a:p>
          <a:p>
            <a:r>
              <a:rPr lang="en-GB" i="1" dirty="0">
                <a:solidFill>
                  <a:srgbClr val="FF0000"/>
                </a:solidFill>
              </a:rPr>
              <a:t>They report that schools seem to lack of knowledge of how to include learners with a physical disability in lessons and in the wider life of the school.</a:t>
            </a:r>
          </a:p>
          <a:p>
            <a:endParaRPr lang="en-GB" i="1" dirty="0">
              <a:solidFill>
                <a:srgbClr val="FF0000"/>
              </a:solidFill>
            </a:endParaRPr>
          </a:p>
          <a:p>
            <a:r>
              <a:rPr lang="en-GB" i="1" dirty="0">
                <a:solidFill>
                  <a:srgbClr val="FF0000"/>
                </a:solidFill>
              </a:rPr>
              <a:t>They fear that their children are not socially included because schools do not know how to take positive steps to remove barriers to communication and interaction.</a:t>
            </a:r>
          </a:p>
          <a:p>
            <a:endParaRPr lang="en-GB" i="1"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5</a:t>
            </a:fld>
            <a:endParaRPr lang="en-GB"/>
          </a:p>
        </p:txBody>
      </p:sp>
    </p:spTree>
    <p:extLst>
      <p:ext uri="{BB962C8B-B14F-4D97-AF65-F5344CB8AC3E}">
        <p14:creationId xmlns:p14="http://schemas.microsoft.com/office/powerpoint/2010/main" val="3360392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1" dirty="0">
                <a:solidFill>
                  <a:srgbClr val="FF0000"/>
                </a:solidFill>
                <a:latin typeface="Calibri" panose="020F0502020204030204" pitchFamily="34" charset="0"/>
                <a:cs typeface="Calibri" panose="020F0502020204030204" pitchFamily="34" charset="0"/>
              </a:rPr>
              <a:t>The headline is:</a:t>
            </a:r>
            <a:r>
              <a:rPr lang="en-GB" b="1" i="1" baseline="0" dirty="0">
                <a:solidFill>
                  <a:srgbClr val="FF0000"/>
                </a:solidFill>
                <a:latin typeface="Calibri" panose="020F0502020204030204" pitchFamily="34" charset="0"/>
                <a:cs typeface="Calibri" panose="020F0502020204030204" pitchFamily="34" charset="0"/>
              </a:rPr>
              <a:t> </a:t>
            </a:r>
            <a:r>
              <a:rPr lang="en-GB" b="1" i="1" dirty="0">
                <a:solidFill>
                  <a:srgbClr val="FF0000"/>
                </a:solidFill>
                <a:latin typeface="Calibri" panose="020F0502020204030204" pitchFamily="34" charset="0"/>
                <a:cs typeface="Calibri" panose="020F0502020204030204" pitchFamily="34" charset="0"/>
              </a:rPr>
              <a:t>‘Some schools see only the challenges and barriers, not solutions’.</a:t>
            </a:r>
          </a:p>
          <a:p>
            <a:endParaRPr lang="en-GB" dirty="0"/>
          </a:p>
        </p:txBody>
      </p:sp>
      <p:sp>
        <p:nvSpPr>
          <p:cNvPr id="4" name="Slide Number Placeholder 3"/>
          <p:cNvSpPr>
            <a:spLocks noGrp="1"/>
          </p:cNvSpPr>
          <p:nvPr>
            <p:ph type="sldNum" sz="quarter" idx="5"/>
          </p:nvPr>
        </p:nvSpPr>
        <p:spPr/>
        <p:txBody>
          <a:bodyPr/>
          <a:lstStyle/>
          <a:p>
            <a:fld id="{BE9F6738-A445-4527-848C-2896E75F1655}" type="slidenum">
              <a:rPr lang="en-GB" smtClean="0"/>
              <a:t>6</a:t>
            </a:fld>
            <a:endParaRPr lang="en-GB"/>
          </a:p>
        </p:txBody>
      </p:sp>
    </p:spTree>
    <p:extLst>
      <p:ext uri="{BB962C8B-B14F-4D97-AF65-F5344CB8AC3E}">
        <p14:creationId xmlns:p14="http://schemas.microsoft.com/office/powerpoint/2010/main" val="345118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changes that we have seen in society and schools over the past 20-30 years have been driven by the legislation that is in place to protect people with disabilities.</a:t>
            </a:r>
          </a:p>
          <a:p>
            <a:endParaRPr lang="en-US" dirty="0"/>
          </a:p>
          <a:p>
            <a:r>
              <a:rPr lang="en-US" dirty="0"/>
              <a:t>Equality law dictates to all public organisations and bodies, including schools, what they should have in place to enable people with disabilities to access all that is on offer. </a:t>
            </a:r>
          </a:p>
          <a:p>
            <a:endParaRPr lang="en-US" dirty="0"/>
          </a:p>
          <a:p>
            <a:r>
              <a:rPr lang="en-US" dirty="0"/>
              <a:t>In the case of schools, this means that full educational and social inclusion should be the primary goal.</a:t>
            </a:r>
          </a:p>
          <a:p>
            <a:endParaRPr lang="en-US" dirty="0"/>
          </a:p>
          <a:p>
            <a:r>
              <a:rPr lang="en-US" dirty="0"/>
              <a:t>Let’s take a closer look at the legislation…</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7</a:t>
            </a:fld>
            <a:endParaRPr lang="en-GB"/>
          </a:p>
        </p:txBody>
      </p:sp>
    </p:spTree>
    <p:extLst>
      <p:ext uri="{BB962C8B-B14F-4D97-AF65-F5344CB8AC3E}">
        <p14:creationId xmlns:p14="http://schemas.microsoft.com/office/powerpoint/2010/main" val="1828580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starting point is The Equality Act 2010 which brought together over 100 pieces of legislation into a single act. The Equality Act has a wide scope and protects people in relation to disability, race, gender, sexual orientation, faith and religion and (in schools, specifically in relation to staff) age and pregnancy/ maternity. These are called the ‘protected characteristics.’</a:t>
            </a:r>
            <a:endParaRPr lang="en-GB" dirty="0"/>
          </a:p>
          <a:p>
            <a:r>
              <a:rPr lang="en-US" dirty="0"/>
              <a:t> </a:t>
            </a:r>
            <a:endParaRPr lang="en-GB" dirty="0"/>
          </a:p>
          <a:p>
            <a:r>
              <a:rPr lang="en-US" dirty="0"/>
              <a:t>There are three key duties, called The Public Sector Equality Duties, which apply to local authority-maintained schools, academies and free schools, non-maintained special schools, independent schools and local authorities.</a:t>
            </a:r>
            <a:endParaRPr lang="en-GB" dirty="0"/>
          </a:p>
          <a:p>
            <a:r>
              <a:rPr lang="en-US" dirty="0"/>
              <a:t> </a:t>
            </a:r>
            <a:endParaRPr lang="en-GB" dirty="0"/>
          </a:p>
          <a:p>
            <a:r>
              <a:rPr lang="en-US" dirty="0"/>
              <a:t>A duty is something that schools and settings are </a:t>
            </a:r>
            <a:r>
              <a:rPr lang="en-US" b="1" dirty="0"/>
              <a:t>compelled by law to do</a:t>
            </a:r>
            <a:r>
              <a:rPr lang="en-US" dirty="0"/>
              <a:t>. </a:t>
            </a:r>
            <a:endParaRPr lang="en-GB" dirty="0"/>
          </a:p>
          <a:p>
            <a:r>
              <a:rPr lang="en-US" dirty="0"/>
              <a:t> </a:t>
            </a:r>
            <a:endParaRPr lang="en-GB" dirty="0"/>
          </a:p>
          <a:p>
            <a:r>
              <a:rPr lang="en-US" dirty="0"/>
              <a:t>The </a:t>
            </a:r>
            <a:r>
              <a:rPr lang="en-US" b="1" dirty="0"/>
              <a:t>first duty</a:t>
            </a:r>
            <a:r>
              <a:rPr lang="en-US" dirty="0"/>
              <a:t> is to </a:t>
            </a:r>
            <a:r>
              <a:rPr lang="en-US" b="1" dirty="0"/>
              <a:t>avoid less </a:t>
            </a:r>
            <a:r>
              <a:rPr lang="en-US" b="1" dirty="0" err="1"/>
              <a:t>favourable</a:t>
            </a:r>
            <a:r>
              <a:rPr lang="en-US" b="1" dirty="0"/>
              <a:t> treatment </a:t>
            </a:r>
            <a:r>
              <a:rPr lang="en-US" dirty="0"/>
              <a:t>of people with disabilities by:</a:t>
            </a:r>
          </a:p>
          <a:p>
            <a:endParaRPr lang="en-GB" dirty="0"/>
          </a:p>
          <a:p>
            <a:r>
              <a:rPr lang="en-US" dirty="0"/>
              <a:t>1. eliminating harassment, victimization and intimidation</a:t>
            </a:r>
            <a:endParaRPr lang="en-GB" dirty="0"/>
          </a:p>
          <a:p>
            <a:r>
              <a:rPr lang="en-US" dirty="0"/>
              <a:t>2. identifying barriers, risks, hazards to access and inclusion</a:t>
            </a:r>
            <a:endParaRPr lang="en-GB" dirty="0"/>
          </a:p>
          <a:p>
            <a:r>
              <a:rPr lang="en-US" dirty="0"/>
              <a:t>3. making reasonable adjustments to remove or </a:t>
            </a:r>
            <a:r>
              <a:rPr lang="en-US" dirty="0" err="1"/>
              <a:t>minimise</a:t>
            </a:r>
            <a:r>
              <a:rPr lang="en-US" dirty="0"/>
              <a:t> the impact of their disability to enable access and inclusion</a:t>
            </a:r>
            <a:endParaRPr lang="en-GB" dirty="0"/>
          </a:p>
          <a:p>
            <a:r>
              <a:rPr lang="en-US" dirty="0"/>
              <a:t> </a:t>
            </a:r>
            <a:endParaRPr lang="en-GB" dirty="0"/>
          </a:p>
          <a:p>
            <a:r>
              <a:rPr lang="en-US" dirty="0"/>
              <a:t>Within this first duty is a further component which is that schools have to be </a:t>
            </a:r>
            <a:r>
              <a:rPr lang="en-US" b="1" dirty="0"/>
              <a:t>anticipatory</a:t>
            </a:r>
            <a:r>
              <a:rPr lang="en-US" dirty="0"/>
              <a:t> in relation to children and young people with disabilities, anticipating the long-term needs and provision for pupils with disabilities already in the school and anticipate how they will meet the needs of future pupils with disabilities that they have not previously experienced and supported.</a:t>
            </a:r>
            <a:endParaRPr lang="en-GB" dirty="0"/>
          </a:p>
          <a:p>
            <a:r>
              <a:rPr lang="en-US" dirty="0"/>
              <a:t> </a:t>
            </a:r>
            <a:endParaRPr lang="en-GB" dirty="0"/>
          </a:p>
          <a:p>
            <a:r>
              <a:rPr lang="en-US" dirty="0"/>
              <a:t>The </a:t>
            </a:r>
            <a:r>
              <a:rPr lang="en-US" b="1" dirty="0"/>
              <a:t>second duty</a:t>
            </a:r>
            <a:r>
              <a:rPr lang="en-US" dirty="0"/>
              <a:t> is the duty to </a:t>
            </a:r>
            <a:r>
              <a:rPr lang="en-US" b="1" dirty="0"/>
              <a:t>promote equality of opportunity</a:t>
            </a:r>
            <a:r>
              <a:rPr lang="en-US" dirty="0"/>
              <a:t>.  This means the school is required to take action to actively and positively promote equality.  </a:t>
            </a:r>
            <a:endParaRPr lang="en-GB" dirty="0"/>
          </a:p>
          <a:p>
            <a:r>
              <a:rPr lang="en-US" dirty="0"/>
              <a:t> </a:t>
            </a:r>
            <a:endParaRPr lang="en-GB" dirty="0"/>
          </a:p>
          <a:p>
            <a:r>
              <a:rPr lang="en-US" dirty="0"/>
              <a:t>The </a:t>
            </a:r>
            <a:r>
              <a:rPr lang="en-US" b="1" dirty="0"/>
              <a:t>third duty</a:t>
            </a:r>
            <a:r>
              <a:rPr lang="en-US" dirty="0"/>
              <a:t> is to </a:t>
            </a:r>
            <a:r>
              <a:rPr lang="en-US" b="1" dirty="0"/>
              <a:t>foster good relations</a:t>
            </a:r>
            <a:r>
              <a:rPr lang="en-US" dirty="0"/>
              <a:t> between people covered under a protected characteristic and those that aren’t e.g. good relations between disabled people and non-disabled people </a:t>
            </a:r>
            <a:endParaRPr lang="en-GB" dirty="0"/>
          </a:p>
          <a:p>
            <a:r>
              <a:rPr lang="en-US" dirty="0"/>
              <a:t> </a:t>
            </a:r>
            <a:endParaRPr lang="en-GB" dirty="0"/>
          </a:p>
          <a:p>
            <a:r>
              <a:rPr lang="en-US" dirty="0"/>
              <a:t>Thinking back to </a:t>
            </a:r>
            <a:r>
              <a:rPr lang="en-US" dirty="0" err="1"/>
              <a:t>pdnet’s</a:t>
            </a:r>
            <a:r>
              <a:rPr lang="en-US" dirty="0"/>
              <a:t> feedback from parents/carers about schools refusing school places and not fully including disabled pupils, we need to ask ourselves, “Are these schools breaking the law”? The simple answer is yes.</a:t>
            </a:r>
            <a:endParaRPr lang="en-GB" dirty="0"/>
          </a:p>
          <a:p>
            <a:r>
              <a:rPr lang="en-US" dirty="0"/>
              <a:t> </a:t>
            </a:r>
            <a:endParaRPr lang="en-GB" dirty="0"/>
          </a:p>
          <a:p>
            <a:r>
              <a:rPr lang="en-US" dirty="0"/>
              <a:t>So how should schools fulfil these duties? How do we make equality and inclusion real and alive in our school? </a:t>
            </a:r>
            <a:endParaRPr lang="en-GB" dirty="0"/>
          </a:p>
          <a:p>
            <a:r>
              <a:rPr lang="en-US" dirty="0"/>
              <a:t> </a:t>
            </a:r>
            <a:endParaRPr lang="en-GB" dirty="0"/>
          </a:p>
          <a:p>
            <a:r>
              <a:rPr lang="en-US" dirty="0"/>
              <a:t>These duties can only be fulfilled </a:t>
            </a:r>
            <a:r>
              <a:rPr lang="en-US" b="1" dirty="0"/>
              <a:t>by the day to day good practice </a:t>
            </a:r>
            <a:r>
              <a:rPr lang="en-US" dirty="0"/>
              <a:t>of every member of staff who is aware of and follows </a:t>
            </a:r>
            <a:r>
              <a:rPr lang="en-US" b="1" dirty="0"/>
              <a:t>robust</a:t>
            </a:r>
            <a:r>
              <a:rPr lang="en-US" dirty="0"/>
              <a:t> </a:t>
            </a:r>
            <a:r>
              <a:rPr lang="en-US" b="1" dirty="0"/>
              <a:t>equality principles and strategies </a:t>
            </a:r>
            <a:r>
              <a:rPr lang="en-US" dirty="0"/>
              <a:t>in place at the school.</a:t>
            </a:r>
            <a:endParaRPr lang="en-GB" dirty="0"/>
          </a:p>
          <a:p>
            <a:r>
              <a:rPr lang="en-US" b="1" dirty="0"/>
              <a:t> </a:t>
            </a:r>
            <a:endParaRPr lang="en-GB" dirty="0"/>
          </a:p>
          <a:p>
            <a:r>
              <a:rPr lang="en-US" dirty="0"/>
              <a:t>We need to look at ourselves as individuals and as a whole school staff and community and ask ourselves, “What are we doing well?” but also… “How might we improve?”</a:t>
            </a:r>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8</a:t>
            </a:fld>
            <a:endParaRPr lang="en-GB"/>
          </a:p>
        </p:txBody>
      </p:sp>
    </p:spTree>
    <p:extLst>
      <p:ext uri="{BB962C8B-B14F-4D97-AF65-F5344CB8AC3E}">
        <p14:creationId xmlns:p14="http://schemas.microsoft.com/office/powerpoint/2010/main" val="1087568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some time to think about who might have a disability in our school and our school community – pupils, staff, parents/carers and visitors.</a:t>
            </a:r>
            <a:endParaRPr lang="en-GB" dirty="0"/>
          </a:p>
          <a:p>
            <a:r>
              <a:rPr lang="en-US" dirty="0"/>
              <a:t> </a:t>
            </a:r>
            <a:endParaRPr lang="en-GB" dirty="0"/>
          </a:p>
          <a:p>
            <a:r>
              <a:rPr lang="en-US" dirty="0"/>
              <a:t>To be protected under the Equality Act, a person must meet the terms of the legal definition. Disability is defined as:</a:t>
            </a:r>
            <a:endParaRPr lang="en-GB" dirty="0"/>
          </a:p>
          <a:p>
            <a:r>
              <a:rPr lang="en-US" dirty="0"/>
              <a:t> </a:t>
            </a:r>
            <a:endParaRPr lang="en-GB" dirty="0"/>
          </a:p>
          <a:p>
            <a:r>
              <a:rPr lang="en-US" b="1" dirty="0"/>
              <a:t>‘A physical or mental impairment which has a substantial and long-term adverse effect on the ability to carry out normal day-to-day activities.’</a:t>
            </a:r>
            <a:endParaRPr lang="en-GB" dirty="0"/>
          </a:p>
          <a:p>
            <a:r>
              <a:rPr lang="en-US" dirty="0"/>
              <a:t> </a:t>
            </a:r>
            <a:endParaRPr lang="en-GB" dirty="0"/>
          </a:p>
          <a:p>
            <a:r>
              <a:rPr lang="en-US" dirty="0"/>
              <a:t>The definition is designed to be as broad as possible and there are a wide variety of conditions and impairments that will come under its umbrella. </a:t>
            </a:r>
          </a:p>
          <a:p>
            <a:endParaRPr lang="en-US" dirty="0"/>
          </a:p>
          <a:p>
            <a:r>
              <a:rPr lang="en-US" dirty="0"/>
              <a:t>The focus of this consultation meeting is children and young people with a physical disability but when making decisions in school we should be considering all types of disability such as autism, speech, language and communication needs, learning disability (including dyslexia and dyspraxia), SEMH and sensory needs. Note that there is no need for a person to have a medically diagnosed cause for their impairment; what matters is the effect of the impairment on the individual.</a:t>
            </a:r>
            <a:endParaRPr lang="en-GB" dirty="0"/>
          </a:p>
          <a:p>
            <a:r>
              <a:rPr lang="en-US" dirty="0"/>
              <a:t> </a:t>
            </a:r>
            <a:endParaRPr lang="en-GB" dirty="0"/>
          </a:p>
          <a:p>
            <a:r>
              <a:rPr lang="en-US" dirty="0"/>
              <a:t>The definition is clear that for any impairment to be classed as a disability it </a:t>
            </a:r>
            <a:r>
              <a:rPr lang="en-US" b="1" dirty="0"/>
              <a:t>must be</a:t>
            </a:r>
            <a:r>
              <a:rPr lang="en-US" dirty="0"/>
              <a:t>:</a:t>
            </a:r>
          </a:p>
          <a:p>
            <a:endParaRPr lang="en-GB" dirty="0"/>
          </a:p>
          <a:p>
            <a:pPr lvl="0"/>
            <a:r>
              <a:rPr lang="en-US" b="1" dirty="0"/>
              <a:t>substantial</a:t>
            </a:r>
            <a:r>
              <a:rPr lang="en-US" dirty="0"/>
              <a:t> – have more than a ‘minor’ or ‘trivial’ impact and goes beyond the usual differences in ability that exist between people</a:t>
            </a:r>
            <a:endParaRPr lang="en-GB" dirty="0"/>
          </a:p>
          <a:p>
            <a:pPr lvl="0"/>
            <a:r>
              <a:rPr lang="en-US" b="1" dirty="0"/>
              <a:t>long term</a:t>
            </a:r>
            <a:r>
              <a:rPr lang="en-US" dirty="0"/>
              <a:t> – more than 12 months</a:t>
            </a:r>
            <a:endParaRPr lang="en-GB" dirty="0"/>
          </a:p>
          <a:p>
            <a:pPr lvl="0"/>
            <a:r>
              <a:rPr lang="en-US" b="1" dirty="0"/>
              <a:t>affect day to day activities  (</a:t>
            </a:r>
            <a:r>
              <a:rPr lang="en-US" dirty="0"/>
              <a:t>listed on the next slide)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BE9F6738-A445-4527-848C-2896E75F1655}" type="slidenum">
              <a:rPr lang="en-GB" smtClean="0"/>
              <a:t>9</a:t>
            </a:fld>
            <a:endParaRPr lang="en-GB"/>
          </a:p>
        </p:txBody>
      </p:sp>
    </p:spTree>
    <p:extLst>
      <p:ext uri="{BB962C8B-B14F-4D97-AF65-F5344CB8AC3E}">
        <p14:creationId xmlns:p14="http://schemas.microsoft.com/office/powerpoint/2010/main" val="788808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01115" y="3023616"/>
            <a:ext cx="14745970" cy="2048255"/>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2602230" y="5462016"/>
            <a:ext cx="12143740" cy="2438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6" name="Holder 6"/>
          <p:cNvSpPr>
            <a:spLocks noGrp="1"/>
          </p:cNvSpPr>
          <p:nvPr>
            <p:ph type="sldNum" sz="quarter" idx="7"/>
          </p:nvPr>
        </p:nvSpPr>
        <p:spPr/>
        <p:txBody>
          <a:bodyPr lIns="0" tIns="0" rIns="0" bIns="0"/>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6" name="Holder 6"/>
          <p:cNvSpPr>
            <a:spLocks noGrp="1"/>
          </p:cNvSpPr>
          <p:nvPr>
            <p:ph type="sldNum" sz="quarter" idx="7"/>
          </p:nvPr>
        </p:nvSpPr>
        <p:spPr/>
        <p:txBody>
          <a:bodyPr lIns="0" tIns="0" rIns="0" bIns="0"/>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00" b="1" i="0">
                <a:solidFill>
                  <a:schemeClr val="bg1"/>
                </a:solidFill>
                <a:latin typeface="Calibri"/>
                <a:cs typeface="Calibri"/>
              </a:defRPr>
            </a:lvl1pPr>
          </a:lstStyle>
          <a:p>
            <a:endParaRPr/>
          </a:p>
        </p:txBody>
      </p:sp>
      <p:sp>
        <p:nvSpPr>
          <p:cNvPr id="3" name="Holder 3"/>
          <p:cNvSpPr>
            <a:spLocks noGrp="1"/>
          </p:cNvSpPr>
          <p:nvPr>
            <p:ph sz="half" idx="2"/>
          </p:nvPr>
        </p:nvSpPr>
        <p:spPr>
          <a:xfrm>
            <a:off x="1511300" y="2392093"/>
            <a:ext cx="6901180" cy="5232400"/>
          </a:xfrm>
          <a:prstGeom prst="rect">
            <a:avLst/>
          </a:prstGeom>
        </p:spPr>
        <p:txBody>
          <a:bodyPr wrap="square" lIns="0" tIns="0" rIns="0" bIns="0">
            <a:spAutoFit/>
          </a:bodyPr>
          <a:lstStyle>
            <a:lvl1pPr>
              <a:defRPr sz="2000" b="0" i="0">
                <a:solidFill>
                  <a:srgbClr val="333333"/>
                </a:solidFill>
                <a:latin typeface="Calibri"/>
                <a:cs typeface="Calibri"/>
              </a:defRPr>
            </a:lvl1pPr>
          </a:lstStyle>
          <a:p>
            <a:endParaRPr/>
          </a:p>
        </p:txBody>
      </p:sp>
      <p:sp>
        <p:nvSpPr>
          <p:cNvPr id="4" name="Holder 4"/>
          <p:cNvSpPr>
            <a:spLocks noGrp="1"/>
          </p:cNvSpPr>
          <p:nvPr>
            <p:ph sz="half" idx="3"/>
          </p:nvPr>
        </p:nvSpPr>
        <p:spPr>
          <a:xfrm>
            <a:off x="8864600" y="2392093"/>
            <a:ext cx="6944994" cy="5892800"/>
          </a:xfrm>
          <a:prstGeom prst="rect">
            <a:avLst/>
          </a:prstGeom>
        </p:spPr>
        <p:txBody>
          <a:bodyPr wrap="square" lIns="0" tIns="0" rIns="0" bIns="0">
            <a:spAutoFit/>
          </a:bodyPr>
          <a:lstStyle>
            <a:lvl1pPr>
              <a:defRPr sz="2000" b="0" i="0">
                <a:solidFill>
                  <a:srgbClr val="333333"/>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7" name="Holder 7"/>
          <p:cNvSpPr>
            <a:spLocks noGrp="1"/>
          </p:cNvSpPr>
          <p:nvPr>
            <p:ph type="sldNum" sz="quarter" idx="7"/>
          </p:nvPr>
        </p:nvSpPr>
        <p:spPr/>
        <p:txBody>
          <a:bodyPr lIns="0" tIns="0" rIns="0" bIns="0"/>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5" name="Holder 5"/>
          <p:cNvSpPr>
            <a:spLocks noGrp="1"/>
          </p:cNvSpPr>
          <p:nvPr>
            <p:ph type="sldNum" sz="quarter" idx="7"/>
          </p:nvPr>
        </p:nvSpPr>
        <p:spPr/>
        <p:txBody>
          <a:bodyPr lIns="0" tIns="0" rIns="0" bIns="0"/>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7348199" cy="9753600"/>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bk object 17"/>
          <p:cNvSpPr/>
          <p:nvPr/>
        </p:nvSpPr>
        <p:spPr>
          <a:xfrm>
            <a:off x="3841750" y="2044700"/>
            <a:ext cx="9664700" cy="5410200"/>
          </a:xfrm>
          <a:custGeom>
            <a:avLst/>
            <a:gdLst/>
            <a:ahLst/>
            <a:cxnLst/>
            <a:rect l="l" t="t" r="r" b="b"/>
            <a:pathLst>
              <a:path w="9664700" h="5410200">
                <a:moveTo>
                  <a:pt x="0" y="5410200"/>
                </a:moveTo>
                <a:lnTo>
                  <a:pt x="9664700" y="5410200"/>
                </a:lnTo>
                <a:lnTo>
                  <a:pt x="9664700" y="0"/>
                </a:lnTo>
                <a:lnTo>
                  <a:pt x="0" y="0"/>
                </a:lnTo>
                <a:lnTo>
                  <a:pt x="0" y="5410200"/>
                </a:lnTo>
                <a:close/>
              </a:path>
            </a:pathLst>
          </a:custGeom>
          <a:solidFill>
            <a:srgbClr val="FFFFFF">
              <a:alpha val="59999"/>
            </a:srgbClr>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4" name="Holder 4"/>
          <p:cNvSpPr>
            <a:spLocks noGrp="1"/>
          </p:cNvSpPr>
          <p:nvPr>
            <p:ph type="sldNum" sz="quarter" idx="7"/>
          </p:nvPr>
        </p:nvSpPr>
        <p:spPr/>
        <p:txBody>
          <a:bodyPr lIns="0" tIns="0" rIns="0" bIns="0"/>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2/18/2021</a:t>
            </a:fld>
            <a:endParaRPr kumimoji="0" lang="en-US"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sz="18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sz="18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039074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511543" y="3837227"/>
            <a:ext cx="4325113" cy="1635760"/>
          </a:xfrm>
          <a:prstGeom prst="rect">
            <a:avLst/>
          </a:prstGeom>
        </p:spPr>
        <p:txBody>
          <a:bodyPr wrap="square" lIns="0" tIns="0" rIns="0" bIns="0">
            <a:spAutoFit/>
          </a:bodyPr>
          <a:lstStyle>
            <a:lvl1pPr>
              <a:defRPr sz="5000" b="1" i="0">
                <a:solidFill>
                  <a:schemeClr val="bg1"/>
                </a:solidFill>
                <a:latin typeface="Calibri"/>
                <a:cs typeface="Calibri"/>
              </a:defRPr>
            </a:lvl1pPr>
          </a:lstStyle>
          <a:p>
            <a:endParaRPr/>
          </a:p>
        </p:txBody>
      </p:sp>
      <p:sp>
        <p:nvSpPr>
          <p:cNvPr id="3" name="Holder 3"/>
          <p:cNvSpPr>
            <a:spLocks noGrp="1"/>
          </p:cNvSpPr>
          <p:nvPr>
            <p:ph type="body" idx="1"/>
          </p:nvPr>
        </p:nvSpPr>
        <p:spPr>
          <a:xfrm>
            <a:off x="1520825" y="2286000"/>
            <a:ext cx="14306550" cy="50863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1979777" y="8983256"/>
            <a:ext cx="2708275" cy="177800"/>
          </a:xfrm>
          <a:prstGeom prst="rect">
            <a:avLst/>
          </a:prstGeom>
        </p:spPr>
        <p:txBody>
          <a:bodyPr wrap="square" lIns="0" tIns="0" rIns="0" bIns="0">
            <a:spAutoFit/>
          </a:bodyPr>
          <a:lstStyle>
            <a:lvl1pPr>
              <a:defRPr sz="1200" b="1" i="0">
                <a:solidFill>
                  <a:schemeClr val="bg1"/>
                </a:solidFill>
                <a:latin typeface="Calibri"/>
                <a:cs typeface="Calibri"/>
              </a:defRPr>
            </a:lvl1p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5" name="Holder 5"/>
          <p:cNvSpPr>
            <a:spLocks noGrp="1"/>
          </p:cNvSpPr>
          <p:nvPr>
            <p:ph type="dt" sz="half" idx="6"/>
          </p:nvPr>
        </p:nvSpPr>
        <p:spPr>
          <a:xfrm>
            <a:off x="867410" y="9070848"/>
            <a:ext cx="3990086" cy="4876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6" name="Holder 6"/>
          <p:cNvSpPr>
            <a:spLocks noGrp="1"/>
          </p:cNvSpPr>
          <p:nvPr>
            <p:ph type="sldNum" sz="quarter" idx="7"/>
          </p:nvPr>
        </p:nvSpPr>
        <p:spPr>
          <a:xfrm>
            <a:off x="8544106" y="8988018"/>
            <a:ext cx="264159" cy="203200"/>
          </a:xfrm>
          <a:prstGeom prst="rect">
            <a:avLst/>
          </a:prstGeom>
        </p:spPr>
        <p:txBody>
          <a:bodyPr wrap="square" lIns="0" tIns="0" rIns="0" bIns="0">
            <a:spAutoFit/>
          </a:bodyPr>
          <a:lstStyle>
            <a:lvl1pPr>
              <a:defRPr sz="1400" b="1" i="0">
                <a:solidFill>
                  <a:srgbClr val="00A0D2"/>
                </a:solidFill>
                <a:latin typeface="Calibri"/>
                <a:cs typeface="Calibri"/>
              </a:defRPr>
            </a:lvl1pPr>
          </a:lstStyle>
          <a:p>
            <a:pPr marL="38100">
              <a:lnSpc>
                <a:spcPts val="1430"/>
              </a:lnSpc>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245128" y="2285892"/>
            <a:ext cx="8857943" cy="635000"/>
          </a:xfrm>
          <a:prstGeom prst="rect">
            <a:avLst/>
          </a:prstGeom>
        </p:spPr>
        <p:txBody>
          <a:bodyPr wrap="square" lIns="0" tIns="0" rIns="0" bIns="0">
            <a:spAutoFit/>
          </a:bodyPr>
          <a:lstStyle>
            <a:lvl1pPr>
              <a:defRPr sz="4000" b="0" i="0">
                <a:solidFill>
                  <a:schemeClr val="tx1"/>
                </a:solidFill>
                <a:latin typeface="Calibri"/>
                <a:cs typeface="Calibri"/>
              </a:defRPr>
            </a:lvl1pPr>
          </a:lstStyle>
          <a:p>
            <a:endParaRPr/>
          </a:p>
        </p:txBody>
      </p:sp>
      <p:sp>
        <p:nvSpPr>
          <p:cNvPr id="3" name="Holder 3"/>
          <p:cNvSpPr>
            <a:spLocks noGrp="1"/>
          </p:cNvSpPr>
          <p:nvPr>
            <p:ph type="body" idx="1"/>
          </p:nvPr>
        </p:nvSpPr>
        <p:spPr>
          <a:xfrm>
            <a:off x="867410" y="2243328"/>
            <a:ext cx="15613380" cy="6437376"/>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5898388" y="9070848"/>
            <a:ext cx="5551424" cy="4876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867410" y="9070848"/>
            <a:ext cx="3990086" cy="4876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2/18/2021</a:t>
            </a:fld>
            <a:endParaRPr lang="en-US"/>
          </a:p>
        </p:txBody>
      </p:sp>
      <p:sp>
        <p:nvSpPr>
          <p:cNvPr id="6" name="Holder 6"/>
          <p:cNvSpPr>
            <a:spLocks noGrp="1"/>
          </p:cNvSpPr>
          <p:nvPr>
            <p:ph type="sldNum" sz="quarter" idx="7"/>
          </p:nvPr>
        </p:nvSpPr>
        <p:spPr>
          <a:xfrm>
            <a:off x="12490704" y="9070848"/>
            <a:ext cx="3990086" cy="4876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02496532"/>
      </p:ext>
    </p:extLst>
  </p:cSld>
  <p:clrMap bg1="lt1" tx1="dk1" bg2="lt2" tx2="dk2" accent1="accent1" accent2="accent2" accent3="accent3" accent4="accent4" accent5="accent5" accent6="accent6" hlink="hlink" folHlink="folHlink"/>
  <p:sldLayoutIdLst>
    <p:sldLayoutId id="2147483667" r:id="rId1"/>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dnet.org.uk/media/pdnet-Accessibility-Planning-Toolkit-for-Schools.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7.png"/><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3.jp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854200" y="1270000"/>
            <a:ext cx="13970000" cy="7213600"/>
          </a:xfrm>
          <a:custGeom>
            <a:avLst/>
            <a:gdLst/>
            <a:ahLst/>
            <a:cxnLst/>
            <a:rect l="l" t="t" r="r" b="b"/>
            <a:pathLst>
              <a:path w="13970000" h="7213600">
                <a:moveTo>
                  <a:pt x="0" y="7213600"/>
                </a:moveTo>
                <a:lnTo>
                  <a:pt x="13970000" y="7213600"/>
                </a:lnTo>
                <a:lnTo>
                  <a:pt x="13970000" y="0"/>
                </a:lnTo>
                <a:lnTo>
                  <a:pt x="0" y="0"/>
                </a:lnTo>
                <a:lnTo>
                  <a:pt x="0" y="7213600"/>
                </a:lnTo>
                <a:close/>
              </a:path>
            </a:pathLst>
          </a:custGeom>
          <a:solidFill>
            <a:srgbClr val="00597B"/>
          </a:solidFill>
        </p:spPr>
        <p:txBody>
          <a:bodyPr wrap="square" lIns="0" tIns="0" rIns="0" bIns="0" rtlCol="0"/>
          <a:lstStyle/>
          <a:p>
            <a:endParaRPr/>
          </a:p>
        </p:txBody>
      </p:sp>
      <p:sp>
        <p:nvSpPr>
          <p:cNvPr id="3" name="object 3"/>
          <p:cNvSpPr/>
          <p:nvPr/>
        </p:nvSpPr>
        <p:spPr>
          <a:xfrm>
            <a:off x="1524000" y="1270000"/>
            <a:ext cx="330200" cy="7213600"/>
          </a:xfrm>
          <a:custGeom>
            <a:avLst/>
            <a:gdLst/>
            <a:ahLst/>
            <a:cxnLst/>
            <a:rect l="l" t="t" r="r" b="b"/>
            <a:pathLst>
              <a:path w="330200" h="7213600">
                <a:moveTo>
                  <a:pt x="0" y="7213600"/>
                </a:moveTo>
                <a:lnTo>
                  <a:pt x="330200" y="7213600"/>
                </a:lnTo>
                <a:lnTo>
                  <a:pt x="330200" y="0"/>
                </a:lnTo>
                <a:lnTo>
                  <a:pt x="0" y="0"/>
                </a:lnTo>
                <a:lnTo>
                  <a:pt x="0" y="7213600"/>
                </a:lnTo>
                <a:close/>
              </a:path>
            </a:pathLst>
          </a:custGeom>
          <a:solidFill>
            <a:srgbClr val="00A0D2"/>
          </a:solidFill>
        </p:spPr>
        <p:txBody>
          <a:bodyPr wrap="square" lIns="0" tIns="0" rIns="0" bIns="0" rtlCol="0"/>
          <a:lstStyle/>
          <a:p>
            <a:endParaRPr/>
          </a:p>
        </p:txBody>
      </p:sp>
      <p:sp>
        <p:nvSpPr>
          <p:cNvPr id="4" name="object 4"/>
          <p:cNvSpPr txBox="1">
            <a:spLocks noGrp="1"/>
          </p:cNvSpPr>
          <p:nvPr>
            <p:ph type="title"/>
          </p:nvPr>
        </p:nvSpPr>
        <p:spPr>
          <a:xfrm>
            <a:off x="3188849" y="1685059"/>
            <a:ext cx="6856730" cy="482600"/>
          </a:xfrm>
          <a:prstGeom prst="rect">
            <a:avLst/>
          </a:prstGeom>
        </p:spPr>
        <p:txBody>
          <a:bodyPr vert="horz" wrap="square" lIns="0" tIns="12700" rIns="0" bIns="0" rtlCol="0">
            <a:spAutoFit/>
          </a:bodyPr>
          <a:lstStyle/>
          <a:p>
            <a:pPr marL="12700">
              <a:lnSpc>
                <a:spcPct val="100000"/>
              </a:lnSpc>
              <a:spcBef>
                <a:spcPts val="100"/>
              </a:spcBef>
            </a:pPr>
            <a:r>
              <a:rPr sz="3000" spc="35" dirty="0"/>
              <a:t>PowerPoint </a:t>
            </a:r>
            <a:r>
              <a:rPr sz="3000" spc="15" dirty="0"/>
              <a:t>to </a:t>
            </a:r>
            <a:r>
              <a:rPr sz="3000" spc="50" dirty="0"/>
              <a:t>Support </a:t>
            </a:r>
            <a:r>
              <a:rPr sz="3000" spc="35" dirty="0"/>
              <a:t>Staff</a:t>
            </a:r>
            <a:r>
              <a:rPr sz="3000" spc="335" dirty="0"/>
              <a:t> </a:t>
            </a:r>
            <a:r>
              <a:rPr sz="3000" spc="50" dirty="0"/>
              <a:t>Consultation</a:t>
            </a:r>
            <a:endParaRPr sz="3000"/>
          </a:p>
        </p:txBody>
      </p:sp>
      <p:sp>
        <p:nvSpPr>
          <p:cNvPr id="5" name="object 5"/>
          <p:cNvSpPr/>
          <p:nvPr/>
        </p:nvSpPr>
        <p:spPr>
          <a:xfrm>
            <a:off x="2489200" y="1685926"/>
            <a:ext cx="514350" cy="514350"/>
          </a:xfrm>
          <a:custGeom>
            <a:avLst/>
            <a:gdLst/>
            <a:ahLst/>
            <a:cxnLst/>
            <a:rect l="l" t="t" r="r" b="b"/>
            <a:pathLst>
              <a:path w="514350" h="514350">
                <a:moveTo>
                  <a:pt x="257175" y="0"/>
                </a:moveTo>
                <a:lnTo>
                  <a:pt x="210946" y="4143"/>
                </a:lnTo>
                <a:lnTo>
                  <a:pt x="167437" y="16089"/>
                </a:lnTo>
                <a:lnTo>
                  <a:pt x="127372" y="35111"/>
                </a:lnTo>
                <a:lnTo>
                  <a:pt x="91479" y="60483"/>
                </a:lnTo>
                <a:lnTo>
                  <a:pt x="60483" y="91479"/>
                </a:lnTo>
                <a:lnTo>
                  <a:pt x="35111" y="127372"/>
                </a:lnTo>
                <a:lnTo>
                  <a:pt x="16089" y="167437"/>
                </a:lnTo>
                <a:lnTo>
                  <a:pt x="4143" y="210946"/>
                </a:lnTo>
                <a:lnTo>
                  <a:pt x="0" y="257175"/>
                </a:lnTo>
                <a:lnTo>
                  <a:pt x="4143" y="303403"/>
                </a:lnTo>
                <a:lnTo>
                  <a:pt x="16089" y="346912"/>
                </a:lnTo>
                <a:lnTo>
                  <a:pt x="35111" y="386977"/>
                </a:lnTo>
                <a:lnTo>
                  <a:pt x="60483" y="422870"/>
                </a:lnTo>
                <a:lnTo>
                  <a:pt x="91479" y="453866"/>
                </a:lnTo>
                <a:lnTo>
                  <a:pt x="127372" y="479238"/>
                </a:lnTo>
                <a:lnTo>
                  <a:pt x="167437" y="498260"/>
                </a:lnTo>
                <a:lnTo>
                  <a:pt x="210946" y="510206"/>
                </a:lnTo>
                <a:lnTo>
                  <a:pt x="257175" y="514350"/>
                </a:lnTo>
                <a:lnTo>
                  <a:pt x="303403" y="510206"/>
                </a:lnTo>
                <a:lnTo>
                  <a:pt x="346912" y="498260"/>
                </a:lnTo>
                <a:lnTo>
                  <a:pt x="386977" y="479238"/>
                </a:lnTo>
                <a:lnTo>
                  <a:pt x="422870" y="453866"/>
                </a:lnTo>
                <a:lnTo>
                  <a:pt x="453866" y="422870"/>
                </a:lnTo>
                <a:lnTo>
                  <a:pt x="479238" y="386977"/>
                </a:lnTo>
                <a:lnTo>
                  <a:pt x="498260" y="346912"/>
                </a:lnTo>
                <a:lnTo>
                  <a:pt x="510206" y="303403"/>
                </a:lnTo>
                <a:lnTo>
                  <a:pt x="514350" y="257175"/>
                </a:lnTo>
                <a:lnTo>
                  <a:pt x="510206" y="210946"/>
                </a:lnTo>
                <a:lnTo>
                  <a:pt x="498260" y="167437"/>
                </a:lnTo>
                <a:lnTo>
                  <a:pt x="479238" y="127372"/>
                </a:lnTo>
                <a:lnTo>
                  <a:pt x="453866" y="91479"/>
                </a:lnTo>
                <a:lnTo>
                  <a:pt x="422870" y="60483"/>
                </a:lnTo>
                <a:lnTo>
                  <a:pt x="386977" y="35111"/>
                </a:lnTo>
                <a:lnTo>
                  <a:pt x="346912" y="16089"/>
                </a:lnTo>
                <a:lnTo>
                  <a:pt x="303403" y="4143"/>
                </a:lnTo>
                <a:lnTo>
                  <a:pt x="257175" y="0"/>
                </a:lnTo>
                <a:close/>
              </a:path>
            </a:pathLst>
          </a:custGeom>
          <a:solidFill>
            <a:srgbClr val="FFFFFF"/>
          </a:solidFill>
        </p:spPr>
        <p:txBody>
          <a:bodyPr wrap="square" lIns="0" tIns="0" rIns="0" bIns="0" rtlCol="0"/>
          <a:lstStyle/>
          <a:p>
            <a:endParaRPr/>
          </a:p>
        </p:txBody>
      </p:sp>
      <p:sp>
        <p:nvSpPr>
          <p:cNvPr id="6" name="object 6"/>
          <p:cNvSpPr/>
          <p:nvPr/>
        </p:nvSpPr>
        <p:spPr>
          <a:xfrm>
            <a:off x="2624123" y="1756811"/>
            <a:ext cx="273685" cy="365760"/>
          </a:xfrm>
          <a:custGeom>
            <a:avLst/>
            <a:gdLst/>
            <a:ahLst/>
            <a:cxnLst/>
            <a:rect l="l" t="t" r="r" b="b"/>
            <a:pathLst>
              <a:path w="273685" h="365760">
                <a:moveTo>
                  <a:pt x="209943" y="229412"/>
                </a:moveTo>
                <a:lnTo>
                  <a:pt x="185292" y="234764"/>
                </a:lnTo>
                <a:lnTo>
                  <a:pt x="165160" y="249358"/>
                </a:lnTo>
                <a:lnTo>
                  <a:pt x="151586" y="271000"/>
                </a:lnTo>
                <a:lnTo>
                  <a:pt x="146608" y="297497"/>
                </a:lnTo>
                <a:lnTo>
                  <a:pt x="151586" y="323994"/>
                </a:lnTo>
                <a:lnTo>
                  <a:pt x="165160" y="345636"/>
                </a:lnTo>
                <a:lnTo>
                  <a:pt x="185292" y="360230"/>
                </a:lnTo>
                <a:lnTo>
                  <a:pt x="209943" y="365582"/>
                </a:lnTo>
                <a:lnTo>
                  <a:pt x="234587" y="360230"/>
                </a:lnTo>
                <a:lnTo>
                  <a:pt x="254715" y="345636"/>
                </a:lnTo>
                <a:lnTo>
                  <a:pt x="260812" y="335914"/>
                </a:lnTo>
                <a:lnTo>
                  <a:pt x="191731" y="335914"/>
                </a:lnTo>
                <a:lnTo>
                  <a:pt x="160947" y="302806"/>
                </a:lnTo>
                <a:lnTo>
                  <a:pt x="160947" y="295973"/>
                </a:lnTo>
                <a:lnTo>
                  <a:pt x="168782" y="287540"/>
                </a:lnTo>
                <a:lnTo>
                  <a:pt x="214688" y="287540"/>
                </a:lnTo>
                <a:lnTo>
                  <a:pt x="242252" y="257898"/>
                </a:lnTo>
                <a:lnTo>
                  <a:pt x="260072" y="257898"/>
                </a:lnTo>
                <a:lnTo>
                  <a:pt x="254715" y="249358"/>
                </a:lnTo>
                <a:lnTo>
                  <a:pt x="234587" y="234764"/>
                </a:lnTo>
                <a:lnTo>
                  <a:pt x="209943" y="229412"/>
                </a:lnTo>
                <a:close/>
              </a:path>
              <a:path w="273685" h="365760">
                <a:moveTo>
                  <a:pt x="51092" y="36842"/>
                </a:moveTo>
                <a:lnTo>
                  <a:pt x="21005" y="36842"/>
                </a:lnTo>
                <a:lnTo>
                  <a:pt x="12848" y="38624"/>
                </a:lnTo>
                <a:lnTo>
                  <a:pt x="6169" y="43475"/>
                </a:lnTo>
                <a:lnTo>
                  <a:pt x="1656" y="50655"/>
                </a:lnTo>
                <a:lnTo>
                  <a:pt x="0" y="59423"/>
                </a:lnTo>
                <a:lnTo>
                  <a:pt x="91" y="316953"/>
                </a:lnTo>
                <a:lnTo>
                  <a:pt x="1656" y="325239"/>
                </a:lnTo>
                <a:lnTo>
                  <a:pt x="6169" y="332419"/>
                </a:lnTo>
                <a:lnTo>
                  <a:pt x="12848" y="337270"/>
                </a:lnTo>
                <a:lnTo>
                  <a:pt x="21005" y="339051"/>
                </a:lnTo>
                <a:lnTo>
                  <a:pt x="140703" y="339051"/>
                </a:lnTo>
                <a:lnTo>
                  <a:pt x="137210" y="332333"/>
                </a:lnTo>
                <a:lnTo>
                  <a:pt x="134531" y="325043"/>
                </a:lnTo>
                <a:lnTo>
                  <a:pt x="132816" y="317360"/>
                </a:lnTo>
                <a:lnTo>
                  <a:pt x="20548" y="317360"/>
                </a:lnTo>
                <a:lnTo>
                  <a:pt x="20180" y="316953"/>
                </a:lnTo>
                <a:lnTo>
                  <a:pt x="20180" y="95427"/>
                </a:lnTo>
                <a:lnTo>
                  <a:pt x="20548" y="95021"/>
                </a:lnTo>
                <a:lnTo>
                  <a:pt x="213321" y="95021"/>
                </a:lnTo>
                <a:lnTo>
                  <a:pt x="213321" y="65201"/>
                </a:lnTo>
                <a:lnTo>
                  <a:pt x="74434" y="65201"/>
                </a:lnTo>
                <a:lnTo>
                  <a:pt x="50914" y="39916"/>
                </a:lnTo>
                <a:lnTo>
                  <a:pt x="50977" y="37845"/>
                </a:lnTo>
                <a:lnTo>
                  <a:pt x="51092" y="36842"/>
                </a:lnTo>
                <a:close/>
              </a:path>
              <a:path w="273685" h="365760">
                <a:moveTo>
                  <a:pt x="260072" y="257898"/>
                </a:moveTo>
                <a:lnTo>
                  <a:pt x="248615" y="257898"/>
                </a:lnTo>
                <a:lnTo>
                  <a:pt x="256451" y="266331"/>
                </a:lnTo>
                <a:lnTo>
                  <a:pt x="256451" y="273164"/>
                </a:lnTo>
                <a:lnTo>
                  <a:pt x="198094" y="335914"/>
                </a:lnTo>
                <a:lnTo>
                  <a:pt x="260812" y="335914"/>
                </a:lnTo>
                <a:lnTo>
                  <a:pt x="268288" y="323994"/>
                </a:lnTo>
                <a:lnTo>
                  <a:pt x="273265" y="297497"/>
                </a:lnTo>
                <a:lnTo>
                  <a:pt x="268288" y="271000"/>
                </a:lnTo>
                <a:lnTo>
                  <a:pt x="260072" y="257898"/>
                </a:lnTo>
                <a:close/>
              </a:path>
              <a:path w="273685" h="365760">
                <a:moveTo>
                  <a:pt x="214688" y="287540"/>
                </a:moveTo>
                <a:lnTo>
                  <a:pt x="175145" y="287540"/>
                </a:lnTo>
                <a:lnTo>
                  <a:pt x="194919" y="308800"/>
                </a:lnTo>
                <a:lnTo>
                  <a:pt x="214688" y="287540"/>
                </a:lnTo>
                <a:close/>
              </a:path>
              <a:path w="273685" h="365760">
                <a:moveTo>
                  <a:pt x="47612" y="264680"/>
                </a:moveTo>
                <a:lnTo>
                  <a:pt x="44145" y="264680"/>
                </a:lnTo>
                <a:lnTo>
                  <a:pt x="39877" y="269265"/>
                </a:lnTo>
                <a:lnTo>
                  <a:pt x="39877" y="272986"/>
                </a:lnTo>
                <a:lnTo>
                  <a:pt x="53035" y="287134"/>
                </a:lnTo>
                <a:lnTo>
                  <a:pt x="56502" y="287134"/>
                </a:lnTo>
                <a:lnTo>
                  <a:pt x="70230" y="272376"/>
                </a:lnTo>
                <a:lnTo>
                  <a:pt x="54775" y="272376"/>
                </a:lnTo>
                <a:lnTo>
                  <a:pt x="47612" y="264680"/>
                </a:lnTo>
                <a:close/>
              </a:path>
              <a:path w="273685" h="365760">
                <a:moveTo>
                  <a:pt x="132587" y="268274"/>
                </a:moveTo>
                <a:lnTo>
                  <a:pt x="86715" y="268274"/>
                </a:lnTo>
                <a:lnTo>
                  <a:pt x="84264" y="270903"/>
                </a:lnTo>
                <a:lnTo>
                  <a:pt x="84264" y="277393"/>
                </a:lnTo>
                <a:lnTo>
                  <a:pt x="86715" y="280022"/>
                </a:lnTo>
                <a:lnTo>
                  <a:pt x="132587" y="280022"/>
                </a:lnTo>
                <a:lnTo>
                  <a:pt x="135039" y="277393"/>
                </a:lnTo>
                <a:lnTo>
                  <a:pt x="135039" y="270903"/>
                </a:lnTo>
                <a:lnTo>
                  <a:pt x="132587" y="268274"/>
                </a:lnTo>
                <a:close/>
              </a:path>
              <a:path w="273685" h="365760">
                <a:moveTo>
                  <a:pt x="76796" y="252412"/>
                </a:moveTo>
                <a:lnTo>
                  <a:pt x="73329" y="252412"/>
                </a:lnTo>
                <a:lnTo>
                  <a:pt x="54775" y="272376"/>
                </a:lnTo>
                <a:lnTo>
                  <a:pt x="70230" y="272376"/>
                </a:lnTo>
                <a:lnTo>
                  <a:pt x="81064" y="260730"/>
                </a:lnTo>
                <a:lnTo>
                  <a:pt x="81064" y="257009"/>
                </a:lnTo>
                <a:lnTo>
                  <a:pt x="76796" y="252412"/>
                </a:lnTo>
                <a:close/>
              </a:path>
              <a:path w="273685" h="365760">
                <a:moveTo>
                  <a:pt x="47612" y="218732"/>
                </a:moveTo>
                <a:lnTo>
                  <a:pt x="44145" y="218732"/>
                </a:lnTo>
                <a:lnTo>
                  <a:pt x="39877" y="223329"/>
                </a:lnTo>
                <a:lnTo>
                  <a:pt x="39877" y="227037"/>
                </a:lnTo>
                <a:lnTo>
                  <a:pt x="53035" y="241198"/>
                </a:lnTo>
                <a:lnTo>
                  <a:pt x="56502" y="241198"/>
                </a:lnTo>
                <a:lnTo>
                  <a:pt x="70235" y="226428"/>
                </a:lnTo>
                <a:lnTo>
                  <a:pt x="54775" y="226428"/>
                </a:lnTo>
                <a:lnTo>
                  <a:pt x="47612" y="218732"/>
                </a:lnTo>
                <a:close/>
              </a:path>
              <a:path w="273685" h="365760">
                <a:moveTo>
                  <a:pt x="159664" y="222326"/>
                </a:moveTo>
                <a:lnTo>
                  <a:pt x="86715" y="222326"/>
                </a:lnTo>
                <a:lnTo>
                  <a:pt x="84264" y="224955"/>
                </a:lnTo>
                <a:lnTo>
                  <a:pt x="84264" y="231457"/>
                </a:lnTo>
                <a:lnTo>
                  <a:pt x="86715" y="234086"/>
                </a:lnTo>
                <a:lnTo>
                  <a:pt x="159664" y="234086"/>
                </a:lnTo>
                <a:lnTo>
                  <a:pt x="162115" y="231457"/>
                </a:lnTo>
                <a:lnTo>
                  <a:pt x="162115" y="224955"/>
                </a:lnTo>
                <a:lnTo>
                  <a:pt x="159664" y="222326"/>
                </a:lnTo>
                <a:close/>
              </a:path>
              <a:path w="273685" h="365760">
                <a:moveTo>
                  <a:pt x="76796" y="206476"/>
                </a:moveTo>
                <a:lnTo>
                  <a:pt x="73329" y="206476"/>
                </a:lnTo>
                <a:lnTo>
                  <a:pt x="54775" y="226428"/>
                </a:lnTo>
                <a:lnTo>
                  <a:pt x="70235" y="226428"/>
                </a:lnTo>
                <a:lnTo>
                  <a:pt x="81064" y="214782"/>
                </a:lnTo>
                <a:lnTo>
                  <a:pt x="81064" y="211061"/>
                </a:lnTo>
                <a:lnTo>
                  <a:pt x="76796" y="206476"/>
                </a:lnTo>
                <a:close/>
              </a:path>
              <a:path w="273685" h="365760">
                <a:moveTo>
                  <a:pt x="213321" y="95021"/>
                </a:moveTo>
                <a:lnTo>
                  <a:pt x="192773" y="95021"/>
                </a:lnTo>
                <a:lnTo>
                  <a:pt x="193141" y="95427"/>
                </a:lnTo>
                <a:lnTo>
                  <a:pt x="193141" y="214172"/>
                </a:lnTo>
                <a:lnTo>
                  <a:pt x="198551" y="212915"/>
                </a:lnTo>
                <a:lnTo>
                  <a:pt x="204177" y="212255"/>
                </a:lnTo>
                <a:lnTo>
                  <a:pt x="213321" y="212255"/>
                </a:lnTo>
                <a:lnTo>
                  <a:pt x="213321" y="95021"/>
                </a:lnTo>
                <a:close/>
              </a:path>
              <a:path w="273685" h="365760">
                <a:moveTo>
                  <a:pt x="213321" y="212255"/>
                </a:moveTo>
                <a:lnTo>
                  <a:pt x="209943" y="212255"/>
                </a:lnTo>
                <a:lnTo>
                  <a:pt x="212204" y="212280"/>
                </a:lnTo>
                <a:lnTo>
                  <a:pt x="213321" y="212331"/>
                </a:lnTo>
                <a:close/>
              </a:path>
              <a:path w="273685" h="365760">
                <a:moveTo>
                  <a:pt x="47612" y="172796"/>
                </a:moveTo>
                <a:lnTo>
                  <a:pt x="44145" y="172796"/>
                </a:lnTo>
                <a:lnTo>
                  <a:pt x="39877" y="177380"/>
                </a:lnTo>
                <a:lnTo>
                  <a:pt x="39877" y="181101"/>
                </a:lnTo>
                <a:lnTo>
                  <a:pt x="53035" y="195249"/>
                </a:lnTo>
                <a:lnTo>
                  <a:pt x="56502" y="195249"/>
                </a:lnTo>
                <a:lnTo>
                  <a:pt x="70230" y="180492"/>
                </a:lnTo>
                <a:lnTo>
                  <a:pt x="54775" y="180492"/>
                </a:lnTo>
                <a:lnTo>
                  <a:pt x="47612" y="172796"/>
                </a:lnTo>
                <a:close/>
              </a:path>
              <a:path w="273685" h="365760">
                <a:moveTo>
                  <a:pt x="169900" y="176390"/>
                </a:moveTo>
                <a:lnTo>
                  <a:pt x="86715" y="176390"/>
                </a:lnTo>
                <a:lnTo>
                  <a:pt x="84264" y="179019"/>
                </a:lnTo>
                <a:lnTo>
                  <a:pt x="84264" y="185508"/>
                </a:lnTo>
                <a:lnTo>
                  <a:pt x="86715" y="188137"/>
                </a:lnTo>
                <a:lnTo>
                  <a:pt x="169900" y="188137"/>
                </a:lnTo>
                <a:lnTo>
                  <a:pt x="172351" y="185508"/>
                </a:lnTo>
                <a:lnTo>
                  <a:pt x="172351" y="179019"/>
                </a:lnTo>
                <a:lnTo>
                  <a:pt x="169900" y="176390"/>
                </a:lnTo>
                <a:close/>
              </a:path>
              <a:path w="273685" h="365760">
                <a:moveTo>
                  <a:pt x="76796" y="160540"/>
                </a:moveTo>
                <a:lnTo>
                  <a:pt x="73329" y="160540"/>
                </a:lnTo>
                <a:lnTo>
                  <a:pt x="54775" y="180492"/>
                </a:lnTo>
                <a:lnTo>
                  <a:pt x="70230" y="180492"/>
                </a:lnTo>
                <a:lnTo>
                  <a:pt x="81064" y="168846"/>
                </a:lnTo>
                <a:lnTo>
                  <a:pt x="81064" y="165125"/>
                </a:lnTo>
                <a:lnTo>
                  <a:pt x="76796" y="160540"/>
                </a:lnTo>
                <a:close/>
              </a:path>
              <a:path w="273685" h="365760">
                <a:moveTo>
                  <a:pt x="47612" y="126847"/>
                </a:moveTo>
                <a:lnTo>
                  <a:pt x="44145" y="126847"/>
                </a:lnTo>
                <a:lnTo>
                  <a:pt x="39877" y="131444"/>
                </a:lnTo>
                <a:lnTo>
                  <a:pt x="39877" y="135153"/>
                </a:lnTo>
                <a:lnTo>
                  <a:pt x="53035" y="149313"/>
                </a:lnTo>
                <a:lnTo>
                  <a:pt x="56502" y="149313"/>
                </a:lnTo>
                <a:lnTo>
                  <a:pt x="70237" y="134543"/>
                </a:lnTo>
                <a:lnTo>
                  <a:pt x="54775" y="134543"/>
                </a:lnTo>
                <a:lnTo>
                  <a:pt x="47612" y="126847"/>
                </a:lnTo>
                <a:close/>
              </a:path>
              <a:path w="273685" h="365760">
                <a:moveTo>
                  <a:pt x="169900" y="130441"/>
                </a:moveTo>
                <a:lnTo>
                  <a:pt x="86715" y="130441"/>
                </a:lnTo>
                <a:lnTo>
                  <a:pt x="84264" y="133083"/>
                </a:lnTo>
                <a:lnTo>
                  <a:pt x="84264" y="139572"/>
                </a:lnTo>
                <a:lnTo>
                  <a:pt x="86715" y="142201"/>
                </a:lnTo>
                <a:lnTo>
                  <a:pt x="169900" y="142201"/>
                </a:lnTo>
                <a:lnTo>
                  <a:pt x="172351" y="139572"/>
                </a:lnTo>
                <a:lnTo>
                  <a:pt x="172351" y="133083"/>
                </a:lnTo>
                <a:lnTo>
                  <a:pt x="169900" y="130441"/>
                </a:lnTo>
                <a:close/>
              </a:path>
              <a:path w="273685" h="365760">
                <a:moveTo>
                  <a:pt x="76796" y="114592"/>
                </a:moveTo>
                <a:lnTo>
                  <a:pt x="73329" y="114592"/>
                </a:lnTo>
                <a:lnTo>
                  <a:pt x="54775" y="134543"/>
                </a:lnTo>
                <a:lnTo>
                  <a:pt x="70237" y="134543"/>
                </a:lnTo>
                <a:lnTo>
                  <a:pt x="81064" y="122897"/>
                </a:lnTo>
                <a:lnTo>
                  <a:pt x="81064" y="119189"/>
                </a:lnTo>
                <a:lnTo>
                  <a:pt x="76796" y="114592"/>
                </a:lnTo>
                <a:close/>
              </a:path>
              <a:path w="273685" h="365760">
                <a:moveTo>
                  <a:pt x="192316" y="36842"/>
                </a:moveTo>
                <a:lnTo>
                  <a:pt x="162229" y="36842"/>
                </a:lnTo>
                <a:lnTo>
                  <a:pt x="162344" y="37845"/>
                </a:lnTo>
                <a:lnTo>
                  <a:pt x="162394" y="39916"/>
                </a:lnTo>
                <a:lnTo>
                  <a:pt x="160539" y="49733"/>
                </a:lnTo>
                <a:lnTo>
                  <a:pt x="155489" y="57773"/>
                </a:lnTo>
                <a:lnTo>
                  <a:pt x="148014" y="63206"/>
                </a:lnTo>
                <a:lnTo>
                  <a:pt x="138887" y="65201"/>
                </a:lnTo>
                <a:lnTo>
                  <a:pt x="213321" y="65201"/>
                </a:lnTo>
                <a:lnTo>
                  <a:pt x="213321" y="59423"/>
                </a:lnTo>
                <a:lnTo>
                  <a:pt x="211664" y="50655"/>
                </a:lnTo>
                <a:lnTo>
                  <a:pt x="207152" y="43475"/>
                </a:lnTo>
                <a:lnTo>
                  <a:pt x="200473" y="38624"/>
                </a:lnTo>
                <a:lnTo>
                  <a:pt x="192316" y="36842"/>
                </a:lnTo>
                <a:close/>
              </a:path>
              <a:path w="273685" h="365760">
                <a:moveTo>
                  <a:pt x="147383" y="23304"/>
                </a:moveTo>
                <a:lnTo>
                  <a:pt x="65938" y="23304"/>
                </a:lnTo>
                <a:lnTo>
                  <a:pt x="58991" y="30784"/>
                </a:lnTo>
                <a:lnTo>
                  <a:pt x="58991" y="49060"/>
                </a:lnTo>
                <a:lnTo>
                  <a:pt x="65938" y="56527"/>
                </a:lnTo>
                <a:lnTo>
                  <a:pt x="147383" y="56527"/>
                </a:lnTo>
                <a:lnTo>
                  <a:pt x="154330" y="49060"/>
                </a:lnTo>
                <a:lnTo>
                  <a:pt x="154330" y="30784"/>
                </a:lnTo>
                <a:lnTo>
                  <a:pt x="147383" y="23304"/>
                </a:lnTo>
                <a:close/>
              </a:path>
              <a:path w="273685" h="365760">
                <a:moveTo>
                  <a:pt x="110337" y="0"/>
                </a:moveTo>
                <a:lnTo>
                  <a:pt x="102984" y="0"/>
                </a:lnTo>
                <a:lnTo>
                  <a:pt x="99656" y="1612"/>
                </a:lnTo>
                <a:lnTo>
                  <a:pt x="94830" y="6819"/>
                </a:lnTo>
                <a:lnTo>
                  <a:pt x="93332" y="10401"/>
                </a:lnTo>
                <a:lnTo>
                  <a:pt x="93332" y="23304"/>
                </a:lnTo>
                <a:lnTo>
                  <a:pt x="119989" y="23304"/>
                </a:lnTo>
                <a:lnTo>
                  <a:pt x="119989" y="21132"/>
                </a:lnTo>
                <a:lnTo>
                  <a:pt x="101739" y="21132"/>
                </a:lnTo>
                <a:lnTo>
                  <a:pt x="101739" y="12877"/>
                </a:lnTo>
                <a:lnTo>
                  <a:pt x="102285" y="11544"/>
                </a:lnTo>
                <a:lnTo>
                  <a:pt x="104076" y="9639"/>
                </a:lnTo>
                <a:lnTo>
                  <a:pt x="105308" y="9042"/>
                </a:lnTo>
                <a:lnTo>
                  <a:pt x="119420" y="9042"/>
                </a:lnTo>
                <a:lnTo>
                  <a:pt x="118490" y="6819"/>
                </a:lnTo>
                <a:lnTo>
                  <a:pt x="113664" y="1612"/>
                </a:lnTo>
                <a:lnTo>
                  <a:pt x="110337" y="0"/>
                </a:lnTo>
                <a:close/>
              </a:path>
              <a:path w="273685" h="365760">
                <a:moveTo>
                  <a:pt x="119420" y="9042"/>
                </a:moveTo>
                <a:lnTo>
                  <a:pt x="108013" y="9042"/>
                </a:lnTo>
                <a:lnTo>
                  <a:pt x="109245" y="9639"/>
                </a:lnTo>
                <a:lnTo>
                  <a:pt x="111036" y="11544"/>
                </a:lnTo>
                <a:lnTo>
                  <a:pt x="111582" y="12877"/>
                </a:lnTo>
                <a:lnTo>
                  <a:pt x="111582" y="21132"/>
                </a:lnTo>
                <a:lnTo>
                  <a:pt x="119989" y="21132"/>
                </a:lnTo>
                <a:lnTo>
                  <a:pt x="119989" y="10401"/>
                </a:lnTo>
                <a:lnTo>
                  <a:pt x="119420" y="9042"/>
                </a:lnTo>
                <a:close/>
              </a:path>
            </a:pathLst>
          </a:custGeom>
          <a:solidFill>
            <a:srgbClr val="00A0D2"/>
          </a:solidFill>
        </p:spPr>
        <p:txBody>
          <a:bodyPr wrap="square" lIns="0" tIns="0" rIns="0" bIns="0" rtlCol="0"/>
          <a:lstStyle/>
          <a:p>
            <a:endParaRPr/>
          </a:p>
        </p:txBody>
      </p:sp>
      <p:sp>
        <p:nvSpPr>
          <p:cNvPr id="7" name="object 7"/>
          <p:cNvSpPr/>
          <p:nvPr/>
        </p:nvSpPr>
        <p:spPr>
          <a:xfrm>
            <a:off x="14097000" y="1612493"/>
            <a:ext cx="1092200" cy="587781"/>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8"/>
          <p:cNvSpPr txBox="1"/>
          <p:nvPr/>
        </p:nvSpPr>
        <p:spPr>
          <a:xfrm>
            <a:off x="2476500" y="2719211"/>
            <a:ext cx="12301855" cy="5088890"/>
          </a:xfrm>
          <a:prstGeom prst="rect">
            <a:avLst/>
          </a:prstGeom>
        </p:spPr>
        <p:txBody>
          <a:bodyPr vert="horz" wrap="square" lIns="0" tIns="125095" rIns="0" bIns="0" rtlCol="0">
            <a:spAutoFit/>
          </a:bodyPr>
          <a:lstStyle/>
          <a:p>
            <a:pPr marL="12700">
              <a:lnSpc>
                <a:spcPct val="100000"/>
              </a:lnSpc>
              <a:spcBef>
                <a:spcPts val="985"/>
              </a:spcBef>
            </a:pPr>
            <a:r>
              <a:rPr sz="2000" b="1" spc="30" dirty="0">
                <a:solidFill>
                  <a:srgbClr val="FFFFFF"/>
                </a:solidFill>
                <a:latin typeface="Calibri"/>
                <a:cs typeface="Calibri"/>
              </a:rPr>
              <a:t>Overview</a:t>
            </a:r>
            <a:endParaRPr sz="2000" dirty="0">
              <a:latin typeface="Calibri"/>
              <a:cs typeface="Calibri"/>
            </a:endParaRPr>
          </a:p>
          <a:p>
            <a:pPr marL="12700" marR="429259">
              <a:lnSpc>
                <a:spcPct val="100000"/>
              </a:lnSpc>
              <a:spcBef>
                <a:spcPts val="800"/>
              </a:spcBef>
            </a:pPr>
            <a:r>
              <a:rPr sz="1800" b="0" spc="25" dirty="0">
                <a:solidFill>
                  <a:srgbClr val="FFFFFF"/>
                </a:solidFill>
                <a:latin typeface="Calibri Light"/>
                <a:cs typeface="Calibri Light"/>
              </a:rPr>
              <a:t>These slides </a:t>
            </a:r>
            <a:r>
              <a:rPr sz="1800" b="0" spc="10" dirty="0">
                <a:solidFill>
                  <a:srgbClr val="FFFFFF"/>
                </a:solidFill>
                <a:latin typeface="Calibri Light"/>
                <a:cs typeface="Calibri Light"/>
              </a:rPr>
              <a:t>form </a:t>
            </a:r>
            <a:r>
              <a:rPr sz="1800" b="0" spc="25" dirty="0">
                <a:solidFill>
                  <a:srgbClr val="FFFFFF"/>
                </a:solidFill>
                <a:latin typeface="Calibri Light"/>
                <a:cs typeface="Calibri Light"/>
              </a:rPr>
              <a:t>part </a:t>
            </a:r>
            <a:r>
              <a:rPr sz="1800" b="0" spc="15" dirty="0">
                <a:solidFill>
                  <a:srgbClr val="FFFFFF"/>
                </a:solidFill>
                <a:latin typeface="Calibri Light"/>
                <a:cs typeface="Calibri Light"/>
              </a:rPr>
              <a:t>of </a:t>
            </a:r>
            <a:r>
              <a:rPr sz="1800" b="0" spc="20" dirty="0">
                <a:solidFill>
                  <a:srgbClr val="FFFFFF"/>
                </a:solidFill>
                <a:latin typeface="Calibri Light"/>
                <a:cs typeface="Calibri Light"/>
              </a:rPr>
              <a:t>the </a:t>
            </a:r>
            <a:r>
              <a:rPr sz="1800" b="0" i="1" spc="25" dirty="0">
                <a:solidFill>
                  <a:srgbClr val="FFFFFF"/>
                </a:solidFill>
                <a:latin typeface="Calibri Light"/>
                <a:cs typeface="Calibri Light"/>
              </a:rPr>
              <a:t>pdnet Accessibility </a:t>
            </a:r>
            <a:r>
              <a:rPr sz="1800" b="0" i="1" spc="30" dirty="0">
                <a:solidFill>
                  <a:srgbClr val="FFFFFF"/>
                </a:solidFill>
                <a:latin typeface="Calibri Light"/>
                <a:cs typeface="Calibri Light"/>
              </a:rPr>
              <a:t>Planning </a:t>
            </a:r>
            <a:r>
              <a:rPr sz="1800" b="0" i="1" dirty="0">
                <a:solidFill>
                  <a:srgbClr val="FFFFFF"/>
                </a:solidFill>
                <a:latin typeface="Calibri Light"/>
                <a:cs typeface="Calibri Light"/>
              </a:rPr>
              <a:t>Toolkit</a:t>
            </a:r>
            <a:r>
              <a:rPr sz="1800" b="0" dirty="0">
                <a:solidFill>
                  <a:srgbClr val="FFFFFF"/>
                </a:solidFill>
                <a:latin typeface="Calibri Light"/>
                <a:cs typeface="Calibri Light"/>
              </a:rPr>
              <a:t>, </a:t>
            </a:r>
            <a:r>
              <a:rPr sz="1800" b="0" spc="25" dirty="0">
                <a:solidFill>
                  <a:srgbClr val="FFFFFF"/>
                </a:solidFill>
                <a:latin typeface="Calibri Light"/>
                <a:cs typeface="Calibri Light"/>
              </a:rPr>
              <a:t>which aims </a:t>
            </a:r>
            <a:r>
              <a:rPr sz="1800" b="0" spc="5" dirty="0">
                <a:solidFill>
                  <a:srgbClr val="FFFFFF"/>
                </a:solidFill>
                <a:latin typeface="Calibri Light"/>
                <a:cs typeface="Calibri Light"/>
              </a:rPr>
              <a:t>to </a:t>
            </a:r>
            <a:r>
              <a:rPr sz="1800" b="0" spc="25" dirty="0">
                <a:solidFill>
                  <a:srgbClr val="FFFFFF"/>
                </a:solidFill>
                <a:latin typeface="Calibri Light"/>
                <a:cs typeface="Calibri Light"/>
              </a:rPr>
              <a:t>support schools </a:t>
            </a:r>
            <a:r>
              <a:rPr sz="1800" b="0" spc="5" dirty="0">
                <a:solidFill>
                  <a:srgbClr val="FFFFFF"/>
                </a:solidFill>
                <a:latin typeface="Calibri Light"/>
                <a:cs typeface="Calibri Light"/>
              </a:rPr>
              <a:t>to </a:t>
            </a:r>
            <a:r>
              <a:rPr sz="1800" b="0" spc="20" dirty="0">
                <a:solidFill>
                  <a:srgbClr val="FFFFFF"/>
                </a:solidFill>
                <a:latin typeface="Calibri Light"/>
                <a:cs typeface="Calibri Light"/>
              </a:rPr>
              <a:t>effectively evaluate </a:t>
            </a:r>
            <a:r>
              <a:rPr sz="1800" b="0" spc="35" dirty="0">
                <a:solidFill>
                  <a:srgbClr val="FFFFFF"/>
                </a:solidFill>
                <a:latin typeface="Calibri Light"/>
                <a:cs typeface="Calibri Light"/>
              </a:rPr>
              <a:t>the  </a:t>
            </a:r>
            <a:r>
              <a:rPr sz="1800" b="0" spc="30" dirty="0">
                <a:solidFill>
                  <a:srgbClr val="FFFFFF"/>
                </a:solidFill>
                <a:latin typeface="Calibri Light"/>
                <a:cs typeface="Calibri Light"/>
              </a:rPr>
              <a:t>accessibility</a:t>
            </a:r>
            <a:r>
              <a:rPr sz="1800" b="0" spc="70" dirty="0">
                <a:solidFill>
                  <a:srgbClr val="FFFFFF"/>
                </a:solidFill>
                <a:latin typeface="Calibri Light"/>
                <a:cs typeface="Calibri Light"/>
              </a:rPr>
              <a:t> </a:t>
            </a:r>
            <a:r>
              <a:rPr sz="1800" b="0" spc="15" dirty="0">
                <a:solidFill>
                  <a:srgbClr val="FFFFFF"/>
                </a:solidFill>
                <a:latin typeface="Calibri Light"/>
                <a:cs typeface="Calibri Light"/>
              </a:rPr>
              <a:t>of</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their</a:t>
            </a:r>
            <a:r>
              <a:rPr sz="1800" b="0" spc="75" dirty="0">
                <a:solidFill>
                  <a:srgbClr val="FFFFFF"/>
                </a:solidFill>
                <a:latin typeface="Calibri Light"/>
                <a:cs typeface="Calibri Light"/>
              </a:rPr>
              <a:t> </a:t>
            </a:r>
            <a:r>
              <a:rPr sz="1800" b="0" spc="25" dirty="0">
                <a:solidFill>
                  <a:srgbClr val="FFFFFF"/>
                </a:solidFill>
                <a:latin typeface="Calibri Light"/>
                <a:cs typeface="Calibri Light"/>
              </a:rPr>
              <a:t>provision</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and</a:t>
            </a:r>
            <a:r>
              <a:rPr sz="1800" b="0" spc="75" dirty="0">
                <a:solidFill>
                  <a:srgbClr val="FFFFFF"/>
                </a:solidFill>
                <a:latin typeface="Calibri Light"/>
                <a:cs typeface="Calibri Light"/>
              </a:rPr>
              <a:t> </a:t>
            </a:r>
            <a:r>
              <a:rPr sz="1800" b="0" spc="25" dirty="0">
                <a:solidFill>
                  <a:srgbClr val="FFFFFF"/>
                </a:solidFill>
                <a:latin typeface="Calibri Light"/>
                <a:cs typeface="Calibri Light"/>
              </a:rPr>
              <a:t>plan</a:t>
            </a:r>
            <a:r>
              <a:rPr sz="1800" b="0" spc="70" dirty="0">
                <a:solidFill>
                  <a:srgbClr val="FFFFFF"/>
                </a:solidFill>
                <a:latin typeface="Calibri Light"/>
                <a:cs typeface="Calibri Light"/>
              </a:rPr>
              <a:t> </a:t>
            </a:r>
            <a:r>
              <a:rPr sz="1800" b="0" spc="5" dirty="0">
                <a:solidFill>
                  <a:srgbClr val="FFFFFF"/>
                </a:solidFill>
                <a:latin typeface="Calibri Light"/>
                <a:cs typeface="Calibri Light"/>
              </a:rPr>
              <a:t>to</a:t>
            </a:r>
            <a:r>
              <a:rPr sz="1800" b="0" spc="75" dirty="0">
                <a:solidFill>
                  <a:srgbClr val="FFFFFF"/>
                </a:solidFill>
                <a:latin typeface="Calibri Light"/>
                <a:cs typeface="Calibri Light"/>
              </a:rPr>
              <a:t> </a:t>
            </a:r>
            <a:r>
              <a:rPr sz="1800" b="0" spc="20" dirty="0">
                <a:solidFill>
                  <a:srgbClr val="FFFFFF"/>
                </a:solidFill>
                <a:latin typeface="Calibri Light"/>
                <a:cs typeface="Calibri Light"/>
              </a:rPr>
              <a:t>improve</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access</a:t>
            </a:r>
            <a:r>
              <a:rPr sz="1800" b="0" spc="75" dirty="0">
                <a:solidFill>
                  <a:srgbClr val="FFFFFF"/>
                </a:solidFill>
                <a:latin typeface="Calibri Light"/>
                <a:cs typeface="Calibri Light"/>
              </a:rPr>
              <a:t> </a:t>
            </a:r>
            <a:r>
              <a:rPr sz="1800" b="0" spc="5" dirty="0">
                <a:solidFill>
                  <a:srgbClr val="FFFFFF"/>
                </a:solidFill>
                <a:latin typeface="Calibri Light"/>
                <a:cs typeface="Calibri Light"/>
              </a:rPr>
              <a:t>for</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learners,</a:t>
            </a:r>
            <a:r>
              <a:rPr sz="1800" b="0" spc="75" dirty="0">
                <a:solidFill>
                  <a:srgbClr val="FFFFFF"/>
                </a:solidFill>
                <a:latin typeface="Calibri Light"/>
                <a:cs typeface="Calibri Light"/>
              </a:rPr>
              <a:t> </a:t>
            </a:r>
            <a:r>
              <a:rPr sz="1800" b="0" spc="30" dirty="0">
                <a:solidFill>
                  <a:srgbClr val="FFFFFF"/>
                </a:solidFill>
                <a:latin typeface="Calibri Light"/>
                <a:cs typeface="Calibri Light"/>
              </a:rPr>
              <a:t>particularly</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those</a:t>
            </a:r>
            <a:r>
              <a:rPr sz="1800" b="0" spc="75" dirty="0">
                <a:solidFill>
                  <a:srgbClr val="FFFFFF"/>
                </a:solidFill>
                <a:latin typeface="Calibri Light"/>
                <a:cs typeface="Calibri Light"/>
              </a:rPr>
              <a:t> </a:t>
            </a:r>
            <a:r>
              <a:rPr sz="1800" b="0" spc="25" dirty="0">
                <a:solidFill>
                  <a:srgbClr val="FFFFFF"/>
                </a:solidFill>
                <a:latin typeface="Calibri Light"/>
                <a:cs typeface="Calibri Light"/>
              </a:rPr>
              <a:t>with</a:t>
            </a:r>
            <a:r>
              <a:rPr sz="1800" b="0" spc="70" dirty="0">
                <a:solidFill>
                  <a:srgbClr val="FFFFFF"/>
                </a:solidFill>
                <a:latin typeface="Calibri Light"/>
                <a:cs typeface="Calibri Light"/>
              </a:rPr>
              <a:t> </a:t>
            </a:r>
            <a:r>
              <a:rPr sz="1800" b="0" dirty="0">
                <a:solidFill>
                  <a:srgbClr val="FFFFFF"/>
                </a:solidFill>
                <a:latin typeface="Calibri Light"/>
                <a:cs typeface="Calibri Light"/>
              </a:rPr>
              <a:t>a</a:t>
            </a:r>
            <a:r>
              <a:rPr sz="1800" b="0" spc="75" dirty="0">
                <a:solidFill>
                  <a:srgbClr val="FFFFFF"/>
                </a:solidFill>
                <a:latin typeface="Calibri Light"/>
                <a:cs typeface="Calibri Light"/>
              </a:rPr>
              <a:t> </a:t>
            </a:r>
            <a:r>
              <a:rPr sz="1800" b="0" spc="20" dirty="0">
                <a:solidFill>
                  <a:srgbClr val="FFFFFF"/>
                </a:solidFill>
                <a:latin typeface="Calibri Light"/>
                <a:cs typeface="Calibri Light"/>
              </a:rPr>
              <a:t>physical</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disability.</a:t>
            </a:r>
            <a:endParaRPr sz="1800" dirty="0">
              <a:latin typeface="Calibri Light"/>
              <a:cs typeface="Calibri Light"/>
            </a:endParaRPr>
          </a:p>
          <a:p>
            <a:pPr>
              <a:lnSpc>
                <a:spcPct val="100000"/>
              </a:lnSpc>
              <a:spcBef>
                <a:spcPts val="25"/>
              </a:spcBef>
            </a:pPr>
            <a:endParaRPr sz="1750" dirty="0">
              <a:latin typeface="Calibri Light"/>
              <a:cs typeface="Calibri Light"/>
            </a:endParaRPr>
          </a:p>
          <a:p>
            <a:pPr marL="12700">
              <a:lnSpc>
                <a:spcPct val="100000"/>
              </a:lnSpc>
            </a:pPr>
            <a:r>
              <a:rPr sz="1800" b="0" spc="25" dirty="0">
                <a:solidFill>
                  <a:srgbClr val="FFFFFF"/>
                </a:solidFill>
                <a:latin typeface="Calibri Light"/>
                <a:cs typeface="Calibri Light"/>
              </a:rPr>
              <a:t>Download </a:t>
            </a:r>
            <a:r>
              <a:rPr sz="1800" b="0" spc="20" dirty="0">
                <a:solidFill>
                  <a:srgbClr val="FFFFFF"/>
                </a:solidFill>
                <a:latin typeface="Calibri Light"/>
                <a:cs typeface="Calibri Light"/>
              </a:rPr>
              <a:t>the </a:t>
            </a:r>
            <a:r>
              <a:rPr sz="1800" b="0" spc="25" dirty="0">
                <a:solidFill>
                  <a:srgbClr val="FFFFFF"/>
                </a:solidFill>
                <a:latin typeface="Calibri Light"/>
                <a:cs typeface="Calibri Light"/>
              </a:rPr>
              <a:t>full </a:t>
            </a:r>
            <a:r>
              <a:rPr sz="1800" b="0" dirty="0">
                <a:solidFill>
                  <a:srgbClr val="FFFFFF"/>
                </a:solidFill>
                <a:latin typeface="Calibri Light"/>
                <a:cs typeface="Calibri Light"/>
              </a:rPr>
              <a:t>Toolkit</a:t>
            </a:r>
            <a:r>
              <a:rPr sz="1800" b="0" spc="204" dirty="0">
                <a:solidFill>
                  <a:srgbClr val="FFFFFF"/>
                </a:solidFill>
                <a:latin typeface="Calibri Light"/>
                <a:cs typeface="Calibri Light"/>
              </a:rPr>
              <a:t> </a:t>
            </a:r>
            <a:r>
              <a:rPr sz="1800" b="0" spc="25" dirty="0">
                <a:solidFill>
                  <a:schemeClr val="bg1"/>
                </a:solidFill>
                <a:latin typeface="Calibri Light"/>
                <a:cs typeface="Calibri Light"/>
                <a:hlinkClick r:id="rId4"/>
              </a:rPr>
              <a:t>here.</a:t>
            </a:r>
            <a:endParaRPr sz="1800" dirty="0">
              <a:solidFill>
                <a:schemeClr val="bg1"/>
              </a:solidFill>
              <a:latin typeface="Calibri Light"/>
              <a:cs typeface="Calibri Light"/>
            </a:endParaRPr>
          </a:p>
          <a:p>
            <a:pPr>
              <a:lnSpc>
                <a:spcPct val="100000"/>
              </a:lnSpc>
              <a:spcBef>
                <a:spcPts val="5"/>
              </a:spcBef>
            </a:pPr>
            <a:endParaRPr sz="1800" dirty="0">
              <a:latin typeface="Calibri Light"/>
              <a:cs typeface="Calibri Light"/>
            </a:endParaRPr>
          </a:p>
          <a:p>
            <a:pPr marL="12700">
              <a:lnSpc>
                <a:spcPct val="100000"/>
              </a:lnSpc>
            </a:pPr>
            <a:r>
              <a:rPr sz="2000" b="1" spc="30" dirty="0">
                <a:solidFill>
                  <a:srgbClr val="FFFFFF"/>
                </a:solidFill>
                <a:latin typeface="Calibri"/>
                <a:cs typeface="Calibri"/>
              </a:rPr>
              <a:t>Consulting </a:t>
            </a:r>
            <a:r>
              <a:rPr sz="2000" b="1" spc="25" dirty="0">
                <a:solidFill>
                  <a:srgbClr val="FFFFFF"/>
                </a:solidFill>
                <a:latin typeface="Calibri"/>
                <a:cs typeface="Calibri"/>
              </a:rPr>
              <a:t>with </a:t>
            </a:r>
            <a:r>
              <a:rPr sz="2000" b="1" spc="15" dirty="0">
                <a:solidFill>
                  <a:srgbClr val="FFFFFF"/>
                </a:solidFill>
                <a:latin typeface="Calibri"/>
                <a:cs typeface="Calibri"/>
              </a:rPr>
              <a:t>staff </a:t>
            </a:r>
            <a:r>
              <a:rPr sz="2000" b="1" spc="30" dirty="0">
                <a:solidFill>
                  <a:srgbClr val="FFFFFF"/>
                </a:solidFill>
                <a:latin typeface="Calibri"/>
                <a:cs typeface="Calibri"/>
              </a:rPr>
              <a:t>about</a:t>
            </a:r>
            <a:r>
              <a:rPr sz="2000" b="1" spc="229" dirty="0">
                <a:solidFill>
                  <a:srgbClr val="FFFFFF"/>
                </a:solidFill>
                <a:latin typeface="Calibri"/>
                <a:cs typeface="Calibri"/>
              </a:rPr>
              <a:t> </a:t>
            </a:r>
            <a:r>
              <a:rPr sz="2000" b="1" spc="40" dirty="0">
                <a:solidFill>
                  <a:srgbClr val="FFFFFF"/>
                </a:solidFill>
                <a:latin typeface="Calibri"/>
                <a:cs typeface="Calibri"/>
              </a:rPr>
              <a:t>accessibility</a:t>
            </a:r>
            <a:endParaRPr sz="2000" dirty="0">
              <a:latin typeface="Calibri"/>
              <a:cs typeface="Calibri"/>
            </a:endParaRPr>
          </a:p>
          <a:p>
            <a:pPr marL="12700">
              <a:lnSpc>
                <a:spcPct val="100000"/>
              </a:lnSpc>
              <a:spcBef>
                <a:spcPts val="800"/>
              </a:spcBef>
            </a:pPr>
            <a:r>
              <a:rPr sz="1800" b="0" spc="25" dirty="0">
                <a:solidFill>
                  <a:srgbClr val="FFFFFF"/>
                </a:solidFill>
                <a:latin typeface="Calibri Light"/>
                <a:cs typeface="Calibri Light"/>
              </a:rPr>
              <a:t>This</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Powerpoint</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has</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been</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created</a:t>
            </a:r>
            <a:r>
              <a:rPr sz="1800" b="0" spc="70" dirty="0">
                <a:solidFill>
                  <a:srgbClr val="FFFFFF"/>
                </a:solidFill>
                <a:latin typeface="Calibri Light"/>
                <a:cs typeface="Calibri Light"/>
              </a:rPr>
              <a:t> </a:t>
            </a:r>
            <a:r>
              <a:rPr sz="1800" b="0" spc="5" dirty="0">
                <a:solidFill>
                  <a:srgbClr val="FFFFFF"/>
                </a:solidFill>
                <a:latin typeface="Calibri Light"/>
                <a:cs typeface="Calibri Light"/>
              </a:rPr>
              <a:t>to</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support</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the</a:t>
            </a:r>
            <a:r>
              <a:rPr sz="1800" b="0" spc="70" dirty="0">
                <a:solidFill>
                  <a:srgbClr val="FFFFFF"/>
                </a:solidFill>
                <a:latin typeface="Calibri Light"/>
                <a:cs typeface="Calibri Light"/>
              </a:rPr>
              <a:t> </a:t>
            </a:r>
            <a:r>
              <a:rPr sz="1800" b="0" spc="25" dirty="0">
                <a:solidFill>
                  <a:srgbClr val="FFFFFF"/>
                </a:solidFill>
                <a:latin typeface="Calibri Light"/>
                <a:cs typeface="Calibri Light"/>
              </a:rPr>
              <a:t>consultation</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process</a:t>
            </a:r>
            <a:r>
              <a:rPr sz="1800" b="0" spc="70" dirty="0">
                <a:solidFill>
                  <a:srgbClr val="FFFFFF"/>
                </a:solidFill>
                <a:latin typeface="Calibri Light"/>
                <a:cs typeface="Calibri Light"/>
              </a:rPr>
              <a:t> </a:t>
            </a:r>
            <a:r>
              <a:rPr sz="1800" b="0" spc="20" dirty="0">
                <a:solidFill>
                  <a:srgbClr val="FFFFFF"/>
                </a:solidFill>
                <a:latin typeface="Calibri Light"/>
                <a:cs typeface="Calibri Light"/>
              </a:rPr>
              <a:t>and</a:t>
            </a:r>
            <a:r>
              <a:rPr sz="1800" b="0" spc="70" dirty="0">
                <a:solidFill>
                  <a:srgbClr val="FFFFFF"/>
                </a:solidFill>
                <a:latin typeface="Calibri Light"/>
                <a:cs typeface="Calibri Light"/>
              </a:rPr>
              <a:t> </a:t>
            </a:r>
            <a:r>
              <a:rPr sz="1800" b="0" spc="30" dirty="0">
                <a:solidFill>
                  <a:srgbClr val="FFFFFF"/>
                </a:solidFill>
                <a:latin typeface="Calibri Light"/>
                <a:cs typeface="Calibri Light"/>
              </a:rPr>
              <a:t>gives:</a:t>
            </a:r>
            <a:endParaRPr sz="1800" dirty="0">
              <a:latin typeface="Calibri Light"/>
              <a:cs typeface="Calibri Light"/>
            </a:endParaRPr>
          </a:p>
          <a:p>
            <a:pPr marL="292100" indent="-279400">
              <a:lnSpc>
                <a:spcPct val="100000"/>
              </a:lnSpc>
              <a:buChar char="•"/>
              <a:tabLst>
                <a:tab pos="291465" algn="l"/>
                <a:tab pos="292100" algn="l"/>
              </a:tabLst>
            </a:pPr>
            <a:r>
              <a:rPr sz="1800" b="0" spc="15" dirty="0">
                <a:solidFill>
                  <a:srgbClr val="FFFFFF"/>
                </a:solidFill>
                <a:latin typeface="Calibri Light"/>
                <a:cs typeface="Calibri Light"/>
              </a:rPr>
              <a:t>An </a:t>
            </a:r>
            <a:r>
              <a:rPr sz="1800" b="0" spc="25" dirty="0">
                <a:solidFill>
                  <a:srgbClr val="FFFFFF"/>
                </a:solidFill>
                <a:latin typeface="Calibri Light"/>
                <a:cs typeface="Calibri Light"/>
              </a:rPr>
              <a:t>overview </a:t>
            </a:r>
            <a:r>
              <a:rPr sz="1800" b="0" spc="15" dirty="0">
                <a:solidFill>
                  <a:srgbClr val="FFFFFF"/>
                </a:solidFill>
                <a:latin typeface="Calibri Light"/>
                <a:cs typeface="Calibri Light"/>
              </a:rPr>
              <a:t>of </a:t>
            </a:r>
            <a:r>
              <a:rPr sz="1800" b="0" spc="30" dirty="0">
                <a:solidFill>
                  <a:srgbClr val="FFFFFF"/>
                </a:solidFill>
                <a:latin typeface="Calibri Light"/>
                <a:cs typeface="Calibri Light"/>
              </a:rPr>
              <a:t>equality</a:t>
            </a:r>
            <a:r>
              <a:rPr sz="1800" b="0" spc="220" dirty="0">
                <a:solidFill>
                  <a:srgbClr val="FFFFFF"/>
                </a:solidFill>
                <a:latin typeface="Calibri Light"/>
                <a:cs typeface="Calibri Light"/>
              </a:rPr>
              <a:t> </a:t>
            </a:r>
            <a:r>
              <a:rPr sz="1800" b="0" spc="30" dirty="0">
                <a:solidFill>
                  <a:srgbClr val="FFFFFF"/>
                </a:solidFill>
                <a:latin typeface="Calibri Light"/>
                <a:cs typeface="Calibri Light"/>
              </a:rPr>
              <a:t>legislation</a:t>
            </a:r>
            <a:endParaRPr sz="1800" dirty="0">
              <a:latin typeface="Calibri Light"/>
              <a:cs typeface="Calibri Light"/>
            </a:endParaRPr>
          </a:p>
          <a:p>
            <a:pPr marL="292100" indent="-279400">
              <a:lnSpc>
                <a:spcPct val="100000"/>
              </a:lnSpc>
              <a:buChar char="•"/>
              <a:tabLst>
                <a:tab pos="291465" algn="l"/>
                <a:tab pos="292100" algn="l"/>
              </a:tabLst>
            </a:pPr>
            <a:r>
              <a:rPr sz="1800" b="0" spc="15" dirty="0">
                <a:solidFill>
                  <a:srgbClr val="FFFFFF"/>
                </a:solidFill>
                <a:latin typeface="Calibri Light"/>
                <a:cs typeface="Calibri Light"/>
              </a:rPr>
              <a:t>An </a:t>
            </a:r>
            <a:r>
              <a:rPr sz="1800" b="0" spc="20" dirty="0">
                <a:solidFill>
                  <a:srgbClr val="FFFFFF"/>
                </a:solidFill>
                <a:latin typeface="Calibri Light"/>
                <a:cs typeface="Calibri Light"/>
              </a:rPr>
              <a:t>exploration </a:t>
            </a:r>
            <a:r>
              <a:rPr sz="1800" b="0" spc="15" dirty="0">
                <a:solidFill>
                  <a:srgbClr val="FFFFFF"/>
                </a:solidFill>
                <a:latin typeface="Calibri Light"/>
                <a:cs typeface="Calibri Light"/>
              </a:rPr>
              <a:t>of </a:t>
            </a:r>
            <a:r>
              <a:rPr sz="1800" b="0" spc="20" dirty="0">
                <a:solidFill>
                  <a:srgbClr val="FFFFFF"/>
                </a:solidFill>
                <a:latin typeface="Calibri Light"/>
                <a:cs typeface="Calibri Light"/>
              </a:rPr>
              <a:t>physical</a:t>
            </a:r>
            <a:r>
              <a:rPr sz="1800" b="0" spc="225" dirty="0">
                <a:solidFill>
                  <a:srgbClr val="FFFFFF"/>
                </a:solidFill>
                <a:latin typeface="Calibri Light"/>
                <a:cs typeface="Calibri Light"/>
              </a:rPr>
              <a:t> </a:t>
            </a:r>
            <a:r>
              <a:rPr sz="1800" b="0" spc="35" dirty="0">
                <a:solidFill>
                  <a:srgbClr val="FFFFFF"/>
                </a:solidFill>
                <a:latin typeface="Calibri Light"/>
                <a:cs typeface="Calibri Light"/>
              </a:rPr>
              <a:t>disability</a:t>
            </a:r>
            <a:endParaRPr sz="1800" dirty="0">
              <a:latin typeface="Calibri Light"/>
              <a:cs typeface="Calibri Light"/>
            </a:endParaRPr>
          </a:p>
          <a:p>
            <a:pPr marL="292100" indent="-279400">
              <a:lnSpc>
                <a:spcPct val="100000"/>
              </a:lnSpc>
              <a:buChar char="•"/>
              <a:tabLst>
                <a:tab pos="291465" algn="l"/>
                <a:tab pos="292100" algn="l"/>
              </a:tabLst>
            </a:pPr>
            <a:r>
              <a:rPr sz="1800" b="0" spc="15" dirty="0">
                <a:solidFill>
                  <a:srgbClr val="FFFFFF"/>
                </a:solidFill>
                <a:latin typeface="Calibri Light"/>
                <a:cs typeface="Calibri Light"/>
              </a:rPr>
              <a:t>An </a:t>
            </a:r>
            <a:r>
              <a:rPr sz="1800" b="0" spc="30" dirty="0">
                <a:solidFill>
                  <a:srgbClr val="FFFFFF"/>
                </a:solidFill>
                <a:latin typeface="Calibri Light"/>
                <a:cs typeface="Calibri Light"/>
              </a:rPr>
              <a:t>opportunity </a:t>
            </a:r>
            <a:r>
              <a:rPr sz="1800" b="0" spc="5" dirty="0">
                <a:solidFill>
                  <a:srgbClr val="FFFFFF"/>
                </a:solidFill>
                <a:latin typeface="Calibri Light"/>
                <a:cs typeface="Calibri Light"/>
              </a:rPr>
              <a:t>for staff to </a:t>
            </a:r>
            <a:r>
              <a:rPr sz="1800" b="0" spc="25" dirty="0">
                <a:solidFill>
                  <a:srgbClr val="FFFFFF"/>
                </a:solidFill>
                <a:latin typeface="Calibri Light"/>
                <a:cs typeface="Calibri Light"/>
              </a:rPr>
              <a:t>identify </a:t>
            </a:r>
            <a:r>
              <a:rPr sz="1800" b="0" spc="20" dirty="0">
                <a:solidFill>
                  <a:srgbClr val="FFFFFF"/>
                </a:solidFill>
                <a:latin typeface="Calibri Light"/>
                <a:cs typeface="Calibri Light"/>
              </a:rPr>
              <a:t>and share good</a:t>
            </a:r>
            <a:r>
              <a:rPr sz="1800" b="0" spc="75" dirty="0">
                <a:solidFill>
                  <a:srgbClr val="FFFFFF"/>
                </a:solidFill>
                <a:latin typeface="Calibri Light"/>
                <a:cs typeface="Calibri Light"/>
              </a:rPr>
              <a:t> </a:t>
            </a:r>
            <a:r>
              <a:rPr sz="1800" b="0" spc="30" dirty="0">
                <a:solidFill>
                  <a:srgbClr val="FFFFFF"/>
                </a:solidFill>
                <a:latin typeface="Calibri Light"/>
                <a:cs typeface="Calibri Light"/>
              </a:rPr>
              <a:t>practice</a:t>
            </a:r>
            <a:endParaRPr sz="1800" dirty="0">
              <a:latin typeface="Calibri Light"/>
              <a:cs typeface="Calibri Light"/>
            </a:endParaRPr>
          </a:p>
          <a:p>
            <a:pPr marL="292100" indent="-279400">
              <a:lnSpc>
                <a:spcPct val="100000"/>
              </a:lnSpc>
              <a:buChar char="•"/>
              <a:tabLst>
                <a:tab pos="291465" algn="l"/>
                <a:tab pos="292100" algn="l"/>
              </a:tabLst>
            </a:pPr>
            <a:r>
              <a:rPr sz="1800" b="0" spc="15" dirty="0">
                <a:solidFill>
                  <a:srgbClr val="FFFFFF"/>
                </a:solidFill>
                <a:latin typeface="Calibri Light"/>
                <a:cs typeface="Calibri Light"/>
              </a:rPr>
              <a:t>An </a:t>
            </a:r>
            <a:r>
              <a:rPr sz="1800" b="0" spc="30" dirty="0">
                <a:solidFill>
                  <a:srgbClr val="FFFFFF"/>
                </a:solidFill>
                <a:latin typeface="Calibri Light"/>
                <a:cs typeface="Calibri Light"/>
              </a:rPr>
              <a:t>opportunity </a:t>
            </a:r>
            <a:r>
              <a:rPr sz="1800" b="0" spc="5" dirty="0">
                <a:solidFill>
                  <a:srgbClr val="FFFFFF"/>
                </a:solidFill>
                <a:latin typeface="Calibri Light"/>
                <a:cs typeface="Calibri Light"/>
              </a:rPr>
              <a:t>for staff to </a:t>
            </a:r>
            <a:r>
              <a:rPr sz="1800" b="0" spc="20" dirty="0">
                <a:solidFill>
                  <a:srgbClr val="FFFFFF"/>
                </a:solidFill>
                <a:latin typeface="Calibri Light"/>
                <a:cs typeface="Calibri Light"/>
              </a:rPr>
              <a:t>reflect </a:t>
            </a:r>
            <a:r>
              <a:rPr sz="1800" b="0" spc="15" dirty="0">
                <a:solidFill>
                  <a:srgbClr val="FFFFFF"/>
                </a:solidFill>
                <a:latin typeface="Calibri Light"/>
                <a:cs typeface="Calibri Light"/>
              </a:rPr>
              <a:t>on </a:t>
            </a:r>
            <a:r>
              <a:rPr sz="1800" b="0" spc="20" dirty="0">
                <a:solidFill>
                  <a:srgbClr val="FFFFFF"/>
                </a:solidFill>
                <a:latin typeface="Calibri Light"/>
                <a:cs typeface="Calibri Light"/>
              </a:rPr>
              <a:t>areas </a:t>
            </a:r>
            <a:r>
              <a:rPr sz="1800" b="0" spc="5" dirty="0">
                <a:solidFill>
                  <a:srgbClr val="FFFFFF"/>
                </a:solidFill>
                <a:latin typeface="Calibri Light"/>
                <a:cs typeface="Calibri Light"/>
              </a:rPr>
              <a:t>for</a:t>
            </a:r>
            <a:r>
              <a:rPr sz="1800" b="0" spc="105" dirty="0">
                <a:solidFill>
                  <a:srgbClr val="FFFFFF"/>
                </a:solidFill>
                <a:latin typeface="Calibri Light"/>
                <a:cs typeface="Calibri Light"/>
              </a:rPr>
              <a:t> </a:t>
            </a:r>
            <a:r>
              <a:rPr sz="1800" b="0" spc="20" dirty="0">
                <a:solidFill>
                  <a:srgbClr val="FFFFFF"/>
                </a:solidFill>
                <a:latin typeface="Calibri Light"/>
                <a:cs typeface="Calibri Light"/>
              </a:rPr>
              <a:t>improvement</a:t>
            </a:r>
            <a:endParaRPr sz="1800" dirty="0">
              <a:latin typeface="Calibri Light"/>
              <a:cs typeface="Calibri Light"/>
            </a:endParaRPr>
          </a:p>
          <a:p>
            <a:pPr>
              <a:lnSpc>
                <a:spcPct val="100000"/>
              </a:lnSpc>
              <a:spcBef>
                <a:spcPts val="20"/>
              </a:spcBef>
            </a:pPr>
            <a:endParaRPr sz="1750" dirty="0">
              <a:latin typeface="Calibri Light"/>
              <a:cs typeface="Calibri Light"/>
            </a:endParaRPr>
          </a:p>
          <a:p>
            <a:pPr marL="12700" marR="38100">
              <a:lnSpc>
                <a:spcPct val="100000"/>
              </a:lnSpc>
              <a:spcBef>
                <a:spcPts val="5"/>
              </a:spcBef>
            </a:pPr>
            <a:r>
              <a:rPr sz="1800" b="0" spc="25" dirty="0">
                <a:solidFill>
                  <a:srgbClr val="FFFFFF"/>
                </a:solidFill>
                <a:latin typeface="Calibri Light"/>
                <a:cs typeface="Calibri Light"/>
              </a:rPr>
              <a:t>Detailed </a:t>
            </a:r>
            <a:r>
              <a:rPr sz="1800" b="0" spc="20" dirty="0">
                <a:solidFill>
                  <a:srgbClr val="FFFFFF"/>
                </a:solidFill>
                <a:latin typeface="Calibri Light"/>
                <a:cs typeface="Calibri Light"/>
              </a:rPr>
              <a:t>notes </a:t>
            </a:r>
            <a:r>
              <a:rPr sz="1800" b="0" spc="10" dirty="0">
                <a:solidFill>
                  <a:srgbClr val="FFFFFF"/>
                </a:solidFill>
                <a:latin typeface="Calibri Light"/>
                <a:cs typeface="Calibri Light"/>
              </a:rPr>
              <a:t>are </a:t>
            </a:r>
            <a:r>
              <a:rPr sz="1800" b="0" spc="30" dirty="0">
                <a:solidFill>
                  <a:srgbClr val="FFFFFF"/>
                </a:solidFill>
                <a:latin typeface="Calibri Light"/>
                <a:cs typeface="Calibri Light"/>
              </a:rPr>
              <a:t>included </a:t>
            </a:r>
            <a:r>
              <a:rPr sz="1800" b="0" spc="5" dirty="0">
                <a:solidFill>
                  <a:srgbClr val="FFFFFF"/>
                </a:solidFill>
                <a:latin typeface="Calibri Light"/>
                <a:cs typeface="Calibri Light"/>
              </a:rPr>
              <a:t>for </a:t>
            </a:r>
            <a:r>
              <a:rPr sz="1800" b="0" spc="20" dirty="0">
                <a:solidFill>
                  <a:srgbClr val="FFFFFF"/>
                </a:solidFill>
                <a:latin typeface="Calibri Light"/>
                <a:cs typeface="Calibri Light"/>
              </a:rPr>
              <a:t>the </a:t>
            </a:r>
            <a:r>
              <a:rPr sz="1800" b="0" spc="5" dirty="0">
                <a:solidFill>
                  <a:srgbClr val="FFFFFF"/>
                </a:solidFill>
                <a:latin typeface="Calibri Light"/>
                <a:cs typeface="Calibri Light"/>
              </a:rPr>
              <a:t>presenter, </a:t>
            </a:r>
            <a:r>
              <a:rPr sz="1800" b="0" spc="25" dirty="0">
                <a:solidFill>
                  <a:srgbClr val="FFFFFF"/>
                </a:solidFill>
                <a:latin typeface="Calibri Light"/>
                <a:cs typeface="Calibri Light"/>
              </a:rPr>
              <a:t>which </a:t>
            </a:r>
            <a:r>
              <a:rPr sz="1800" b="0" spc="15" dirty="0">
                <a:solidFill>
                  <a:srgbClr val="FFFFFF"/>
                </a:solidFill>
                <a:latin typeface="Calibri Light"/>
                <a:cs typeface="Calibri Light"/>
              </a:rPr>
              <a:t>can be </a:t>
            </a:r>
            <a:r>
              <a:rPr sz="1800" b="0" spc="20" dirty="0">
                <a:solidFill>
                  <a:srgbClr val="FFFFFF"/>
                </a:solidFill>
                <a:latin typeface="Calibri Light"/>
                <a:cs typeface="Calibri Light"/>
              </a:rPr>
              <a:t>tailored </a:t>
            </a:r>
            <a:r>
              <a:rPr sz="1800" b="0" spc="5" dirty="0">
                <a:solidFill>
                  <a:srgbClr val="FFFFFF"/>
                </a:solidFill>
                <a:latin typeface="Calibri Light"/>
                <a:cs typeface="Calibri Light"/>
              </a:rPr>
              <a:t>to </a:t>
            </a:r>
            <a:r>
              <a:rPr sz="1800" b="0" spc="20" dirty="0">
                <a:solidFill>
                  <a:srgbClr val="FFFFFF"/>
                </a:solidFill>
                <a:latin typeface="Calibri Light"/>
                <a:cs typeface="Calibri Light"/>
              </a:rPr>
              <a:t>meet the </a:t>
            </a:r>
            <a:r>
              <a:rPr sz="1800" b="0" spc="25" dirty="0">
                <a:solidFill>
                  <a:srgbClr val="FFFFFF"/>
                </a:solidFill>
                <a:latin typeface="Calibri Light"/>
                <a:cs typeface="Calibri Light"/>
              </a:rPr>
              <a:t>needs </a:t>
            </a:r>
            <a:r>
              <a:rPr sz="1800" b="0" spc="15" dirty="0">
                <a:solidFill>
                  <a:srgbClr val="FFFFFF"/>
                </a:solidFill>
                <a:latin typeface="Calibri Light"/>
                <a:cs typeface="Calibri Light"/>
              </a:rPr>
              <a:t>of your </a:t>
            </a:r>
            <a:r>
              <a:rPr sz="1800" b="0" spc="25" dirty="0">
                <a:solidFill>
                  <a:srgbClr val="FFFFFF"/>
                </a:solidFill>
                <a:latin typeface="Calibri Light"/>
                <a:cs typeface="Calibri Light"/>
              </a:rPr>
              <a:t>school. </a:t>
            </a:r>
            <a:r>
              <a:rPr sz="1800" b="0" spc="20" dirty="0">
                <a:solidFill>
                  <a:srgbClr val="FFFFFF"/>
                </a:solidFill>
                <a:latin typeface="Calibri Light"/>
                <a:cs typeface="Calibri Light"/>
              </a:rPr>
              <a:t>Resources </a:t>
            </a:r>
            <a:r>
              <a:rPr sz="1800" b="0" spc="5" dirty="0">
                <a:solidFill>
                  <a:srgbClr val="FFFFFF"/>
                </a:solidFill>
                <a:latin typeface="Calibri Light"/>
                <a:cs typeface="Calibri Light"/>
              </a:rPr>
              <a:t>to </a:t>
            </a:r>
            <a:r>
              <a:rPr sz="1800" b="0" spc="30" dirty="0">
                <a:solidFill>
                  <a:srgbClr val="FFFFFF"/>
                </a:solidFill>
                <a:latin typeface="Calibri Light"/>
                <a:cs typeface="Calibri Light"/>
              </a:rPr>
              <a:t>support </a:t>
            </a:r>
            <a:r>
              <a:rPr sz="1800" b="0" spc="20" dirty="0">
                <a:solidFill>
                  <a:srgbClr val="FFFFFF"/>
                </a:solidFill>
                <a:latin typeface="Calibri Light"/>
                <a:cs typeface="Calibri Light"/>
              </a:rPr>
              <a:t>the  </a:t>
            </a:r>
            <a:r>
              <a:rPr sz="1800" b="0" spc="15" dirty="0">
                <a:solidFill>
                  <a:srgbClr val="FFFFFF"/>
                </a:solidFill>
                <a:latin typeface="Calibri Light"/>
                <a:cs typeface="Calibri Light"/>
              </a:rPr>
              <a:t>tasks </a:t>
            </a:r>
            <a:r>
              <a:rPr sz="1800" b="0" spc="20" dirty="0">
                <a:solidFill>
                  <a:srgbClr val="FFFFFF"/>
                </a:solidFill>
                <a:latin typeface="Calibri Light"/>
                <a:cs typeface="Calibri Light"/>
              </a:rPr>
              <a:t>and </a:t>
            </a:r>
            <a:r>
              <a:rPr sz="1800" b="0" spc="30" dirty="0">
                <a:solidFill>
                  <a:srgbClr val="FFFFFF"/>
                </a:solidFill>
                <a:latin typeface="Calibri Light"/>
                <a:cs typeface="Calibri Light"/>
              </a:rPr>
              <a:t>activities </a:t>
            </a:r>
            <a:r>
              <a:rPr sz="1800" b="0" spc="15" dirty="0">
                <a:solidFill>
                  <a:srgbClr val="FFFFFF"/>
                </a:solidFill>
                <a:latin typeface="Calibri Light"/>
                <a:cs typeface="Calibri Light"/>
              </a:rPr>
              <a:t>can be found on </a:t>
            </a:r>
            <a:r>
              <a:rPr sz="1800" b="0" spc="25" dirty="0">
                <a:solidFill>
                  <a:srgbClr val="FFFFFF"/>
                </a:solidFill>
                <a:latin typeface="Calibri Light"/>
                <a:cs typeface="Calibri Light"/>
              </a:rPr>
              <a:t>slides</a:t>
            </a:r>
            <a:r>
              <a:rPr lang="en-GB" spc="430" dirty="0">
                <a:solidFill>
                  <a:srgbClr val="FFFFFF"/>
                </a:solidFill>
                <a:latin typeface="Calibri Light"/>
                <a:cs typeface="Calibri Light"/>
              </a:rPr>
              <a:t> </a:t>
            </a:r>
            <a:r>
              <a:rPr sz="1800" b="0" spc="35" dirty="0">
                <a:solidFill>
                  <a:srgbClr val="FFFFFF"/>
                </a:solidFill>
                <a:latin typeface="Calibri Light"/>
                <a:cs typeface="Calibri Light"/>
              </a:rPr>
              <a:t>3</a:t>
            </a:r>
            <a:r>
              <a:rPr lang="en-GB" sz="1800" b="0" spc="35" dirty="0">
                <a:solidFill>
                  <a:srgbClr val="FFFFFF"/>
                </a:solidFill>
                <a:latin typeface="Calibri Light"/>
                <a:cs typeface="Calibri Light"/>
              </a:rPr>
              <a:t>1</a:t>
            </a:r>
            <a:r>
              <a:rPr sz="1800" b="0" spc="35" dirty="0">
                <a:solidFill>
                  <a:srgbClr val="FFFFFF"/>
                </a:solidFill>
                <a:latin typeface="Calibri Light"/>
                <a:cs typeface="Calibri Light"/>
              </a:rPr>
              <a:t>-3</a:t>
            </a:r>
            <a:r>
              <a:rPr lang="en-GB" sz="1800" b="0" spc="35" dirty="0">
                <a:solidFill>
                  <a:srgbClr val="FFFFFF"/>
                </a:solidFill>
                <a:latin typeface="Calibri Light"/>
                <a:cs typeface="Calibri Light"/>
              </a:rPr>
              <a:t>7</a:t>
            </a:r>
            <a:r>
              <a:rPr sz="1800" b="0" spc="35" dirty="0">
                <a:solidFill>
                  <a:srgbClr val="FFFFFF"/>
                </a:solidFill>
                <a:latin typeface="Calibri Light"/>
                <a:cs typeface="Calibri Light"/>
              </a:rPr>
              <a:t>.</a:t>
            </a:r>
            <a:endParaRPr sz="1800" dirty="0">
              <a:latin typeface="Calibri Light"/>
              <a:cs typeface="Calibri Light"/>
            </a:endParaRPr>
          </a:p>
          <a:p>
            <a:pPr>
              <a:lnSpc>
                <a:spcPct val="100000"/>
              </a:lnSpc>
              <a:spcBef>
                <a:spcPts val="40"/>
              </a:spcBef>
            </a:pPr>
            <a:endParaRPr sz="1750" dirty="0">
              <a:latin typeface="Calibri Light"/>
              <a:cs typeface="Calibri Light"/>
            </a:endParaRPr>
          </a:p>
          <a:p>
            <a:pPr marL="12700">
              <a:lnSpc>
                <a:spcPct val="100000"/>
              </a:lnSpc>
            </a:pPr>
            <a:r>
              <a:rPr sz="1900" b="1" spc="30" dirty="0">
                <a:solidFill>
                  <a:srgbClr val="FFFFFF"/>
                </a:solidFill>
                <a:latin typeface="Calibri"/>
                <a:cs typeface="Calibri"/>
              </a:rPr>
              <a:t>Further</a:t>
            </a:r>
            <a:r>
              <a:rPr sz="1900" b="1" spc="80" dirty="0">
                <a:solidFill>
                  <a:srgbClr val="FFFFFF"/>
                </a:solidFill>
                <a:latin typeface="Calibri"/>
                <a:cs typeface="Calibri"/>
              </a:rPr>
              <a:t> </a:t>
            </a:r>
            <a:r>
              <a:rPr sz="1900" b="1" spc="25" dirty="0">
                <a:solidFill>
                  <a:srgbClr val="FFFFFF"/>
                </a:solidFill>
                <a:latin typeface="Calibri"/>
                <a:cs typeface="Calibri"/>
              </a:rPr>
              <a:t>information</a:t>
            </a:r>
            <a:r>
              <a:rPr sz="1900" b="1" spc="85" dirty="0">
                <a:solidFill>
                  <a:srgbClr val="FFFFFF"/>
                </a:solidFill>
                <a:latin typeface="Calibri"/>
                <a:cs typeface="Calibri"/>
              </a:rPr>
              <a:t> </a:t>
            </a:r>
            <a:r>
              <a:rPr sz="1900" b="1" spc="25" dirty="0">
                <a:solidFill>
                  <a:srgbClr val="FFFFFF"/>
                </a:solidFill>
                <a:latin typeface="Calibri"/>
                <a:cs typeface="Calibri"/>
              </a:rPr>
              <a:t>about</a:t>
            </a:r>
            <a:r>
              <a:rPr sz="1900" b="1" spc="80" dirty="0">
                <a:solidFill>
                  <a:srgbClr val="FFFFFF"/>
                </a:solidFill>
                <a:latin typeface="Calibri"/>
                <a:cs typeface="Calibri"/>
              </a:rPr>
              <a:t> </a:t>
            </a:r>
            <a:r>
              <a:rPr sz="1900" b="1" spc="20" dirty="0">
                <a:solidFill>
                  <a:srgbClr val="FFFFFF"/>
                </a:solidFill>
                <a:latin typeface="Calibri"/>
                <a:cs typeface="Calibri"/>
              </a:rPr>
              <a:t>the</a:t>
            </a:r>
            <a:r>
              <a:rPr sz="1900" b="1" spc="85" dirty="0">
                <a:solidFill>
                  <a:srgbClr val="FFFFFF"/>
                </a:solidFill>
                <a:latin typeface="Calibri"/>
                <a:cs typeface="Calibri"/>
              </a:rPr>
              <a:t> </a:t>
            </a:r>
            <a:r>
              <a:rPr sz="1900" b="1" spc="25" dirty="0">
                <a:solidFill>
                  <a:srgbClr val="FFFFFF"/>
                </a:solidFill>
                <a:latin typeface="Calibri"/>
                <a:cs typeface="Calibri"/>
              </a:rPr>
              <a:t>consultation</a:t>
            </a:r>
            <a:r>
              <a:rPr sz="1900" b="1" spc="85" dirty="0">
                <a:solidFill>
                  <a:srgbClr val="FFFFFF"/>
                </a:solidFill>
                <a:latin typeface="Calibri"/>
                <a:cs typeface="Calibri"/>
              </a:rPr>
              <a:t> </a:t>
            </a:r>
            <a:r>
              <a:rPr sz="1900" b="1" spc="25" dirty="0">
                <a:solidFill>
                  <a:srgbClr val="FFFFFF"/>
                </a:solidFill>
                <a:latin typeface="Calibri"/>
                <a:cs typeface="Calibri"/>
              </a:rPr>
              <a:t>process</a:t>
            </a:r>
            <a:r>
              <a:rPr sz="1900" b="1" spc="80" dirty="0">
                <a:solidFill>
                  <a:srgbClr val="FFFFFF"/>
                </a:solidFill>
                <a:latin typeface="Calibri"/>
                <a:cs typeface="Calibri"/>
              </a:rPr>
              <a:t> </a:t>
            </a:r>
            <a:r>
              <a:rPr sz="1900" b="1" spc="20" dirty="0">
                <a:solidFill>
                  <a:srgbClr val="FFFFFF"/>
                </a:solidFill>
                <a:latin typeface="Calibri"/>
                <a:cs typeface="Calibri"/>
              </a:rPr>
              <a:t>can</a:t>
            </a:r>
            <a:r>
              <a:rPr sz="1900" b="1" spc="85" dirty="0">
                <a:solidFill>
                  <a:srgbClr val="FFFFFF"/>
                </a:solidFill>
                <a:latin typeface="Calibri"/>
                <a:cs typeface="Calibri"/>
              </a:rPr>
              <a:t> </a:t>
            </a:r>
            <a:r>
              <a:rPr sz="1900" b="1" spc="15" dirty="0">
                <a:solidFill>
                  <a:srgbClr val="FFFFFF"/>
                </a:solidFill>
                <a:latin typeface="Calibri"/>
                <a:cs typeface="Calibri"/>
              </a:rPr>
              <a:t>be</a:t>
            </a:r>
            <a:r>
              <a:rPr sz="1900" b="1" spc="85" dirty="0">
                <a:solidFill>
                  <a:srgbClr val="FFFFFF"/>
                </a:solidFill>
                <a:latin typeface="Calibri"/>
                <a:cs typeface="Calibri"/>
              </a:rPr>
              <a:t> </a:t>
            </a:r>
            <a:r>
              <a:rPr sz="1900" b="1" spc="20" dirty="0">
                <a:solidFill>
                  <a:srgbClr val="FFFFFF"/>
                </a:solidFill>
                <a:latin typeface="Calibri"/>
                <a:cs typeface="Calibri"/>
              </a:rPr>
              <a:t>found</a:t>
            </a:r>
            <a:r>
              <a:rPr sz="1900" b="1" spc="80" dirty="0">
                <a:solidFill>
                  <a:srgbClr val="FFFFFF"/>
                </a:solidFill>
                <a:latin typeface="Calibri"/>
                <a:cs typeface="Calibri"/>
              </a:rPr>
              <a:t> </a:t>
            </a:r>
            <a:r>
              <a:rPr sz="1900" b="1" spc="15" dirty="0">
                <a:solidFill>
                  <a:srgbClr val="FFFFFF"/>
                </a:solidFill>
                <a:latin typeface="Calibri"/>
                <a:cs typeface="Calibri"/>
              </a:rPr>
              <a:t>on</a:t>
            </a:r>
            <a:r>
              <a:rPr sz="1900" b="1" spc="85" dirty="0">
                <a:solidFill>
                  <a:srgbClr val="FFFFFF"/>
                </a:solidFill>
                <a:latin typeface="Calibri"/>
                <a:cs typeface="Calibri"/>
              </a:rPr>
              <a:t> </a:t>
            </a:r>
            <a:r>
              <a:rPr sz="1900" b="1" spc="20" dirty="0">
                <a:solidFill>
                  <a:srgbClr val="FFFFFF"/>
                </a:solidFill>
                <a:latin typeface="Calibri"/>
                <a:cs typeface="Calibri"/>
              </a:rPr>
              <a:t>pages</a:t>
            </a:r>
            <a:r>
              <a:rPr sz="1900" b="1" spc="80" dirty="0">
                <a:solidFill>
                  <a:srgbClr val="FFFFFF"/>
                </a:solidFill>
                <a:latin typeface="Calibri"/>
                <a:cs typeface="Calibri"/>
              </a:rPr>
              <a:t> </a:t>
            </a:r>
            <a:r>
              <a:rPr sz="1900" b="1" spc="25" dirty="0">
                <a:solidFill>
                  <a:srgbClr val="FFFFFF"/>
                </a:solidFill>
                <a:latin typeface="Calibri"/>
                <a:cs typeface="Calibri"/>
              </a:rPr>
              <a:t>19-21</a:t>
            </a:r>
            <a:r>
              <a:rPr sz="1900" b="1" spc="80" dirty="0">
                <a:solidFill>
                  <a:srgbClr val="FFFFFF"/>
                </a:solidFill>
                <a:latin typeface="Calibri"/>
                <a:cs typeface="Calibri"/>
              </a:rPr>
              <a:t> </a:t>
            </a:r>
            <a:r>
              <a:rPr sz="1900" b="1" spc="15" dirty="0">
                <a:solidFill>
                  <a:srgbClr val="FFFFFF"/>
                </a:solidFill>
                <a:latin typeface="Calibri"/>
                <a:cs typeface="Calibri"/>
              </a:rPr>
              <a:t>of</a:t>
            </a:r>
            <a:r>
              <a:rPr sz="1900" b="1" spc="80" dirty="0">
                <a:solidFill>
                  <a:srgbClr val="FFFFFF"/>
                </a:solidFill>
                <a:latin typeface="Calibri"/>
                <a:cs typeface="Calibri"/>
              </a:rPr>
              <a:t> </a:t>
            </a:r>
            <a:r>
              <a:rPr sz="1900" b="1" spc="20" dirty="0">
                <a:solidFill>
                  <a:srgbClr val="FFFFFF"/>
                </a:solidFill>
                <a:latin typeface="Calibri"/>
                <a:cs typeface="Calibri"/>
              </a:rPr>
              <a:t>the</a:t>
            </a:r>
            <a:r>
              <a:rPr sz="1900" b="1" spc="85" dirty="0">
                <a:solidFill>
                  <a:srgbClr val="FFFFFF"/>
                </a:solidFill>
                <a:latin typeface="Calibri"/>
                <a:cs typeface="Calibri"/>
              </a:rPr>
              <a:t> </a:t>
            </a:r>
            <a:r>
              <a:rPr sz="1900" b="1" i="1" spc="30" dirty="0">
                <a:solidFill>
                  <a:srgbClr val="FFFFFF"/>
                </a:solidFill>
                <a:latin typeface="Calibri"/>
                <a:cs typeface="Calibri"/>
              </a:rPr>
              <a:t>Accessibility</a:t>
            </a:r>
            <a:r>
              <a:rPr sz="1900" b="1" i="1" spc="80" dirty="0">
                <a:solidFill>
                  <a:srgbClr val="FFFFFF"/>
                </a:solidFill>
                <a:latin typeface="Calibri"/>
                <a:cs typeface="Calibri"/>
              </a:rPr>
              <a:t> </a:t>
            </a:r>
            <a:r>
              <a:rPr sz="1900" b="1" i="1" spc="30" dirty="0">
                <a:solidFill>
                  <a:srgbClr val="FFFFFF"/>
                </a:solidFill>
                <a:latin typeface="Calibri"/>
                <a:cs typeface="Calibri"/>
              </a:rPr>
              <a:t>Planning</a:t>
            </a:r>
            <a:r>
              <a:rPr sz="1900" b="1" i="1" spc="85" dirty="0">
                <a:solidFill>
                  <a:srgbClr val="FFFFFF"/>
                </a:solidFill>
                <a:latin typeface="Calibri"/>
                <a:cs typeface="Calibri"/>
              </a:rPr>
              <a:t> </a:t>
            </a:r>
            <a:r>
              <a:rPr sz="1900" b="1" i="1" spc="10" dirty="0">
                <a:solidFill>
                  <a:srgbClr val="FFFFFF"/>
                </a:solidFill>
                <a:latin typeface="Calibri"/>
                <a:cs typeface="Calibri"/>
              </a:rPr>
              <a:t>Toolkit</a:t>
            </a:r>
            <a:r>
              <a:rPr sz="1900" b="1" spc="10" dirty="0">
                <a:solidFill>
                  <a:srgbClr val="FFFFFF"/>
                </a:solidFill>
                <a:latin typeface="Calibri"/>
                <a:cs typeface="Calibri"/>
              </a:rPr>
              <a:t>.</a:t>
            </a:r>
            <a:endParaRPr sz="1900" dirty="0">
              <a:latin typeface="Calibri"/>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245128" y="2285892"/>
            <a:ext cx="8854440" cy="635000"/>
          </a:xfrm>
          <a:prstGeom prst="rect">
            <a:avLst/>
          </a:prstGeom>
        </p:spPr>
        <p:txBody>
          <a:bodyPr vert="horz" wrap="square" lIns="0" tIns="12700" rIns="0" bIns="0" rtlCol="0">
            <a:spAutoFit/>
          </a:bodyPr>
          <a:lstStyle/>
          <a:p>
            <a:pPr marL="12700">
              <a:lnSpc>
                <a:spcPct val="100000"/>
              </a:lnSpc>
              <a:spcBef>
                <a:spcPts val="100"/>
              </a:spcBef>
            </a:pPr>
            <a:r>
              <a:rPr spc="60" dirty="0"/>
              <a:t>Examples </a:t>
            </a:r>
            <a:r>
              <a:rPr spc="35" dirty="0"/>
              <a:t>of </a:t>
            </a:r>
            <a:r>
              <a:rPr spc="25" dirty="0"/>
              <a:t>day </a:t>
            </a:r>
            <a:r>
              <a:rPr spc="20" dirty="0"/>
              <a:t>to </a:t>
            </a:r>
            <a:r>
              <a:rPr spc="25" dirty="0"/>
              <a:t>day </a:t>
            </a:r>
            <a:r>
              <a:rPr spc="70" dirty="0"/>
              <a:t>activities</a:t>
            </a:r>
            <a:r>
              <a:rPr spc="700" dirty="0"/>
              <a:t> </a:t>
            </a:r>
            <a:r>
              <a:rPr spc="65" dirty="0"/>
              <a:t>include:</a:t>
            </a:r>
          </a:p>
        </p:txBody>
      </p:sp>
      <p:sp>
        <p:nvSpPr>
          <p:cNvPr id="3" name="object 3"/>
          <p:cNvSpPr/>
          <p:nvPr/>
        </p:nvSpPr>
        <p:spPr>
          <a:xfrm>
            <a:off x="15016719" y="3979242"/>
            <a:ext cx="0" cy="2004695"/>
          </a:xfrm>
          <a:custGeom>
            <a:avLst/>
            <a:gdLst/>
            <a:ahLst/>
            <a:cxnLst/>
            <a:rect l="l" t="t" r="r" b="b"/>
            <a:pathLst>
              <a:path h="2004695">
                <a:moveTo>
                  <a:pt x="0" y="0"/>
                </a:moveTo>
                <a:lnTo>
                  <a:pt x="0" y="2004695"/>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object 4"/>
          <p:cNvSpPr/>
          <p:nvPr/>
        </p:nvSpPr>
        <p:spPr>
          <a:xfrm>
            <a:off x="14221939"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59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object 5"/>
          <p:cNvSpPr/>
          <p:nvPr/>
        </p:nvSpPr>
        <p:spPr>
          <a:xfrm>
            <a:off x="14611091" y="3914302"/>
            <a:ext cx="798830" cy="1194435"/>
          </a:xfrm>
          <a:custGeom>
            <a:avLst/>
            <a:gdLst/>
            <a:ahLst/>
            <a:cxnLst/>
            <a:rect l="l" t="t" r="r" b="b"/>
            <a:pathLst>
              <a:path w="798830" h="1194435">
                <a:moveTo>
                  <a:pt x="352438" y="678738"/>
                </a:moveTo>
                <a:lnTo>
                  <a:pt x="312864" y="678738"/>
                </a:lnTo>
                <a:lnTo>
                  <a:pt x="122224" y="1164043"/>
                </a:lnTo>
                <a:lnTo>
                  <a:pt x="122186" y="1170203"/>
                </a:lnTo>
                <a:lnTo>
                  <a:pt x="124053" y="1175791"/>
                </a:lnTo>
                <a:lnTo>
                  <a:pt x="125907" y="1181417"/>
                </a:lnTo>
                <a:lnTo>
                  <a:pt x="129654" y="1186332"/>
                </a:lnTo>
                <a:lnTo>
                  <a:pt x="140335" y="1192911"/>
                </a:lnTo>
                <a:lnTo>
                  <a:pt x="146392" y="1194066"/>
                </a:lnTo>
                <a:lnTo>
                  <a:pt x="157975" y="1192403"/>
                </a:lnTo>
                <a:lnTo>
                  <a:pt x="163487" y="1189558"/>
                </a:lnTo>
                <a:lnTo>
                  <a:pt x="230481" y="1114818"/>
                </a:lnTo>
                <a:lnTo>
                  <a:pt x="181127" y="1114818"/>
                </a:lnTo>
                <a:lnTo>
                  <a:pt x="352438" y="678738"/>
                </a:lnTo>
                <a:close/>
              </a:path>
              <a:path w="798830" h="1194435">
                <a:moveTo>
                  <a:pt x="795472" y="483997"/>
                </a:moveTo>
                <a:lnTo>
                  <a:pt x="746582" y="483997"/>
                </a:lnTo>
                <a:lnTo>
                  <a:pt x="181127" y="1114818"/>
                </a:lnTo>
                <a:lnTo>
                  <a:pt x="230481" y="1114818"/>
                </a:lnTo>
                <a:lnTo>
                  <a:pt x="794994" y="485038"/>
                </a:lnTo>
                <a:lnTo>
                  <a:pt x="795472" y="483997"/>
                </a:lnTo>
                <a:close/>
              </a:path>
              <a:path w="798830" h="1194435">
                <a:moveTo>
                  <a:pt x="585241" y="0"/>
                </a:moveTo>
                <a:lnTo>
                  <a:pt x="3568" y="641032"/>
                </a:lnTo>
                <a:lnTo>
                  <a:pt x="0" y="655205"/>
                </a:lnTo>
                <a:lnTo>
                  <a:pt x="647" y="660184"/>
                </a:lnTo>
                <a:lnTo>
                  <a:pt x="4876" y="669531"/>
                </a:lnTo>
                <a:lnTo>
                  <a:pt x="8204" y="673328"/>
                </a:lnTo>
                <a:lnTo>
                  <a:pt x="16421" y="678599"/>
                </a:lnTo>
                <a:lnTo>
                  <a:pt x="21234" y="680034"/>
                </a:lnTo>
                <a:lnTo>
                  <a:pt x="352438" y="678738"/>
                </a:lnTo>
                <a:lnTo>
                  <a:pt x="366422" y="643140"/>
                </a:lnTo>
                <a:lnTo>
                  <a:pt x="50838" y="643140"/>
                </a:lnTo>
                <a:lnTo>
                  <a:pt x="554367" y="75742"/>
                </a:lnTo>
                <a:lnTo>
                  <a:pt x="593434" y="75742"/>
                </a:lnTo>
                <a:lnTo>
                  <a:pt x="609866" y="29133"/>
                </a:lnTo>
                <a:lnTo>
                  <a:pt x="609727" y="23025"/>
                </a:lnTo>
                <a:lnTo>
                  <a:pt x="605739" y="12090"/>
                </a:lnTo>
                <a:lnTo>
                  <a:pt x="601891" y="7315"/>
                </a:lnTo>
                <a:lnTo>
                  <a:pt x="591235" y="1028"/>
                </a:lnTo>
                <a:lnTo>
                  <a:pt x="585241" y="0"/>
                </a:lnTo>
                <a:close/>
              </a:path>
              <a:path w="798830" h="1194435">
                <a:moveTo>
                  <a:pt x="366966" y="641756"/>
                </a:moveTo>
                <a:lnTo>
                  <a:pt x="50838" y="643140"/>
                </a:lnTo>
                <a:lnTo>
                  <a:pt x="366422" y="643140"/>
                </a:lnTo>
                <a:lnTo>
                  <a:pt x="366966" y="641756"/>
                </a:lnTo>
                <a:close/>
              </a:path>
              <a:path w="798830" h="1194435">
                <a:moveTo>
                  <a:pt x="593434" y="75742"/>
                </a:moveTo>
                <a:lnTo>
                  <a:pt x="554367" y="75742"/>
                </a:lnTo>
                <a:lnTo>
                  <a:pt x="404876" y="499770"/>
                </a:lnTo>
                <a:lnTo>
                  <a:pt x="746582" y="483997"/>
                </a:lnTo>
                <a:lnTo>
                  <a:pt x="795472" y="483997"/>
                </a:lnTo>
                <a:lnTo>
                  <a:pt x="797140" y="480364"/>
                </a:lnTo>
                <a:lnTo>
                  <a:pt x="798563" y="470535"/>
                </a:lnTo>
                <a:lnTo>
                  <a:pt x="797839" y="465467"/>
                </a:lnTo>
                <a:lnTo>
                  <a:pt x="795486" y="460502"/>
                </a:lnTo>
                <a:lnTo>
                  <a:pt x="457784" y="460502"/>
                </a:lnTo>
                <a:lnTo>
                  <a:pt x="593434" y="75742"/>
                </a:lnTo>
                <a:close/>
              </a:path>
              <a:path w="798830" h="1194435">
                <a:moveTo>
                  <a:pt x="776338" y="445795"/>
                </a:moveTo>
                <a:lnTo>
                  <a:pt x="457784" y="460502"/>
                </a:lnTo>
                <a:lnTo>
                  <a:pt x="795486" y="460502"/>
                </a:lnTo>
                <a:lnTo>
                  <a:pt x="793369" y="456031"/>
                </a:lnTo>
                <a:lnTo>
                  <a:pt x="789863" y="452247"/>
                </a:lnTo>
                <a:lnTo>
                  <a:pt x="781278" y="447090"/>
                </a:lnTo>
                <a:lnTo>
                  <a:pt x="776338" y="445795"/>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object 6"/>
          <p:cNvSpPr/>
          <p:nvPr/>
        </p:nvSpPr>
        <p:spPr>
          <a:xfrm>
            <a:off x="13203634" y="5133850"/>
            <a:ext cx="0" cy="850265"/>
          </a:xfrm>
          <a:custGeom>
            <a:avLst/>
            <a:gdLst/>
            <a:ahLst/>
            <a:cxnLst/>
            <a:rect l="l" t="t" r="r" b="b"/>
            <a:pathLst>
              <a:path h="850264">
                <a:moveTo>
                  <a:pt x="0" y="0"/>
                </a:moveTo>
                <a:lnTo>
                  <a:pt x="0" y="850087"/>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object 7"/>
          <p:cNvSpPr/>
          <p:nvPr/>
        </p:nvSpPr>
        <p:spPr>
          <a:xfrm>
            <a:off x="12407948"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AAA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object 8"/>
          <p:cNvSpPr/>
          <p:nvPr/>
        </p:nvSpPr>
        <p:spPr>
          <a:xfrm>
            <a:off x="13068436" y="4847040"/>
            <a:ext cx="288290" cy="59055"/>
          </a:xfrm>
          <a:custGeom>
            <a:avLst/>
            <a:gdLst/>
            <a:ahLst/>
            <a:cxnLst/>
            <a:rect l="l" t="t" r="r" b="b"/>
            <a:pathLst>
              <a:path w="288290" h="59054">
                <a:moveTo>
                  <a:pt x="262216" y="0"/>
                </a:moveTo>
                <a:lnTo>
                  <a:pt x="25463" y="0"/>
                </a:lnTo>
                <a:lnTo>
                  <a:pt x="15553" y="2001"/>
                </a:lnTo>
                <a:lnTo>
                  <a:pt x="7459" y="7459"/>
                </a:lnTo>
                <a:lnTo>
                  <a:pt x="2001" y="15553"/>
                </a:lnTo>
                <a:lnTo>
                  <a:pt x="0" y="25463"/>
                </a:lnTo>
                <a:lnTo>
                  <a:pt x="0" y="33096"/>
                </a:lnTo>
                <a:lnTo>
                  <a:pt x="2001" y="43005"/>
                </a:lnTo>
                <a:lnTo>
                  <a:pt x="7459" y="51100"/>
                </a:lnTo>
                <a:lnTo>
                  <a:pt x="15553" y="56558"/>
                </a:lnTo>
                <a:lnTo>
                  <a:pt x="25463" y="58559"/>
                </a:lnTo>
                <a:lnTo>
                  <a:pt x="262216" y="58559"/>
                </a:lnTo>
                <a:lnTo>
                  <a:pt x="272126" y="56558"/>
                </a:lnTo>
                <a:lnTo>
                  <a:pt x="280220" y="51100"/>
                </a:lnTo>
                <a:lnTo>
                  <a:pt x="285678" y="43005"/>
                </a:lnTo>
                <a:lnTo>
                  <a:pt x="287680" y="33096"/>
                </a:lnTo>
                <a:lnTo>
                  <a:pt x="287680" y="25463"/>
                </a:lnTo>
                <a:lnTo>
                  <a:pt x="285678" y="15553"/>
                </a:lnTo>
                <a:lnTo>
                  <a:pt x="280220" y="7459"/>
                </a:lnTo>
                <a:lnTo>
                  <a:pt x="272126" y="2001"/>
                </a:lnTo>
                <a:lnTo>
                  <a:pt x="262216"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object 9"/>
          <p:cNvSpPr/>
          <p:nvPr/>
        </p:nvSpPr>
        <p:spPr>
          <a:xfrm>
            <a:off x="13096006" y="4929604"/>
            <a:ext cx="233045" cy="59055"/>
          </a:xfrm>
          <a:custGeom>
            <a:avLst/>
            <a:gdLst/>
            <a:ahLst/>
            <a:cxnLst/>
            <a:rect l="l" t="t" r="r" b="b"/>
            <a:pathLst>
              <a:path w="233044" h="59054">
                <a:moveTo>
                  <a:pt x="204851" y="0"/>
                </a:moveTo>
                <a:lnTo>
                  <a:pt x="27686" y="0"/>
                </a:lnTo>
                <a:lnTo>
                  <a:pt x="16909" y="1999"/>
                </a:lnTo>
                <a:lnTo>
                  <a:pt x="8108" y="7454"/>
                </a:lnTo>
                <a:lnTo>
                  <a:pt x="2175" y="15548"/>
                </a:lnTo>
                <a:lnTo>
                  <a:pt x="0" y="25463"/>
                </a:lnTo>
                <a:lnTo>
                  <a:pt x="0" y="33096"/>
                </a:lnTo>
                <a:lnTo>
                  <a:pt x="2175" y="43003"/>
                </a:lnTo>
                <a:lnTo>
                  <a:pt x="8108" y="51093"/>
                </a:lnTo>
                <a:lnTo>
                  <a:pt x="16909" y="56547"/>
                </a:lnTo>
                <a:lnTo>
                  <a:pt x="27686" y="58547"/>
                </a:lnTo>
                <a:lnTo>
                  <a:pt x="204851" y="58547"/>
                </a:lnTo>
                <a:lnTo>
                  <a:pt x="215627" y="56547"/>
                </a:lnTo>
                <a:lnTo>
                  <a:pt x="224428" y="51093"/>
                </a:lnTo>
                <a:lnTo>
                  <a:pt x="230361" y="43003"/>
                </a:lnTo>
                <a:lnTo>
                  <a:pt x="232537" y="33096"/>
                </a:lnTo>
                <a:lnTo>
                  <a:pt x="232537" y="25463"/>
                </a:lnTo>
                <a:lnTo>
                  <a:pt x="230361" y="15548"/>
                </a:lnTo>
                <a:lnTo>
                  <a:pt x="224428" y="7454"/>
                </a:lnTo>
                <a:lnTo>
                  <a:pt x="215627" y="1999"/>
                </a:lnTo>
                <a:lnTo>
                  <a:pt x="20485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10"/>
          <p:cNvSpPr/>
          <p:nvPr/>
        </p:nvSpPr>
        <p:spPr>
          <a:xfrm>
            <a:off x="13129990" y="5012300"/>
            <a:ext cx="165100" cy="59055"/>
          </a:xfrm>
          <a:custGeom>
            <a:avLst/>
            <a:gdLst/>
            <a:ahLst/>
            <a:cxnLst/>
            <a:rect l="l" t="t" r="r" b="b"/>
            <a:pathLst>
              <a:path w="165100" h="59054">
                <a:moveTo>
                  <a:pt x="134086" y="0"/>
                </a:moveTo>
                <a:lnTo>
                  <a:pt x="30479" y="0"/>
                </a:lnTo>
                <a:lnTo>
                  <a:pt x="18618" y="1999"/>
                </a:lnTo>
                <a:lnTo>
                  <a:pt x="8929" y="7454"/>
                </a:lnTo>
                <a:lnTo>
                  <a:pt x="2396" y="15548"/>
                </a:lnTo>
                <a:lnTo>
                  <a:pt x="0" y="25463"/>
                </a:lnTo>
                <a:lnTo>
                  <a:pt x="0" y="33096"/>
                </a:lnTo>
                <a:lnTo>
                  <a:pt x="2396" y="43005"/>
                </a:lnTo>
                <a:lnTo>
                  <a:pt x="8929" y="51100"/>
                </a:lnTo>
                <a:lnTo>
                  <a:pt x="18618" y="56558"/>
                </a:lnTo>
                <a:lnTo>
                  <a:pt x="30479" y="58559"/>
                </a:lnTo>
                <a:lnTo>
                  <a:pt x="134086" y="58559"/>
                </a:lnTo>
                <a:lnTo>
                  <a:pt x="145948" y="56558"/>
                </a:lnTo>
                <a:lnTo>
                  <a:pt x="155636" y="51100"/>
                </a:lnTo>
                <a:lnTo>
                  <a:pt x="162170" y="43005"/>
                </a:lnTo>
                <a:lnTo>
                  <a:pt x="164566" y="33096"/>
                </a:lnTo>
                <a:lnTo>
                  <a:pt x="164566" y="25463"/>
                </a:lnTo>
                <a:lnTo>
                  <a:pt x="162170" y="15548"/>
                </a:lnTo>
                <a:lnTo>
                  <a:pt x="155636" y="7454"/>
                </a:lnTo>
                <a:lnTo>
                  <a:pt x="145948" y="1999"/>
                </a:lnTo>
                <a:lnTo>
                  <a:pt x="134086"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object 11"/>
          <p:cNvSpPr/>
          <p:nvPr/>
        </p:nvSpPr>
        <p:spPr>
          <a:xfrm>
            <a:off x="12906774" y="4111486"/>
            <a:ext cx="611505" cy="711835"/>
          </a:xfrm>
          <a:custGeom>
            <a:avLst/>
            <a:gdLst/>
            <a:ahLst/>
            <a:cxnLst/>
            <a:rect l="l" t="t" r="r" b="b"/>
            <a:pathLst>
              <a:path w="611505" h="711835">
                <a:moveTo>
                  <a:pt x="305498" y="0"/>
                </a:moveTo>
                <a:lnTo>
                  <a:pt x="255945" y="3998"/>
                </a:lnTo>
                <a:lnTo>
                  <a:pt x="208938" y="15573"/>
                </a:lnTo>
                <a:lnTo>
                  <a:pt x="165105" y="34096"/>
                </a:lnTo>
                <a:lnTo>
                  <a:pt x="125076" y="58939"/>
                </a:lnTo>
                <a:lnTo>
                  <a:pt x="89479" y="89473"/>
                </a:lnTo>
                <a:lnTo>
                  <a:pt x="58944" y="125067"/>
                </a:lnTo>
                <a:lnTo>
                  <a:pt x="34099" y="165095"/>
                </a:lnTo>
                <a:lnTo>
                  <a:pt x="15574" y="208926"/>
                </a:lnTo>
                <a:lnTo>
                  <a:pt x="3998" y="255933"/>
                </a:lnTo>
                <a:lnTo>
                  <a:pt x="0" y="305485"/>
                </a:lnTo>
                <a:lnTo>
                  <a:pt x="3986" y="354943"/>
                </a:lnTo>
                <a:lnTo>
                  <a:pt x="15524" y="401861"/>
                </a:lnTo>
                <a:lnTo>
                  <a:pt x="33984" y="445619"/>
                </a:lnTo>
                <a:lnTo>
                  <a:pt x="58737" y="485597"/>
                </a:lnTo>
                <a:lnTo>
                  <a:pt x="88074" y="533681"/>
                </a:lnTo>
                <a:lnTo>
                  <a:pt x="111853" y="577267"/>
                </a:lnTo>
                <a:lnTo>
                  <a:pt x="130422" y="617374"/>
                </a:lnTo>
                <a:lnTo>
                  <a:pt x="144131" y="655019"/>
                </a:lnTo>
                <a:lnTo>
                  <a:pt x="153327" y="691222"/>
                </a:lnTo>
                <a:lnTo>
                  <a:pt x="156517" y="699467"/>
                </a:lnTo>
                <a:lnTo>
                  <a:pt x="162144" y="705967"/>
                </a:lnTo>
                <a:lnTo>
                  <a:pt x="169606" y="710228"/>
                </a:lnTo>
                <a:lnTo>
                  <a:pt x="178282" y="711758"/>
                </a:lnTo>
                <a:lnTo>
                  <a:pt x="432714" y="711758"/>
                </a:lnTo>
                <a:lnTo>
                  <a:pt x="464625" y="663841"/>
                </a:lnTo>
                <a:lnTo>
                  <a:pt x="196316" y="663841"/>
                </a:lnTo>
                <a:lnTo>
                  <a:pt x="182443" y="618935"/>
                </a:lnTo>
                <a:lnTo>
                  <a:pt x="162113" y="571033"/>
                </a:lnTo>
                <a:lnTo>
                  <a:pt x="134599" y="518544"/>
                </a:lnTo>
                <a:lnTo>
                  <a:pt x="99174" y="459879"/>
                </a:lnTo>
                <a:lnTo>
                  <a:pt x="97421" y="457314"/>
                </a:lnTo>
                <a:lnTo>
                  <a:pt x="76026" y="422643"/>
                </a:lnTo>
                <a:lnTo>
                  <a:pt x="60531" y="385429"/>
                </a:lnTo>
                <a:lnTo>
                  <a:pt x="51108" y="346200"/>
                </a:lnTo>
                <a:lnTo>
                  <a:pt x="47929" y="305485"/>
                </a:lnTo>
                <a:lnTo>
                  <a:pt x="52087" y="259247"/>
                </a:lnTo>
                <a:lnTo>
                  <a:pt x="64070" y="215703"/>
                </a:lnTo>
                <a:lnTo>
                  <a:pt x="83145" y="175586"/>
                </a:lnTo>
                <a:lnTo>
                  <a:pt x="108581" y="139631"/>
                </a:lnTo>
                <a:lnTo>
                  <a:pt x="139643" y="108568"/>
                </a:lnTo>
                <a:lnTo>
                  <a:pt x="175599" y="83133"/>
                </a:lnTo>
                <a:lnTo>
                  <a:pt x="215716" y="64057"/>
                </a:lnTo>
                <a:lnTo>
                  <a:pt x="259260" y="52074"/>
                </a:lnTo>
                <a:lnTo>
                  <a:pt x="305498" y="47917"/>
                </a:lnTo>
                <a:lnTo>
                  <a:pt x="468159" y="47917"/>
                </a:lnTo>
                <a:lnTo>
                  <a:pt x="445891" y="34096"/>
                </a:lnTo>
                <a:lnTo>
                  <a:pt x="402058" y="15573"/>
                </a:lnTo>
                <a:lnTo>
                  <a:pt x="355051" y="3998"/>
                </a:lnTo>
                <a:lnTo>
                  <a:pt x="305498" y="0"/>
                </a:lnTo>
                <a:close/>
              </a:path>
              <a:path w="611505" h="711835">
                <a:moveTo>
                  <a:pt x="468159" y="47917"/>
                </a:moveTo>
                <a:lnTo>
                  <a:pt x="305498" y="47917"/>
                </a:lnTo>
                <a:lnTo>
                  <a:pt x="351736" y="52074"/>
                </a:lnTo>
                <a:lnTo>
                  <a:pt x="395280" y="64057"/>
                </a:lnTo>
                <a:lnTo>
                  <a:pt x="435397" y="83133"/>
                </a:lnTo>
                <a:lnTo>
                  <a:pt x="471353" y="108568"/>
                </a:lnTo>
                <a:lnTo>
                  <a:pt x="502415" y="139631"/>
                </a:lnTo>
                <a:lnTo>
                  <a:pt x="527851" y="175586"/>
                </a:lnTo>
                <a:lnTo>
                  <a:pt x="546926" y="215703"/>
                </a:lnTo>
                <a:lnTo>
                  <a:pt x="558909" y="259247"/>
                </a:lnTo>
                <a:lnTo>
                  <a:pt x="563067" y="305485"/>
                </a:lnTo>
                <a:lnTo>
                  <a:pt x="559888" y="346200"/>
                </a:lnTo>
                <a:lnTo>
                  <a:pt x="550465" y="385429"/>
                </a:lnTo>
                <a:lnTo>
                  <a:pt x="534970" y="422643"/>
                </a:lnTo>
                <a:lnTo>
                  <a:pt x="513575" y="457314"/>
                </a:lnTo>
                <a:lnTo>
                  <a:pt x="512660" y="458571"/>
                </a:lnTo>
                <a:lnTo>
                  <a:pt x="511822" y="459879"/>
                </a:lnTo>
                <a:lnTo>
                  <a:pt x="476397" y="518544"/>
                </a:lnTo>
                <a:lnTo>
                  <a:pt x="448883" y="571033"/>
                </a:lnTo>
                <a:lnTo>
                  <a:pt x="428553" y="618935"/>
                </a:lnTo>
                <a:lnTo>
                  <a:pt x="414680" y="663841"/>
                </a:lnTo>
                <a:lnTo>
                  <a:pt x="464625" y="663841"/>
                </a:lnTo>
                <a:lnTo>
                  <a:pt x="466865" y="655019"/>
                </a:lnTo>
                <a:lnTo>
                  <a:pt x="480574" y="617374"/>
                </a:lnTo>
                <a:lnTo>
                  <a:pt x="499143" y="577267"/>
                </a:lnTo>
                <a:lnTo>
                  <a:pt x="522922" y="533681"/>
                </a:lnTo>
                <a:lnTo>
                  <a:pt x="552259" y="485597"/>
                </a:lnTo>
                <a:lnTo>
                  <a:pt x="577012" y="445619"/>
                </a:lnTo>
                <a:lnTo>
                  <a:pt x="595472" y="401861"/>
                </a:lnTo>
                <a:lnTo>
                  <a:pt x="607010" y="354943"/>
                </a:lnTo>
                <a:lnTo>
                  <a:pt x="610996" y="305485"/>
                </a:lnTo>
                <a:lnTo>
                  <a:pt x="606998" y="255933"/>
                </a:lnTo>
                <a:lnTo>
                  <a:pt x="595422" y="208926"/>
                </a:lnTo>
                <a:lnTo>
                  <a:pt x="576897" y="165095"/>
                </a:lnTo>
                <a:lnTo>
                  <a:pt x="552052" y="125067"/>
                </a:lnTo>
                <a:lnTo>
                  <a:pt x="521517" y="89473"/>
                </a:lnTo>
                <a:lnTo>
                  <a:pt x="485920" y="58939"/>
                </a:lnTo>
                <a:lnTo>
                  <a:pt x="468159" y="47917"/>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object 12"/>
          <p:cNvSpPr/>
          <p:nvPr/>
        </p:nvSpPr>
        <p:spPr>
          <a:xfrm>
            <a:off x="13190582" y="3931071"/>
            <a:ext cx="43815" cy="116205"/>
          </a:xfrm>
          <a:custGeom>
            <a:avLst/>
            <a:gdLst/>
            <a:ahLst/>
            <a:cxnLst/>
            <a:rect l="l" t="t" r="r" b="b"/>
            <a:pathLst>
              <a:path w="43815" h="116204">
                <a:moveTo>
                  <a:pt x="21691" y="0"/>
                </a:moveTo>
                <a:lnTo>
                  <a:pt x="13249" y="1705"/>
                </a:lnTo>
                <a:lnTo>
                  <a:pt x="6354" y="6354"/>
                </a:lnTo>
                <a:lnTo>
                  <a:pt x="1705" y="13249"/>
                </a:lnTo>
                <a:lnTo>
                  <a:pt x="0" y="21691"/>
                </a:lnTo>
                <a:lnTo>
                  <a:pt x="0" y="94005"/>
                </a:lnTo>
                <a:lnTo>
                  <a:pt x="1705" y="102447"/>
                </a:lnTo>
                <a:lnTo>
                  <a:pt x="6354" y="109342"/>
                </a:lnTo>
                <a:lnTo>
                  <a:pt x="13249" y="113991"/>
                </a:lnTo>
                <a:lnTo>
                  <a:pt x="21691" y="115697"/>
                </a:lnTo>
                <a:lnTo>
                  <a:pt x="30138" y="113991"/>
                </a:lnTo>
                <a:lnTo>
                  <a:pt x="37033" y="109342"/>
                </a:lnTo>
                <a:lnTo>
                  <a:pt x="41679" y="102447"/>
                </a:lnTo>
                <a:lnTo>
                  <a:pt x="43383" y="94005"/>
                </a:lnTo>
                <a:lnTo>
                  <a:pt x="43383" y="21691"/>
                </a:lnTo>
                <a:lnTo>
                  <a:pt x="41679" y="13249"/>
                </a:lnTo>
                <a:lnTo>
                  <a:pt x="37033" y="6354"/>
                </a:lnTo>
                <a:lnTo>
                  <a:pt x="30138" y="1705"/>
                </a:lnTo>
                <a:lnTo>
                  <a:pt x="2169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object 13"/>
          <p:cNvSpPr/>
          <p:nvPr/>
        </p:nvSpPr>
        <p:spPr>
          <a:xfrm>
            <a:off x="13416264" y="4016227"/>
            <a:ext cx="84208" cy="102628"/>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object 14"/>
          <p:cNvSpPr/>
          <p:nvPr/>
        </p:nvSpPr>
        <p:spPr>
          <a:xfrm>
            <a:off x="13559223" y="4239032"/>
            <a:ext cx="111289" cy="68135"/>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object 15"/>
          <p:cNvSpPr/>
          <p:nvPr/>
        </p:nvSpPr>
        <p:spPr>
          <a:xfrm>
            <a:off x="13568745" y="4500187"/>
            <a:ext cx="113030" cy="62230"/>
          </a:xfrm>
          <a:custGeom>
            <a:avLst/>
            <a:gdLst/>
            <a:ahLst/>
            <a:cxnLst/>
            <a:rect l="l" t="t" r="r" b="b"/>
            <a:pathLst>
              <a:path w="113030" h="62229">
                <a:moveTo>
                  <a:pt x="23335" y="0"/>
                </a:moveTo>
                <a:lnTo>
                  <a:pt x="21481" y="0"/>
                </a:lnTo>
                <a:lnTo>
                  <a:pt x="14533" y="1149"/>
                </a:lnTo>
                <a:lnTo>
                  <a:pt x="8390" y="4406"/>
                </a:lnTo>
                <a:lnTo>
                  <a:pt x="3557" y="9483"/>
                </a:lnTo>
                <a:lnTo>
                  <a:pt x="538" y="16090"/>
                </a:lnTo>
                <a:lnTo>
                  <a:pt x="0" y="24687"/>
                </a:lnTo>
                <a:lnTo>
                  <a:pt x="2704" y="32551"/>
                </a:lnTo>
                <a:lnTo>
                  <a:pt x="8161" y="38827"/>
                </a:lnTo>
                <a:lnTo>
                  <a:pt x="15880" y="42659"/>
                </a:lnTo>
                <a:lnTo>
                  <a:pt x="87597" y="61874"/>
                </a:lnTo>
                <a:lnTo>
                  <a:pt x="89489" y="62115"/>
                </a:lnTo>
                <a:lnTo>
                  <a:pt x="91356" y="62115"/>
                </a:lnTo>
                <a:lnTo>
                  <a:pt x="112836" y="37433"/>
                </a:lnTo>
                <a:lnTo>
                  <a:pt x="110128" y="29565"/>
                </a:lnTo>
                <a:lnTo>
                  <a:pt x="104671" y="23288"/>
                </a:lnTo>
                <a:lnTo>
                  <a:pt x="96957" y="19456"/>
                </a:lnTo>
                <a:lnTo>
                  <a:pt x="25227" y="241"/>
                </a:lnTo>
                <a:lnTo>
                  <a:pt x="23335"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object 16"/>
          <p:cNvSpPr/>
          <p:nvPr/>
        </p:nvSpPr>
        <p:spPr>
          <a:xfrm>
            <a:off x="12923641" y="4013820"/>
            <a:ext cx="84207" cy="10262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object 17"/>
          <p:cNvSpPr/>
          <p:nvPr/>
        </p:nvSpPr>
        <p:spPr>
          <a:xfrm>
            <a:off x="12751861" y="4234901"/>
            <a:ext cx="111294" cy="68135"/>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8" name="object 18"/>
          <p:cNvSpPr/>
          <p:nvPr/>
        </p:nvSpPr>
        <p:spPr>
          <a:xfrm>
            <a:off x="12738388" y="4495641"/>
            <a:ext cx="113030" cy="62230"/>
          </a:xfrm>
          <a:custGeom>
            <a:avLst/>
            <a:gdLst/>
            <a:ahLst/>
            <a:cxnLst/>
            <a:rect l="l" t="t" r="r" b="b"/>
            <a:pathLst>
              <a:path w="113029" h="62229">
                <a:moveTo>
                  <a:pt x="91354" y="0"/>
                </a:moveTo>
                <a:lnTo>
                  <a:pt x="89500" y="0"/>
                </a:lnTo>
                <a:lnTo>
                  <a:pt x="87608" y="241"/>
                </a:lnTo>
                <a:lnTo>
                  <a:pt x="15878" y="19456"/>
                </a:lnTo>
                <a:lnTo>
                  <a:pt x="8164" y="23288"/>
                </a:lnTo>
                <a:lnTo>
                  <a:pt x="2707" y="29565"/>
                </a:lnTo>
                <a:lnTo>
                  <a:pt x="0" y="37433"/>
                </a:lnTo>
                <a:lnTo>
                  <a:pt x="537" y="46037"/>
                </a:lnTo>
                <a:lnTo>
                  <a:pt x="3561" y="52637"/>
                </a:lnTo>
                <a:lnTo>
                  <a:pt x="8393" y="57710"/>
                </a:lnTo>
                <a:lnTo>
                  <a:pt x="14533" y="60966"/>
                </a:lnTo>
                <a:lnTo>
                  <a:pt x="21479" y="62115"/>
                </a:lnTo>
                <a:lnTo>
                  <a:pt x="23346" y="62115"/>
                </a:lnTo>
                <a:lnTo>
                  <a:pt x="96955" y="42659"/>
                </a:lnTo>
                <a:lnTo>
                  <a:pt x="112834" y="24687"/>
                </a:lnTo>
                <a:lnTo>
                  <a:pt x="112297" y="16090"/>
                </a:lnTo>
                <a:lnTo>
                  <a:pt x="109278" y="9483"/>
                </a:lnTo>
                <a:lnTo>
                  <a:pt x="104445" y="4406"/>
                </a:lnTo>
                <a:lnTo>
                  <a:pt x="98302" y="1149"/>
                </a:lnTo>
                <a:lnTo>
                  <a:pt x="91354"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19" name="object 19"/>
          <p:cNvSpPr/>
          <p:nvPr/>
        </p:nvSpPr>
        <p:spPr>
          <a:xfrm>
            <a:off x="7763474" y="5133850"/>
            <a:ext cx="0" cy="850265"/>
          </a:xfrm>
          <a:custGeom>
            <a:avLst/>
            <a:gdLst/>
            <a:ahLst/>
            <a:cxnLst/>
            <a:rect l="l" t="t" r="r" b="b"/>
            <a:pathLst>
              <a:path h="850264">
                <a:moveTo>
                  <a:pt x="0" y="0"/>
                </a:moveTo>
                <a:lnTo>
                  <a:pt x="0" y="850087"/>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object 20"/>
          <p:cNvSpPr/>
          <p:nvPr/>
        </p:nvSpPr>
        <p:spPr>
          <a:xfrm>
            <a:off x="6965975"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59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object 21"/>
          <p:cNvSpPr/>
          <p:nvPr/>
        </p:nvSpPr>
        <p:spPr>
          <a:xfrm>
            <a:off x="7285325" y="4003390"/>
            <a:ext cx="943610" cy="1050925"/>
          </a:xfrm>
          <a:custGeom>
            <a:avLst/>
            <a:gdLst/>
            <a:ahLst/>
            <a:cxnLst/>
            <a:rect l="l" t="t" r="r" b="b"/>
            <a:pathLst>
              <a:path w="943609" h="1050925">
                <a:moveTo>
                  <a:pt x="474268" y="0"/>
                </a:moveTo>
                <a:lnTo>
                  <a:pt x="469328" y="0"/>
                </a:lnTo>
                <a:lnTo>
                  <a:pt x="7607" y="247650"/>
                </a:lnTo>
                <a:lnTo>
                  <a:pt x="7226" y="247929"/>
                </a:lnTo>
                <a:lnTo>
                  <a:pt x="7061" y="247967"/>
                </a:lnTo>
                <a:lnTo>
                  <a:pt x="6413" y="248373"/>
                </a:lnTo>
                <a:lnTo>
                  <a:pt x="6007" y="248805"/>
                </a:lnTo>
                <a:lnTo>
                  <a:pt x="5130" y="249516"/>
                </a:lnTo>
                <a:lnTo>
                  <a:pt x="4686" y="249821"/>
                </a:lnTo>
                <a:lnTo>
                  <a:pt x="3771" y="250761"/>
                </a:lnTo>
                <a:lnTo>
                  <a:pt x="2590" y="252437"/>
                </a:lnTo>
                <a:lnTo>
                  <a:pt x="2247" y="252818"/>
                </a:lnTo>
                <a:lnTo>
                  <a:pt x="1574" y="254000"/>
                </a:lnTo>
                <a:lnTo>
                  <a:pt x="856" y="256019"/>
                </a:lnTo>
                <a:lnTo>
                  <a:pt x="635" y="256400"/>
                </a:lnTo>
                <a:lnTo>
                  <a:pt x="190" y="258089"/>
                </a:lnTo>
                <a:lnTo>
                  <a:pt x="1" y="259397"/>
                </a:lnTo>
                <a:lnTo>
                  <a:pt x="0" y="766914"/>
                </a:lnTo>
                <a:lnTo>
                  <a:pt x="2730" y="771804"/>
                </a:lnTo>
                <a:lnTo>
                  <a:pt x="465302" y="1048931"/>
                </a:lnTo>
                <a:lnTo>
                  <a:pt x="466039" y="1049159"/>
                </a:lnTo>
                <a:lnTo>
                  <a:pt x="467207" y="1049616"/>
                </a:lnTo>
                <a:lnTo>
                  <a:pt x="467639" y="1049883"/>
                </a:lnTo>
                <a:lnTo>
                  <a:pt x="469315" y="1050340"/>
                </a:lnTo>
                <a:lnTo>
                  <a:pt x="470560" y="1050518"/>
                </a:lnTo>
                <a:lnTo>
                  <a:pt x="473049" y="1050518"/>
                </a:lnTo>
                <a:lnTo>
                  <a:pt x="474281" y="1050340"/>
                </a:lnTo>
                <a:lnTo>
                  <a:pt x="475970" y="1049883"/>
                </a:lnTo>
                <a:lnTo>
                  <a:pt x="476402" y="1049616"/>
                </a:lnTo>
                <a:lnTo>
                  <a:pt x="477570" y="1049159"/>
                </a:lnTo>
                <a:lnTo>
                  <a:pt x="478294" y="1048931"/>
                </a:lnTo>
                <a:lnTo>
                  <a:pt x="543437" y="1009904"/>
                </a:lnTo>
                <a:lnTo>
                  <a:pt x="457428" y="1009904"/>
                </a:lnTo>
                <a:lnTo>
                  <a:pt x="28740" y="753071"/>
                </a:lnTo>
                <a:lnTo>
                  <a:pt x="28740" y="285178"/>
                </a:lnTo>
                <a:lnTo>
                  <a:pt x="91111" y="285178"/>
                </a:lnTo>
                <a:lnTo>
                  <a:pt x="45554" y="260743"/>
                </a:lnTo>
                <a:lnTo>
                  <a:pt x="196735" y="179654"/>
                </a:lnTo>
                <a:lnTo>
                  <a:pt x="259350" y="179654"/>
                </a:lnTo>
                <a:lnTo>
                  <a:pt x="228295" y="163080"/>
                </a:lnTo>
                <a:lnTo>
                  <a:pt x="315379" y="116370"/>
                </a:lnTo>
                <a:lnTo>
                  <a:pt x="377741" y="116370"/>
                </a:lnTo>
                <a:lnTo>
                  <a:pt x="346227" y="99466"/>
                </a:lnTo>
                <a:lnTo>
                  <a:pt x="471805" y="32118"/>
                </a:lnTo>
                <a:lnTo>
                  <a:pt x="534150" y="32118"/>
                </a:lnTo>
                <a:lnTo>
                  <a:pt x="474268" y="0"/>
                </a:lnTo>
                <a:close/>
              </a:path>
              <a:path w="943609" h="1050925">
                <a:moveTo>
                  <a:pt x="91111" y="285178"/>
                </a:moveTo>
                <a:lnTo>
                  <a:pt x="28740" y="285178"/>
                </a:lnTo>
                <a:lnTo>
                  <a:pt x="457428" y="515112"/>
                </a:lnTo>
                <a:lnTo>
                  <a:pt x="457428" y="1009904"/>
                </a:lnTo>
                <a:lnTo>
                  <a:pt x="486168" y="1009904"/>
                </a:lnTo>
                <a:lnTo>
                  <a:pt x="486168" y="515112"/>
                </a:lnTo>
                <a:lnTo>
                  <a:pt x="534168" y="489369"/>
                </a:lnTo>
                <a:lnTo>
                  <a:pt x="471805" y="489369"/>
                </a:lnTo>
                <a:lnTo>
                  <a:pt x="91111" y="285178"/>
                </a:lnTo>
                <a:close/>
              </a:path>
              <a:path w="943609" h="1050925">
                <a:moveTo>
                  <a:pt x="943597" y="285178"/>
                </a:moveTo>
                <a:lnTo>
                  <a:pt x="914857" y="285178"/>
                </a:lnTo>
                <a:lnTo>
                  <a:pt x="914857" y="753071"/>
                </a:lnTo>
                <a:lnTo>
                  <a:pt x="486168" y="1009904"/>
                </a:lnTo>
                <a:lnTo>
                  <a:pt x="543437" y="1009904"/>
                </a:lnTo>
                <a:lnTo>
                  <a:pt x="940866" y="771804"/>
                </a:lnTo>
                <a:lnTo>
                  <a:pt x="943597" y="766914"/>
                </a:lnTo>
                <a:lnTo>
                  <a:pt x="943597" y="285178"/>
                </a:lnTo>
                <a:close/>
              </a:path>
              <a:path w="943609" h="1050925">
                <a:moveTo>
                  <a:pt x="671931" y="430898"/>
                </a:moveTo>
                <a:lnTo>
                  <a:pt x="643191" y="430898"/>
                </a:lnTo>
                <a:lnTo>
                  <a:pt x="643191" y="590486"/>
                </a:lnTo>
                <a:lnTo>
                  <a:pt x="645742" y="603507"/>
                </a:lnTo>
                <a:lnTo>
                  <a:pt x="652695" y="614149"/>
                </a:lnTo>
                <a:lnTo>
                  <a:pt x="662999" y="621329"/>
                </a:lnTo>
                <a:lnTo>
                  <a:pt x="675601" y="623963"/>
                </a:lnTo>
                <a:lnTo>
                  <a:pt x="680961" y="623963"/>
                </a:lnTo>
                <a:lnTo>
                  <a:pt x="686308" y="622554"/>
                </a:lnTo>
                <a:lnTo>
                  <a:pt x="736581" y="594283"/>
                </a:lnTo>
                <a:lnTo>
                  <a:pt x="674128" y="594283"/>
                </a:lnTo>
                <a:lnTo>
                  <a:pt x="671931" y="593077"/>
                </a:lnTo>
                <a:lnTo>
                  <a:pt x="671931" y="430898"/>
                </a:lnTo>
                <a:close/>
              </a:path>
              <a:path w="943609" h="1050925">
                <a:moveTo>
                  <a:pt x="787171" y="369074"/>
                </a:moveTo>
                <a:lnTo>
                  <a:pt x="758431" y="369074"/>
                </a:lnTo>
                <a:lnTo>
                  <a:pt x="758431" y="542544"/>
                </a:lnTo>
                <a:lnTo>
                  <a:pt x="753668" y="550849"/>
                </a:lnTo>
                <a:lnTo>
                  <a:pt x="676757" y="594131"/>
                </a:lnTo>
                <a:lnTo>
                  <a:pt x="676186" y="594283"/>
                </a:lnTo>
                <a:lnTo>
                  <a:pt x="736581" y="594283"/>
                </a:lnTo>
                <a:lnTo>
                  <a:pt x="774151" y="571330"/>
                </a:lnTo>
                <a:lnTo>
                  <a:pt x="787171" y="539597"/>
                </a:lnTo>
                <a:lnTo>
                  <a:pt x="787171" y="369074"/>
                </a:lnTo>
                <a:close/>
              </a:path>
              <a:path w="943609" h="1050925">
                <a:moveTo>
                  <a:pt x="259350" y="179654"/>
                </a:moveTo>
                <a:lnTo>
                  <a:pt x="196735" y="179654"/>
                </a:lnTo>
                <a:lnTo>
                  <a:pt x="624052" y="407708"/>
                </a:lnTo>
                <a:lnTo>
                  <a:pt x="471805" y="489369"/>
                </a:lnTo>
                <a:lnTo>
                  <a:pt x="534168" y="489369"/>
                </a:lnTo>
                <a:lnTo>
                  <a:pt x="643191" y="430898"/>
                </a:lnTo>
                <a:lnTo>
                  <a:pt x="671931" y="430898"/>
                </a:lnTo>
                <a:lnTo>
                  <a:pt x="671931" y="419735"/>
                </a:lnTo>
                <a:lnTo>
                  <a:pt x="671741" y="417868"/>
                </a:lnTo>
                <a:lnTo>
                  <a:pt x="671449" y="415937"/>
                </a:lnTo>
                <a:lnTo>
                  <a:pt x="671449" y="415734"/>
                </a:lnTo>
                <a:lnTo>
                  <a:pt x="717473" y="391045"/>
                </a:lnTo>
                <a:lnTo>
                  <a:pt x="655116" y="391045"/>
                </a:lnTo>
                <a:lnTo>
                  <a:pt x="654469" y="390652"/>
                </a:lnTo>
                <a:lnTo>
                  <a:pt x="653859" y="390194"/>
                </a:lnTo>
                <a:lnTo>
                  <a:pt x="259350" y="179654"/>
                </a:lnTo>
                <a:close/>
              </a:path>
              <a:path w="943609" h="1050925">
                <a:moveTo>
                  <a:pt x="377741" y="116370"/>
                </a:moveTo>
                <a:lnTo>
                  <a:pt x="315379" y="116370"/>
                </a:lnTo>
                <a:lnTo>
                  <a:pt x="741299" y="344817"/>
                </a:lnTo>
                <a:lnTo>
                  <a:pt x="655116" y="391045"/>
                </a:lnTo>
                <a:lnTo>
                  <a:pt x="717473" y="391045"/>
                </a:lnTo>
                <a:lnTo>
                  <a:pt x="758431" y="369074"/>
                </a:lnTo>
                <a:lnTo>
                  <a:pt x="787171" y="369074"/>
                </a:lnTo>
                <a:lnTo>
                  <a:pt x="787044" y="355371"/>
                </a:lnTo>
                <a:lnTo>
                  <a:pt x="786866" y="353834"/>
                </a:lnTo>
                <a:lnTo>
                  <a:pt x="834478" y="328295"/>
                </a:lnTo>
                <a:lnTo>
                  <a:pt x="772096" y="328295"/>
                </a:lnTo>
                <a:lnTo>
                  <a:pt x="770737" y="327304"/>
                </a:lnTo>
                <a:lnTo>
                  <a:pt x="769315" y="326402"/>
                </a:lnTo>
                <a:lnTo>
                  <a:pt x="377741" y="116370"/>
                </a:lnTo>
                <a:close/>
              </a:path>
              <a:path w="943609" h="1050925">
                <a:moveTo>
                  <a:pt x="534150" y="32118"/>
                </a:moveTo>
                <a:lnTo>
                  <a:pt x="471805" y="32118"/>
                </a:lnTo>
                <a:lnTo>
                  <a:pt x="898055" y="260743"/>
                </a:lnTo>
                <a:lnTo>
                  <a:pt x="772096" y="328295"/>
                </a:lnTo>
                <a:lnTo>
                  <a:pt x="834478" y="328295"/>
                </a:lnTo>
                <a:lnTo>
                  <a:pt x="914857" y="285178"/>
                </a:lnTo>
                <a:lnTo>
                  <a:pt x="943597" y="285178"/>
                </a:lnTo>
                <a:lnTo>
                  <a:pt x="943597" y="259397"/>
                </a:lnTo>
                <a:lnTo>
                  <a:pt x="943406" y="258089"/>
                </a:lnTo>
                <a:lnTo>
                  <a:pt x="942962" y="256400"/>
                </a:lnTo>
                <a:lnTo>
                  <a:pt x="942741" y="256006"/>
                </a:lnTo>
                <a:lnTo>
                  <a:pt x="942022" y="254000"/>
                </a:lnTo>
                <a:lnTo>
                  <a:pt x="941349" y="252818"/>
                </a:lnTo>
                <a:lnTo>
                  <a:pt x="941006" y="252437"/>
                </a:lnTo>
                <a:lnTo>
                  <a:pt x="939838" y="250761"/>
                </a:lnTo>
                <a:lnTo>
                  <a:pt x="938911" y="249821"/>
                </a:lnTo>
                <a:lnTo>
                  <a:pt x="938466" y="249516"/>
                </a:lnTo>
                <a:lnTo>
                  <a:pt x="937590" y="248805"/>
                </a:lnTo>
                <a:lnTo>
                  <a:pt x="937196" y="248373"/>
                </a:lnTo>
                <a:lnTo>
                  <a:pt x="936548" y="247967"/>
                </a:lnTo>
                <a:lnTo>
                  <a:pt x="936371" y="247929"/>
                </a:lnTo>
                <a:lnTo>
                  <a:pt x="936091" y="247764"/>
                </a:lnTo>
                <a:lnTo>
                  <a:pt x="534150" y="32118"/>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object 22"/>
          <p:cNvSpPr/>
          <p:nvPr/>
        </p:nvSpPr>
        <p:spPr>
          <a:xfrm>
            <a:off x="11390549" y="3979242"/>
            <a:ext cx="0" cy="2004695"/>
          </a:xfrm>
          <a:custGeom>
            <a:avLst/>
            <a:gdLst/>
            <a:ahLst/>
            <a:cxnLst/>
            <a:rect l="l" t="t" r="r" b="b"/>
            <a:pathLst>
              <a:path h="2004695">
                <a:moveTo>
                  <a:pt x="0" y="0"/>
                </a:moveTo>
                <a:lnTo>
                  <a:pt x="0" y="2004695"/>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object 23"/>
          <p:cNvSpPr/>
          <p:nvPr/>
        </p:nvSpPr>
        <p:spPr>
          <a:xfrm>
            <a:off x="10593958"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59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4" name="object 24"/>
          <p:cNvSpPr/>
          <p:nvPr/>
        </p:nvSpPr>
        <p:spPr>
          <a:xfrm>
            <a:off x="10889345" y="4118777"/>
            <a:ext cx="537845" cy="788035"/>
          </a:xfrm>
          <a:custGeom>
            <a:avLst/>
            <a:gdLst/>
            <a:ahLst/>
            <a:cxnLst/>
            <a:rect l="l" t="t" r="r" b="b"/>
            <a:pathLst>
              <a:path w="537845" h="788035">
                <a:moveTo>
                  <a:pt x="112316" y="665924"/>
                </a:moveTo>
                <a:lnTo>
                  <a:pt x="90839" y="691449"/>
                </a:lnTo>
                <a:lnTo>
                  <a:pt x="93507" y="700091"/>
                </a:lnTo>
                <a:lnTo>
                  <a:pt x="113006" y="727838"/>
                </a:lnTo>
                <a:lnTo>
                  <a:pt x="143423" y="756462"/>
                </a:lnTo>
                <a:lnTo>
                  <a:pt x="183763" y="778849"/>
                </a:lnTo>
                <a:lnTo>
                  <a:pt x="233030" y="787886"/>
                </a:lnTo>
                <a:lnTo>
                  <a:pt x="241461" y="787634"/>
                </a:lnTo>
                <a:lnTo>
                  <a:pt x="324078" y="760228"/>
                </a:lnTo>
                <a:lnTo>
                  <a:pt x="347737" y="738471"/>
                </a:lnTo>
                <a:lnTo>
                  <a:pt x="256334" y="738471"/>
                </a:lnTo>
                <a:lnTo>
                  <a:pt x="205743" y="737254"/>
                </a:lnTo>
                <a:lnTo>
                  <a:pt x="168172" y="716374"/>
                </a:lnTo>
                <a:lnTo>
                  <a:pt x="144472" y="691449"/>
                </a:lnTo>
                <a:lnTo>
                  <a:pt x="135494" y="678095"/>
                </a:lnTo>
                <a:lnTo>
                  <a:pt x="129469" y="670987"/>
                </a:lnTo>
                <a:lnTo>
                  <a:pt x="121400" y="666825"/>
                </a:lnTo>
                <a:lnTo>
                  <a:pt x="112316" y="665924"/>
                </a:lnTo>
                <a:close/>
              </a:path>
              <a:path w="537845" h="788035">
                <a:moveTo>
                  <a:pt x="420425" y="48033"/>
                </a:moveTo>
                <a:lnTo>
                  <a:pt x="298207" y="48033"/>
                </a:lnTo>
                <a:lnTo>
                  <a:pt x="346649" y="60162"/>
                </a:lnTo>
                <a:lnTo>
                  <a:pt x="386433" y="80719"/>
                </a:lnTo>
                <a:lnTo>
                  <a:pt x="417958" y="105864"/>
                </a:lnTo>
                <a:lnTo>
                  <a:pt x="457836" y="154563"/>
                </a:lnTo>
                <a:lnTo>
                  <a:pt x="483953" y="215793"/>
                </a:lnTo>
                <a:lnTo>
                  <a:pt x="490402" y="264192"/>
                </a:lnTo>
                <a:lnTo>
                  <a:pt x="486691" y="313618"/>
                </a:lnTo>
                <a:lnTo>
                  <a:pt x="473175" y="362053"/>
                </a:lnTo>
                <a:lnTo>
                  <a:pt x="450208" y="407480"/>
                </a:lnTo>
                <a:lnTo>
                  <a:pt x="418145" y="447882"/>
                </a:lnTo>
                <a:lnTo>
                  <a:pt x="373930" y="501558"/>
                </a:lnTo>
                <a:lnTo>
                  <a:pt x="351917" y="545685"/>
                </a:lnTo>
                <a:lnTo>
                  <a:pt x="344636" y="581792"/>
                </a:lnTo>
                <a:lnTo>
                  <a:pt x="344612" y="611407"/>
                </a:lnTo>
                <a:lnTo>
                  <a:pt x="344966" y="619345"/>
                </a:lnTo>
                <a:lnTo>
                  <a:pt x="344993" y="624107"/>
                </a:lnTo>
                <a:lnTo>
                  <a:pt x="341445" y="657325"/>
                </a:lnTo>
                <a:lnTo>
                  <a:pt x="328143" y="690471"/>
                </a:lnTo>
                <a:lnTo>
                  <a:pt x="301102" y="719026"/>
                </a:lnTo>
                <a:lnTo>
                  <a:pt x="256334" y="738471"/>
                </a:lnTo>
                <a:lnTo>
                  <a:pt x="347737" y="738471"/>
                </a:lnTo>
                <a:lnTo>
                  <a:pt x="360421" y="726807"/>
                </a:lnTo>
                <a:lnTo>
                  <a:pt x="381133" y="689131"/>
                </a:lnTo>
                <a:lnTo>
                  <a:pt x="390453" y="652973"/>
                </a:lnTo>
                <a:lnTo>
                  <a:pt x="392618" y="624107"/>
                </a:lnTo>
                <a:lnTo>
                  <a:pt x="392618" y="619345"/>
                </a:lnTo>
                <a:lnTo>
                  <a:pt x="392300" y="611407"/>
                </a:lnTo>
                <a:lnTo>
                  <a:pt x="392222" y="584820"/>
                </a:lnTo>
                <a:lnTo>
                  <a:pt x="398247" y="556897"/>
                </a:lnTo>
                <a:lnTo>
                  <a:pt x="416345" y="522924"/>
                </a:lnTo>
                <a:lnTo>
                  <a:pt x="452562" y="480076"/>
                </a:lnTo>
                <a:lnTo>
                  <a:pt x="482034" y="444774"/>
                </a:lnTo>
                <a:lnTo>
                  <a:pt x="505469" y="405723"/>
                </a:lnTo>
                <a:lnTo>
                  <a:pt x="522692" y="363937"/>
                </a:lnTo>
                <a:lnTo>
                  <a:pt x="533527" y="320428"/>
                </a:lnTo>
                <a:lnTo>
                  <a:pt x="537802" y="276211"/>
                </a:lnTo>
                <a:lnTo>
                  <a:pt x="535340" y="232299"/>
                </a:lnTo>
                <a:lnTo>
                  <a:pt x="525967" y="189706"/>
                </a:lnTo>
                <a:lnTo>
                  <a:pt x="509509" y="149445"/>
                </a:lnTo>
                <a:lnTo>
                  <a:pt x="464907" y="85978"/>
                </a:lnTo>
                <a:lnTo>
                  <a:pt x="434983" y="57995"/>
                </a:lnTo>
                <a:lnTo>
                  <a:pt x="420425" y="48033"/>
                </a:lnTo>
                <a:close/>
              </a:path>
              <a:path w="537845" h="788035">
                <a:moveTo>
                  <a:pt x="267690" y="0"/>
                </a:moveTo>
                <a:lnTo>
                  <a:pt x="214656" y="5182"/>
                </a:lnTo>
                <a:lnTo>
                  <a:pt x="157414" y="20717"/>
                </a:lnTo>
                <a:lnTo>
                  <a:pt x="95491" y="52576"/>
                </a:lnTo>
                <a:lnTo>
                  <a:pt x="52028" y="93893"/>
                </a:lnTo>
                <a:lnTo>
                  <a:pt x="23886" y="140479"/>
                </a:lnTo>
                <a:lnTo>
                  <a:pt x="7927" y="188140"/>
                </a:lnTo>
                <a:lnTo>
                  <a:pt x="1011" y="232686"/>
                </a:lnTo>
                <a:lnTo>
                  <a:pt x="0" y="269925"/>
                </a:lnTo>
                <a:lnTo>
                  <a:pt x="1754" y="295667"/>
                </a:lnTo>
                <a:lnTo>
                  <a:pt x="30820" y="324387"/>
                </a:lnTo>
                <a:lnTo>
                  <a:pt x="39600" y="320979"/>
                </a:lnTo>
                <a:lnTo>
                  <a:pt x="46135" y="314761"/>
                </a:lnTo>
                <a:lnTo>
                  <a:pt x="49810" y="306599"/>
                </a:lnTo>
                <a:lnTo>
                  <a:pt x="50010" y="297362"/>
                </a:lnTo>
                <a:lnTo>
                  <a:pt x="48342" y="285072"/>
                </a:lnTo>
                <a:lnTo>
                  <a:pt x="46942" y="257651"/>
                </a:lnTo>
                <a:lnTo>
                  <a:pt x="59779" y="176939"/>
                </a:lnTo>
                <a:lnTo>
                  <a:pt x="81432" y="133412"/>
                </a:lnTo>
                <a:lnTo>
                  <a:pt x="118185" y="94277"/>
                </a:lnTo>
                <a:lnTo>
                  <a:pt x="173746" y="64418"/>
                </a:lnTo>
                <a:lnTo>
                  <a:pt x="240706" y="48172"/>
                </a:lnTo>
                <a:lnTo>
                  <a:pt x="420425" y="48033"/>
                </a:lnTo>
                <a:lnTo>
                  <a:pt x="400162" y="34167"/>
                </a:lnTo>
                <a:lnTo>
                  <a:pt x="360581" y="15731"/>
                </a:lnTo>
                <a:lnTo>
                  <a:pt x="316377" y="3929"/>
                </a:lnTo>
                <a:lnTo>
                  <a:pt x="267690"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 name="object 25"/>
          <p:cNvSpPr/>
          <p:nvPr/>
        </p:nvSpPr>
        <p:spPr>
          <a:xfrm>
            <a:off x="10994649" y="4250539"/>
            <a:ext cx="323850" cy="474980"/>
          </a:xfrm>
          <a:custGeom>
            <a:avLst/>
            <a:gdLst/>
            <a:ahLst/>
            <a:cxnLst/>
            <a:rect l="l" t="t" r="r" b="b"/>
            <a:pathLst>
              <a:path w="323850" h="474979">
                <a:moveTo>
                  <a:pt x="58983" y="378005"/>
                </a:moveTo>
                <a:lnTo>
                  <a:pt x="49652" y="379530"/>
                </a:lnTo>
                <a:lnTo>
                  <a:pt x="41659" y="384453"/>
                </a:lnTo>
                <a:lnTo>
                  <a:pt x="36399" y="391740"/>
                </a:lnTo>
                <a:lnTo>
                  <a:pt x="34321" y="400424"/>
                </a:lnTo>
                <a:lnTo>
                  <a:pt x="35872" y="409540"/>
                </a:lnTo>
                <a:lnTo>
                  <a:pt x="66028" y="454121"/>
                </a:lnTo>
                <a:lnTo>
                  <a:pt x="101566" y="473210"/>
                </a:lnTo>
                <a:lnTo>
                  <a:pt x="114981" y="474590"/>
                </a:lnTo>
                <a:lnTo>
                  <a:pt x="121369" y="474287"/>
                </a:lnTo>
                <a:lnTo>
                  <a:pt x="165100" y="454986"/>
                </a:lnTo>
                <a:lnTo>
                  <a:pt x="182100" y="428641"/>
                </a:lnTo>
                <a:lnTo>
                  <a:pt x="112771" y="428641"/>
                </a:lnTo>
                <a:lnTo>
                  <a:pt x="107932" y="426571"/>
                </a:lnTo>
                <a:lnTo>
                  <a:pt x="98150" y="419773"/>
                </a:lnTo>
                <a:lnTo>
                  <a:pt x="89971" y="410097"/>
                </a:lnTo>
                <a:lnTo>
                  <a:pt x="83883" y="400248"/>
                </a:lnTo>
                <a:lnTo>
                  <a:pt x="80373" y="392929"/>
                </a:lnTo>
                <a:lnTo>
                  <a:pt x="75321" y="385138"/>
                </a:lnTo>
                <a:lnTo>
                  <a:pt x="67865" y="380019"/>
                </a:lnTo>
                <a:lnTo>
                  <a:pt x="58983" y="378005"/>
                </a:lnTo>
                <a:close/>
              </a:path>
              <a:path w="323850" h="474979">
                <a:moveTo>
                  <a:pt x="238935" y="190928"/>
                </a:moveTo>
                <a:lnTo>
                  <a:pt x="172233" y="190928"/>
                </a:lnTo>
                <a:lnTo>
                  <a:pt x="180916" y="192472"/>
                </a:lnTo>
                <a:lnTo>
                  <a:pt x="188212" y="195864"/>
                </a:lnTo>
                <a:lnTo>
                  <a:pt x="192997" y="201197"/>
                </a:lnTo>
                <a:lnTo>
                  <a:pt x="202356" y="226399"/>
                </a:lnTo>
                <a:lnTo>
                  <a:pt x="202765" y="247493"/>
                </a:lnTo>
                <a:lnTo>
                  <a:pt x="194013" y="265460"/>
                </a:lnTo>
                <a:lnTo>
                  <a:pt x="175890" y="281283"/>
                </a:lnTo>
                <a:lnTo>
                  <a:pt x="146696" y="308758"/>
                </a:lnTo>
                <a:lnTo>
                  <a:pt x="133383" y="337647"/>
                </a:lnTo>
                <a:lnTo>
                  <a:pt x="131395" y="364109"/>
                </a:lnTo>
                <a:lnTo>
                  <a:pt x="136221" y="384453"/>
                </a:lnTo>
                <a:lnTo>
                  <a:pt x="138735" y="392937"/>
                </a:lnTo>
                <a:lnTo>
                  <a:pt x="139653" y="404935"/>
                </a:lnTo>
                <a:lnTo>
                  <a:pt x="135595" y="417140"/>
                </a:lnTo>
                <a:lnTo>
                  <a:pt x="123223" y="426393"/>
                </a:lnTo>
                <a:lnTo>
                  <a:pt x="117495" y="428590"/>
                </a:lnTo>
                <a:lnTo>
                  <a:pt x="112771" y="428641"/>
                </a:lnTo>
                <a:lnTo>
                  <a:pt x="182100" y="428641"/>
                </a:lnTo>
                <a:lnTo>
                  <a:pt x="186722" y="410661"/>
                </a:lnTo>
                <a:lnTo>
                  <a:pt x="186247" y="390144"/>
                </a:lnTo>
                <a:lnTo>
                  <a:pt x="182943" y="374509"/>
                </a:lnTo>
                <a:lnTo>
                  <a:pt x="180246" y="366627"/>
                </a:lnTo>
                <a:lnTo>
                  <a:pt x="178939" y="361924"/>
                </a:lnTo>
                <a:lnTo>
                  <a:pt x="178952" y="350949"/>
                </a:lnTo>
                <a:lnTo>
                  <a:pt x="185188" y="336116"/>
                </a:lnTo>
                <a:lnTo>
                  <a:pt x="202547" y="319840"/>
                </a:lnTo>
                <a:lnTo>
                  <a:pt x="227720" y="298565"/>
                </a:lnTo>
                <a:lnTo>
                  <a:pt x="246027" y="268934"/>
                </a:lnTo>
                <a:lnTo>
                  <a:pt x="250916" y="229998"/>
                </a:lnTo>
                <a:lnTo>
                  <a:pt x="238935" y="190928"/>
                </a:lnTo>
                <a:close/>
              </a:path>
              <a:path w="323850" h="474979">
                <a:moveTo>
                  <a:pt x="166066" y="0"/>
                </a:moveTo>
                <a:lnTo>
                  <a:pt x="124899" y="3496"/>
                </a:lnTo>
                <a:lnTo>
                  <a:pt x="57546" y="31341"/>
                </a:lnTo>
                <a:lnTo>
                  <a:pt x="13749" y="84293"/>
                </a:lnTo>
                <a:lnTo>
                  <a:pt x="0" y="153070"/>
                </a:lnTo>
                <a:lnTo>
                  <a:pt x="5346" y="187463"/>
                </a:lnTo>
                <a:lnTo>
                  <a:pt x="18740" y="218875"/>
                </a:lnTo>
                <a:lnTo>
                  <a:pt x="38580" y="244648"/>
                </a:lnTo>
                <a:lnTo>
                  <a:pt x="57846" y="258353"/>
                </a:lnTo>
                <a:lnTo>
                  <a:pt x="74993" y="263381"/>
                </a:lnTo>
                <a:lnTo>
                  <a:pt x="88476" y="263122"/>
                </a:lnTo>
                <a:lnTo>
                  <a:pt x="133162" y="226662"/>
                </a:lnTo>
                <a:lnTo>
                  <a:pt x="80932" y="217186"/>
                </a:lnTo>
                <a:lnTo>
                  <a:pt x="78507" y="216472"/>
                </a:lnTo>
                <a:lnTo>
                  <a:pt x="51057" y="174344"/>
                </a:lnTo>
                <a:lnTo>
                  <a:pt x="47601" y="150723"/>
                </a:lnTo>
                <a:lnTo>
                  <a:pt x="49575" y="126689"/>
                </a:lnTo>
                <a:lnTo>
                  <a:pt x="66570" y="87821"/>
                </a:lnTo>
                <a:lnTo>
                  <a:pt x="103563" y="58401"/>
                </a:lnTo>
                <a:lnTo>
                  <a:pt x="163938" y="46518"/>
                </a:lnTo>
                <a:lnTo>
                  <a:pt x="279077" y="46518"/>
                </a:lnTo>
                <a:lnTo>
                  <a:pt x="270568" y="37367"/>
                </a:lnTo>
                <a:lnTo>
                  <a:pt x="239803" y="17139"/>
                </a:lnTo>
                <a:lnTo>
                  <a:pt x="204668" y="4615"/>
                </a:lnTo>
                <a:lnTo>
                  <a:pt x="166066" y="0"/>
                </a:lnTo>
                <a:close/>
              </a:path>
              <a:path w="323850" h="474979">
                <a:moveTo>
                  <a:pt x="157475" y="144961"/>
                </a:moveTo>
                <a:lnTo>
                  <a:pt x="115668" y="161565"/>
                </a:lnTo>
                <a:lnTo>
                  <a:pt x="94102" y="195151"/>
                </a:lnTo>
                <a:lnTo>
                  <a:pt x="91038" y="204791"/>
                </a:lnTo>
                <a:lnTo>
                  <a:pt x="87279" y="211546"/>
                </a:lnTo>
                <a:lnTo>
                  <a:pt x="83618" y="215649"/>
                </a:lnTo>
                <a:lnTo>
                  <a:pt x="80932" y="217186"/>
                </a:lnTo>
                <a:lnTo>
                  <a:pt x="136432" y="217186"/>
                </a:lnTo>
                <a:lnTo>
                  <a:pt x="172233" y="190928"/>
                </a:lnTo>
                <a:lnTo>
                  <a:pt x="238935" y="190928"/>
                </a:lnTo>
                <a:lnTo>
                  <a:pt x="235834" y="180813"/>
                </a:lnTo>
                <a:lnTo>
                  <a:pt x="222997" y="163681"/>
                </a:lnTo>
                <a:lnTo>
                  <a:pt x="204789" y="151600"/>
                </a:lnTo>
                <a:lnTo>
                  <a:pt x="182513" y="145162"/>
                </a:lnTo>
                <a:lnTo>
                  <a:pt x="157475" y="144961"/>
                </a:lnTo>
                <a:close/>
              </a:path>
              <a:path w="323850" h="474979">
                <a:moveTo>
                  <a:pt x="279077" y="46518"/>
                </a:moveTo>
                <a:lnTo>
                  <a:pt x="163938" y="46518"/>
                </a:lnTo>
                <a:lnTo>
                  <a:pt x="192114" y="49582"/>
                </a:lnTo>
                <a:lnTo>
                  <a:pt x="217452" y="58283"/>
                </a:lnTo>
                <a:lnTo>
                  <a:pt x="255818" y="90333"/>
                </a:lnTo>
                <a:lnTo>
                  <a:pt x="274564" y="135424"/>
                </a:lnTo>
                <a:lnTo>
                  <a:pt x="276144" y="161103"/>
                </a:lnTo>
                <a:lnTo>
                  <a:pt x="277603" y="170226"/>
                </a:lnTo>
                <a:lnTo>
                  <a:pt x="282370" y="177832"/>
                </a:lnTo>
                <a:lnTo>
                  <a:pt x="289713" y="183138"/>
                </a:lnTo>
                <a:lnTo>
                  <a:pt x="298902" y="185360"/>
                </a:lnTo>
                <a:lnTo>
                  <a:pt x="308300" y="183943"/>
                </a:lnTo>
                <a:lnTo>
                  <a:pt x="316080" y="179280"/>
                </a:lnTo>
                <a:lnTo>
                  <a:pt x="321482" y="172097"/>
                </a:lnTo>
                <a:lnTo>
                  <a:pt x="323743" y="163122"/>
                </a:lnTo>
                <a:lnTo>
                  <a:pt x="321430" y="126951"/>
                </a:lnTo>
                <a:lnTo>
                  <a:pt x="311486" y="93201"/>
                </a:lnTo>
                <a:lnTo>
                  <a:pt x="294377" y="62972"/>
                </a:lnTo>
                <a:lnTo>
                  <a:pt x="279077" y="46518"/>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object 26"/>
          <p:cNvSpPr/>
          <p:nvPr/>
        </p:nvSpPr>
        <p:spPr>
          <a:xfrm>
            <a:off x="11490721" y="4379200"/>
            <a:ext cx="114935" cy="327025"/>
          </a:xfrm>
          <a:custGeom>
            <a:avLst/>
            <a:gdLst/>
            <a:ahLst/>
            <a:cxnLst/>
            <a:rect l="l" t="t" r="r" b="b"/>
            <a:pathLst>
              <a:path w="114934" h="327025">
                <a:moveTo>
                  <a:pt x="33655" y="0"/>
                </a:moveTo>
                <a:lnTo>
                  <a:pt x="19316" y="266"/>
                </a:lnTo>
                <a:lnTo>
                  <a:pt x="12623" y="3124"/>
                </a:lnTo>
                <a:lnTo>
                  <a:pt x="2667" y="13220"/>
                </a:lnTo>
                <a:lnTo>
                  <a:pt x="0" y="19850"/>
                </a:lnTo>
                <a:lnTo>
                  <a:pt x="266" y="33845"/>
                </a:lnTo>
                <a:lnTo>
                  <a:pt x="3200" y="40373"/>
                </a:lnTo>
                <a:lnTo>
                  <a:pt x="8356" y="45237"/>
                </a:lnTo>
                <a:lnTo>
                  <a:pt x="36904" y="80398"/>
                </a:lnTo>
                <a:lnTo>
                  <a:pt x="54395" y="120317"/>
                </a:lnTo>
                <a:lnTo>
                  <a:pt x="60785" y="162720"/>
                </a:lnTo>
                <a:lnTo>
                  <a:pt x="56031" y="205331"/>
                </a:lnTo>
                <a:lnTo>
                  <a:pt x="40089" y="245876"/>
                </a:lnTo>
                <a:lnTo>
                  <a:pt x="12915" y="282079"/>
                </a:lnTo>
                <a:lnTo>
                  <a:pt x="7937" y="287108"/>
                </a:lnTo>
                <a:lnTo>
                  <a:pt x="5270" y="293738"/>
                </a:lnTo>
                <a:lnTo>
                  <a:pt x="5549" y="307721"/>
                </a:lnTo>
                <a:lnTo>
                  <a:pt x="8470" y="314261"/>
                </a:lnTo>
                <a:lnTo>
                  <a:pt x="18808" y="323989"/>
                </a:lnTo>
                <a:lnTo>
                  <a:pt x="25603" y="326593"/>
                </a:lnTo>
                <a:lnTo>
                  <a:pt x="39928" y="326339"/>
                </a:lnTo>
                <a:lnTo>
                  <a:pt x="79731" y="283432"/>
                </a:lnTo>
                <a:lnTo>
                  <a:pt x="99573" y="244809"/>
                </a:lnTo>
                <a:lnTo>
                  <a:pt x="111135" y="203819"/>
                </a:lnTo>
                <a:lnTo>
                  <a:pt x="114442" y="161721"/>
                </a:lnTo>
                <a:lnTo>
                  <a:pt x="109519" y="119776"/>
                </a:lnTo>
                <a:lnTo>
                  <a:pt x="96389" y="79243"/>
                </a:lnTo>
                <a:lnTo>
                  <a:pt x="75076" y="41383"/>
                </a:lnTo>
                <a:lnTo>
                  <a:pt x="45605" y="7454"/>
                </a:lnTo>
                <a:lnTo>
                  <a:pt x="40449" y="2603"/>
                </a:lnTo>
                <a:lnTo>
                  <a:pt x="33655"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7" name="object 27"/>
          <p:cNvSpPr/>
          <p:nvPr/>
        </p:nvSpPr>
        <p:spPr>
          <a:xfrm>
            <a:off x="11567296" y="4251954"/>
            <a:ext cx="170180" cy="576580"/>
          </a:xfrm>
          <a:custGeom>
            <a:avLst/>
            <a:gdLst/>
            <a:ahLst/>
            <a:cxnLst/>
            <a:rect l="l" t="t" r="r" b="b"/>
            <a:pathLst>
              <a:path w="170179" h="576579">
                <a:moveTo>
                  <a:pt x="33489" y="0"/>
                </a:moveTo>
                <a:lnTo>
                  <a:pt x="0" y="26843"/>
                </a:lnTo>
                <a:lnTo>
                  <a:pt x="2144" y="36676"/>
                </a:lnTo>
                <a:lnTo>
                  <a:pt x="8191" y="45237"/>
                </a:lnTo>
                <a:lnTo>
                  <a:pt x="45230" y="85964"/>
                </a:lnTo>
                <a:lnTo>
                  <a:pt x="74863" y="131229"/>
                </a:lnTo>
                <a:lnTo>
                  <a:pt x="96751" y="180272"/>
                </a:lnTo>
                <a:lnTo>
                  <a:pt x="110555" y="232336"/>
                </a:lnTo>
                <a:lnTo>
                  <a:pt x="115938" y="286664"/>
                </a:lnTo>
                <a:lnTo>
                  <a:pt x="112650" y="341144"/>
                </a:lnTo>
                <a:lnTo>
                  <a:pt x="100861" y="393671"/>
                </a:lnTo>
                <a:lnTo>
                  <a:pt x="80879" y="443478"/>
                </a:lnTo>
                <a:lnTo>
                  <a:pt x="53014" y="489794"/>
                </a:lnTo>
                <a:lnTo>
                  <a:pt x="17576" y="531850"/>
                </a:lnTo>
                <a:lnTo>
                  <a:pt x="11862" y="540625"/>
                </a:lnTo>
                <a:lnTo>
                  <a:pt x="30276" y="576376"/>
                </a:lnTo>
                <a:lnTo>
                  <a:pt x="44602" y="576122"/>
                </a:lnTo>
                <a:lnTo>
                  <a:pt x="90880" y="528218"/>
                </a:lnTo>
                <a:lnTo>
                  <a:pt x="119482" y="484683"/>
                </a:lnTo>
                <a:lnTo>
                  <a:pt x="141858" y="438145"/>
                </a:lnTo>
                <a:lnTo>
                  <a:pt x="157805" y="389119"/>
                </a:lnTo>
                <a:lnTo>
                  <a:pt x="167115" y="338119"/>
                </a:lnTo>
                <a:lnTo>
                  <a:pt x="169583" y="285661"/>
                </a:lnTo>
                <a:lnTo>
                  <a:pt x="165094" y="233331"/>
                </a:lnTo>
                <a:lnTo>
                  <a:pt x="153823" y="182712"/>
                </a:lnTo>
                <a:lnTo>
                  <a:pt x="135996" y="134310"/>
                </a:lnTo>
                <a:lnTo>
                  <a:pt x="111839" y="88631"/>
                </a:lnTo>
                <a:lnTo>
                  <a:pt x="81578" y="46181"/>
                </a:lnTo>
                <a:lnTo>
                  <a:pt x="45440" y="7467"/>
                </a:lnTo>
                <a:lnTo>
                  <a:pt x="40271" y="2603"/>
                </a:lnTo>
                <a:lnTo>
                  <a:pt x="33489"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object 28"/>
          <p:cNvSpPr/>
          <p:nvPr/>
        </p:nvSpPr>
        <p:spPr>
          <a:xfrm>
            <a:off x="11669859" y="4141998"/>
            <a:ext cx="234950" cy="797560"/>
          </a:xfrm>
          <a:custGeom>
            <a:avLst/>
            <a:gdLst/>
            <a:ahLst/>
            <a:cxnLst/>
            <a:rect l="l" t="t" r="r" b="b"/>
            <a:pathLst>
              <a:path w="234950" h="797560">
                <a:moveTo>
                  <a:pt x="36409" y="0"/>
                </a:moveTo>
                <a:lnTo>
                  <a:pt x="2461" y="23245"/>
                </a:lnTo>
                <a:lnTo>
                  <a:pt x="0" y="36953"/>
                </a:lnTo>
                <a:lnTo>
                  <a:pt x="2970" y="50561"/>
                </a:lnTo>
                <a:lnTo>
                  <a:pt x="11339" y="62407"/>
                </a:lnTo>
                <a:lnTo>
                  <a:pt x="44543" y="96828"/>
                </a:lnTo>
                <a:lnTo>
                  <a:pt x="73812" y="133856"/>
                </a:lnTo>
                <a:lnTo>
                  <a:pt x="99032" y="173234"/>
                </a:lnTo>
                <a:lnTo>
                  <a:pt x="120089" y="214706"/>
                </a:lnTo>
                <a:lnTo>
                  <a:pt x="136870" y="258016"/>
                </a:lnTo>
                <a:lnTo>
                  <a:pt x="149260" y="302909"/>
                </a:lnTo>
                <a:lnTo>
                  <a:pt x="157145" y="349128"/>
                </a:lnTo>
                <a:lnTo>
                  <a:pt x="160412" y="396417"/>
                </a:lnTo>
                <a:lnTo>
                  <a:pt x="158968" y="443785"/>
                </a:lnTo>
                <a:lnTo>
                  <a:pt x="152867" y="490256"/>
                </a:lnTo>
                <a:lnTo>
                  <a:pt x="142213" y="535568"/>
                </a:lnTo>
                <a:lnTo>
                  <a:pt x="127112" y="579462"/>
                </a:lnTo>
                <a:lnTo>
                  <a:pt x="107668" y="621678"/>
                </a:lnTo>
                <a:lnTo>
                  <a:pt x="83984" y="661954"/>
                </a:lnTo>
                <a:lnTo>
                  <a:pt x="56166" y="700031"/>
                </a:lnTo>
                <a:lnTo>
                  <a:pt x="24318" y="735647"/>
                </a:lnTo>
                <a:lnTo>
                  <a:pt x="16412" y="747785"/>
                </a:lnTo>
                <a:lnTo>
                  <a:pt x="25334" y="786930"/>
                </a:lnTo>
                <a:lnTo>
                  <a:pt x="51801" y="797077"/>
                </a:lnTo>
                <a:lnTo>
                  <a:pt x="59086" y="796248"/>
                </a:lnTo>
                <a:lnTo>
                  <a:pt x="110680" y="749645"/>
                </a:lnTo>
                <a:lnTo>
                  <a:pt x="139865" y="711044"/>
                </a:lnTo>
                <a:lnTo>
                  <a:pt x="165307" y="670386"/>
                </a:lnTo>
                <a:lnTo>
                  <a:pt x="186920" y="627881"/>
                </a:lnTo>
                <a:lnTo>
                  <a:pt x="204622" y="583741"/>
                </a:lnTo>
                <a:lnTo>
                  <a:pt x="218326" y="538175"/>
                </a:lnTo>
                <a:lnTo>
                  <a:pt x="227950" y="491394"/>
                </a:lnTo>
                <a:lnTo>
                  <a:pt x="233409" y="443610"/>
                </a:lnTo>
                <a:lnTo>
                  <a:pt x="234618" y="395033"/>
                </a:lnTo>
                <a:lnTo>
                  <a:pt x="231535" y="346536"/>
                </a:lnTo>
                <a:lnTo>
                  <a:pt x="224237" y="298988"/>
                </a:lnTo>
                <a:lnTo>
                  <a:pt x="212816" y="252598"/>
                </a:lnTo>
                <a:lnTo>
                  <a:pt x="197364" y="207572"/>
                </a:lnTo>
                <a:lnTo>
                  <a:pt x="177973" y="164117"/>
                </a:lnTo>
                <a:lnTo>
                  <a:pt x="154735" y="122440"/>
                </a:lnTo>
                <a:lnTo>
                  <a:pt x="127742" y="82748"/>
                </a:lnTo>
                <a:lnTo>
                  <a:pt x="97088" y="45248"/>
                </a:lnTo>
                <a:lnTo>
                  <a:pt x="62863" y="10147"/>
                </a:lnTo>
                <a:lnTo>
                  <a:pt x="43721" y="563"/>
                </a:lnTo>
                <a:lnTo>
                  <a:pt x="36409"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object 29"/>
          <p:cNvSpPr/>
          <p:nvPr/>
        </p:nvSpPr>
        <p:spPr>
          <a:xfrm>
            <a:off x="9578372" y="3979242"/>
            <a:ext cx="0" cy="2004695"/>
          </a:xfrm>
          <a:custGeom>
            <a:avLst/>
            <a:gdLst/>
            <a:ahLst/>
            <a:cxnLst/>
            <a:rect l="l" t="t" r="r" b="b"/>
            <a:pathLst>
              <a:path h="2004695">
                <a:moveTo>
                  <a:pt x="0" y="0"/>
                </a:moveTo>
                <a:lnTo>
                  <a:pt x="0" y="2004695"/>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0" name="object 30"/>
          <p:cNvSpPr/>
          <p:nvPr/>
        </p:nvSpPr>
        <p:spPr>
          <a:xfrm>
            <a:off x="8779965"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AAA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1" name="object 31"/>
          <p:cNvSpPr/>
          <p:nvPr/>
        </p:nvSpPr>
        <p:spPr>
          <a:xfrm>
            <a:off x="9101231" y="4023518"/>
            <a:ext cx="365125" cy="543560"/>
          </a:xfrm>
          <a:custGeom>
            <a:avLst/>
            <a:gdLst/>
            <a:ahLst/>
            <a:cxnLst/>
            <a:rect l="l" t="t" r="r" b="b"/>
            <a:pathLst>
              <a:path w="365125" h="543560">
                <a:moveTo>
                  <a:pt x="309943" y="0"/>
                </a:moveTo>
                <a:lnTo>
                  <a:pt x="54698" y="0"/>
                </a:lnTo>
                <a:lnTo>
                  <a:pt x="33427" y="4276"/>
                </a:lnTo>
                <a:lnTo>
                  <a:pt x="16038" y="15932"/>
                </a:lnTo>
                <a:lnTo>
                  <a:pt x="4305" y="33207"/>
                </a:lnTo>
                <a:lnTo>
                  <a:pt x="0" y="54343"/>
                </a:lnTo>
                <a:lnTo>
                  <a:pt x="0" y="525322"/>
                </a:lnTo>
                <a:lnTo>
                  <a:pt x="1431" y="532374"/>
                </a:lnTo>
                <a:lnTo>
                  <a:pt x="5337" y="538130"/>
                </a:lnTo>
                <a:lnTo>
                  <a:pt x="11133" y="542010"/>
                </a:lnTo>
                <a:lnTo>
                  <a:pt x="18237" y="543433"/>
                </a:lnTo>
                <a:lnTo>
                  <a:pt x="346405" y="543433"/>
                </a:lnTo>
                <a:lnTo>
                  <a:pt x="353508" y="542010"/>
                </a:lnTo>
                <a:lnTo>
                  <a:pt x="359305" y="538130"/>
                </a:lnTo>
                <a:lnTo>
                  <a:pt x="363210" y="532374"/>
                </a:lnTo>
                <a:lnTo>
                  <a:pt x="364642" y="525322"/>
                </a:lnTo>
                <a:lnTo>
                  <a:pt x="364642" y="507199"/>
                </a:lnTo>
                <a:lnTo>
                  <a:pt x="36461" y="507199"/>
                </a:lnTo>
                <a:lnTo>
                  <a:pt x="36461" y="54343"/>
                </a:lnTo>
                <a:lnTo>
                  <a:pt x="37896" y="47294"/>
                </a:lnTo>
                <a:lnTo>
                  <a:pt x="41808" y="41533"/>
                </a:lnTo>
                <a:lnTo>
                  <a:pt x="47605" y="37646"/>
                </a:lnTo>
                <a:lnTo>
                  <a:pt x="54698" y="36220"/>
                </a:lnTo>
                <a:lnTo>
                  <a:pt x="360950" y="36220"/>
                </a:lnTo>
                <a:lnTo>
                  <a:pt x="360337" y="33207"/>
                </a:lnTo>
                <a:lnTo>
                  <a:pt x="348603" y="15932"/>
                </a:lnTo>
                <a:lnTo>
                  <a:pt x="331215" y="4276"/>
                </a:lnTo>
                <a:lnTo>
                  <a:pt x="309943" y="0"/>
                </a:lnTo>
                <a:close/>
              </a:path>
              <a:path w="365125" h="543560">
                <a:moveTo>
                  <a:pt x="360950" y="36220"/>
                </a:moveTo>
                <a:lnTo>
                  <a:pt x="309943" y="36220"/>
                </a:lnTo>
                <a:lnTo>
                  <a:pt x="317034" y="37646"/>
                </a:lnTo>
                <a:lnTo>
                  <a:pt x="322827" y="41533"/>
                </a:lnTo>
                <a:lnTo>
                  <a:pt x="326734" y="47294"/>
                </a:lnTo>
                <a:lnTo>
                  <a:pt x="328167" y="54343"/>
                </a:lnTo>
                <a:lnTo>
                  <a:pt x="328167" y="507199"/>
                </a:lnTo>
                <a:lnTo>
                  <a:pt x="364642" y="507199"/>
                </a:lnTo>
                <a:lnTo>
                  <a:pt x="364642" y="54343"/>
                </a:lnTo>
                <a:lnTo>
                  <a:pt x="360950" y="3622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2" name="object 32"/>
          <p:cNvSpPr/>
          <p:nvPr/>
        </p:nvSpPr>
        <p:spPr>
          <a:xfrm>
            <a:off x="9101231" y="4150314"/>
            <a:ext cx="365125" cy="0"/>
          </a:xfrm>
          <a:custGeom>
            <a:avLst/>
            <a:gdLst/>
            <a:ahLst/>
            <a:cxnLst/>
            <a:rect l="l" t="t" r="r" b="b"/>
            <a:pathLst>
              <a:path w="365125">
                <a:moveTo>
                  <a:pt x="0" y="0"/>
                </a:moveTo>
                <a:lnTo>
                  <a:pt x="364642" y="0"/>
                </a:lnTo>
              </a:path>
            </a:pathLst>
          </a:custGeom>
          <a:ln w="36233">
            <a:solidFill>
              <a:srgbClr val="FFFFFF"/>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3" name="object 33"/>
          <p:cNvSpPr/>
          <p:nvPr/>
        </p:nvSpPr>
        <p:spPr>
          <a:xfrm>
            <a:off x="9429407" y="4458265"/>
            <a:ext cx="693420" cy="109220"/>
          </a:xfrm>
          <a:custGeom>
            <a:avLst/>
            <a:gdLst/>
            <a:ahLst/>
            <a:cxnLst/>
            <a:rect l="l" t="t" r="r" b="b"/>
            <a:pathLst>
              <a:path w="693420" h="109220">
                <a:moveTo>
                  <a:pt x="638111" y="0"/>
                </a:moveTo>
                <a:lnTo>
                  <a:pt x="18224" y="0"/>
                </a:lnTo>
                <a:lnTo>
                  <a:pt x="11128" y="1422"/>
                </a:lnTo>
                <a:lnTo>
                  <a:pt x="5335" y="5302"/>
                </a:lnTo>
                <a:lnTo>
                  <a:pt x="1431" y="11058"/>
                </a:lnTo>
                <a:lnTo>
                  <a:pt x="0" y="18110"/>
                </a:lnTo>
                <a:lnTo>
                  <a:pt x="0" y="90576"/>
                </a:lnTo>
                <a:lnTo>
                  <a:pt x="1431" y="97628"/>
                </a:lnTo>
                <a:lnTo>
                  <a:pt x="5335" y="103384"/>
                </a:lnTo>
                <a:lnTo>
                  <a:pt x="11128" y="107264"/>
                </a:lnTo>
                <a:lnTo>
                  <a:pt x="18224" y="108686"/>
                </a:lnTo>
                <a:lnTo>
                  <a:pt x="638111" y="108686"/>
                </a:lnTo>
                <a:lnTo>
                  <a:pt x="659383" y="104408"/>
                </a:lnTo>
                <a:lnTo>
                  <a:pt x="676771" y="92749"/>
                </a:lnTo>
                <a:lnTo>
                  <a:pt x="688505" y="75473"/>
                </a:lnTo>
                <a:lnTo>
                  <a:pt x="689120" y="72453"/>
                </a:lnTo>
                <a:lnTo>
                  <a:pt x="36461" y="72453"/>
                </a:lnTo>
                <a:lnTo>
                  <a:pt x="36461" y="36233"/>
                </a:lnTo>
                <a:lnTo>
                  <a:pt x="689120" y="36233"/>
                </a:lnTo>
                <a:lnTo>
                  <a:pt x="688505" y="33213"/>
                </a:lnTo>
                <a:lnTo>
                  <a:pt x="676771" y="15936"/>
                </a:lnTo>
                <a:lnTo>
                  <a:pt x="659383" y="4278"/>
                </a:lnTo>
                <a:lnTo>
                  <a:pt x="638111" y="0"/>
                </a:lnTo>
                <a:close/>
              </a:path>
              <a:path w="693420" h="109220">
                <a:moveTo>
                  <a:pt x="689120" y="36233"/>
                </a:moveTo>
                <a:lnTo>
                  <a:pt x="638111" y="36233"/>
                </a:lnTo>
                <a:lnTo>
                  <a:pt x="645204" y="37657"/>
                </a:lnTo>
                <a:lnTo>
                  <a:pt x="651002" y="41540"/>
                </a:lnTo>
                <a:lnTo>
                  <a:pt x="654913" y="47296"/>
                </a:lnTo>
                <a:lnTo>
                  <a:pt x="656348" y="54343"/>
                </a:lnTo>
                <a:lnTo>
                  <a:pt x="654913" y="61389"/>
                </a:lnTo>
                <a:lnTo>
                  <a:pt x="651002" y="67146"/>
                </a:lnTo>
                <a:lnTo>
                  <a:pt x="645204" y="71029"/>
                </a:lnTo>
                <a:lnTo>
                  <a:pt x="638111" y="72453"/>
                </a:lnTo>
                <a:lnTo>
                  <a:pt x="689120" y="72453"/>
                </a:lnTo>
                <a:lnTo>
                  <a:pt x="692810" y="54343"/>
                </a:lnTo>
                <a:lnTo>
                  <a:pt x="689120" y="36233"/>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4" name="object 34"/>
          <p:cNvSpPr/>
          <p:nvPr/>
        </p:nvSpPr>
        <p:spPr>
          <a:xfrm>
            <a:off x="9265318" y="4530717"/>
            <a:ext cx="784225" cy="507365"/>
          </a:xfrm>
          <a:custGeom>
            <a:avLst/>
            <a:gdLst/>
            <a:ahLst/>
            <a:cxnLst/>
            <a:rect l="l" t="t" r="r" b="b"/>
            <a:pathLst>
              <a:path w="784225" h="507364">
                <a:moveTo>
                  <a:pt x="18237" y="0"/>
                </a:moveTo>
                <a:lnTo>
                  <a:pt x="11133" y="1422"/>
                </a:lnTo>
                <a:lnTo>
                  <a:pt x="5337" y="5303"/>
                </a:lnTo>
                <a:lnTo>
                  <a:pt x="1431" y="11063"/>
                </a:lnTo>
                <a:lnTo>
                  <a:pt x="0" y="18122"/>
                </a:lnTo>
                <a:lnTo>
                  <a:pt x="0" y="199262"/>
                </a:lnTo>
                <a:lnTo>
                  <a:pt x="4305" y="220398"/>
                </a:lnTo>
                <a:lnTo>
                  <a:pt x="16038" y="237674"/>
                </a:lnTo>
                <a:lnTo>
                  <a:pt x="33427" y="249329"/>
                </a:lnTo>
                <a:lnTo>
                  <a:pt x="54698" y="253606"/>
                </a:lnTo>
                <a:lnTo>
                  <a:pt x="91160" y="253606"/>
                </a:lnTo>
                <a:lnTo>
                  <a:pt x="91160" y="489102"/>
                </a:lnTo>
                <a:lnTo>
                  <a:pt x="92591" y="496154"/>
                </a:lnTo>
                <a:lnTo>
                  <a:pt x="96496" y="501910"/>
                </a:lnTo>
                <a:lnTo>
                  <a:pt x="102288" y="505790"/>
                </a:lnTo>
                <a:lnTo>
                  <a:pt x="109385" y="507212"/>
                </a:lnTo>
                <a:lnTo>
                  <a:pt x="474027" y="507212"/>
                </a:lnTo>
                <a:lnTo>
                  <a:pt x="481131" y="505790"/>
                </a:lnTo>
                <a:lnTo>
                  <a:pt x="486927" y="501910"/>
                </a:lnTo>
                <a:lnTo>
                  <a:pt x="490833" y="496154"/>
                </a:lnTo>
                <a:lnTo>
                  <a:pt x="492264" y="489102"/>
                </a:lnTo>
                <a:lnTo>
                  <a:pt x="492264" y="470979"/>
                </a:lnTo>
                <a:lnTo>
                  <a:pt x="127622" y="470979"/>
                </a:lnTo>
                <a:lnTo>
                  <a:pt x="127622" y="235496"/>
                </a:lnTo>
                <a:lnTo>
                  <a:pt x="126190" y="228437"/>
                </a:lnTo>
                <a:lnTo>
                  <a:pt x="122285" y="222677"/>
                </a:lnTo>
                <a:lnTo>
                  <a:pt x="116488" y="218795"/>
                </a:lnTo>
                <a:lnTo>
                  <a:pt x="109385" y="217373"/>
                </a:lnTo>
                <a:lnTo>
                  <a:pt x="54698" y="217373"/>
                </a:lnTo>
                <a:lnTo>
                  <a:pt x="47605" y="215949"/>
                </a:lnTo>
                <a:lnTo>
                  <a:pt x="41808" y="212066"/>
                </a:lnTo>
                <a:lnTo>
                  <a:pt x="37896" y="206309"/>
                </a:lnTo>
                <a:lnTo>
                  <a:pt x="36461" y="199262"/>
                </a:lnTo>
                <a:lnTo>
                  <a:pt x="36461" y="18122"/>
                </a:lnTo>
                <a:lnTo>
                  <a:pt x="35030" y="11063"/>
                </a:lnTo>
                <a:lnTo>
                  <a:pt x="31126" y="5303"/>
                </a:lnTo>
                <a:lnTo>
                  <a:pt x="25333" y="1422"/>
                </a:lnTo>
                <a:lnTo>
                  <a:pt x="18237" y="0"/>
                </a:lnTo>
                <a:close/>
              </a:path>
              <a:path w="784225" h="507364">
                <a:moveTo>
                  <a:pt x="765733" y="0"/>
                </a:moveTo>
                <a:lnTo>
                  <a:pt x="740124" y="87090"/>
                </a:lnTo>
                <a:lnTo>
                  <a:pt x="720032" y="143310"/>
                </a:lnTo>
                <a:lnTo>
                  <a:pt x="690326" y="188081"/>
                </a:lnTo>
                <a:lnTo>
                  <a:pt x="654097" y="222700"/>
                </a:lnTo>
                <a:lnTo>
                  <a:pt x="614440" y="248464"/>
                </a:lnTo>
                <a:lnTo>
                  <a:pt x="574446" y="266671"/>
                </a:lnTo>
                <a:lnTo>
                  <a:pt x="537208" y="278618"/>
                </a:lnTo>
                <a:lnTo>
                  <a:pt x="483373" y="288924"/>
                </a:lnTo>
                <a:lnTo>
                  <a:pt x="463321" y="290436"/>
                </a:lnTo>
                <a:lnTo>
                  <a:pt x="455790" y="298361"/>
                </a:lnTo>
                <a:lnTo>
                  <a:pt x="455790" y="470979"/>
                </a:lnTo>
                <a:lnTo>
                  <a:pt x="492264" y="470979"/>
                </a:lnTo>
                <a:lnTo>
                  <a:pt x="492264" y="324116"/>
                </a:lnTo>
                <a:lnTo>
                  <a:pt x="513703" y="320496"/>
                </a:lnTo>
                <a:lnTo>
                  <a:pt x="573639" y="304394"/>
                </a:lnTo>
                <a:lnTo>
                  <a:pt x="644643" y="271762"/>
                </a:lnTo>
                <a:lnTo>
                  <a:pt x="679919" y="247481"/>
                </a:lnTo>
                <a:lnTo>
                  <a:pt x="712707" y="216945"/>
                </a:lnTo>
                <a:lnTo>
                  <a:pt x="741258" y="179449"/>
                </a:lnTo>
                <a:lnTo>
                  <a:pt x="763820" y="134284"/>
                </a:lnTo>
                <a:lnTo>
                  <a:pt x="778641" y="80744"/>
                </a:lnTo>
                <a:lnTo>
                  <a:pt x="783971" y="18122"/>
                </a:lnTo>
                <a:lnTo>
                  <a:pt x="782539" y="11063"/>
                </a:lnTo>
                <a:lnTo>
                  <a:pt x="778633" y="5303"/>
                </a:lnTo>
                <a:lnTo>
                  <a:pt x="772837" y="1422"/>
                </a:lnTo>
                <a:lnTo>
                  <a:pt x="765733"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5" name="object 35"/>
          <p:cNvSpPr/>
          <p:nvPr/>
        </p:nvSpPr>
        <p:spPr>
          <a:xfrm>
            <a:off x="9575262" y="4820551"/>
            <a:ext cx="182880" cy="36830"/>
          </a:xfrm>
          <a:custGeom>
            <a:avLst/>
            <a:gdLst/>
            <a:ahLst/>
            <a:cxnLst/>
            <a:rect l="l" t="t" r="r" b="b"/>
            <a:pathLst>
              <a:path w="182879" h="36829">
                <a:moveTo>
                  <a:pt x="164083" y="0"/>
                </a:moveTo>
                <a:lnTo>
                  <a:pt x="18224" y="0"/>
                </a:lnTo>
                <a:lnTo>
                  <a:pt x="11128" y="1422"/>
                </a:lnTo>
                <a:lnTo>
                  <a:pt x="5335" y="5303"/>
                </a:lnTo>
                <a:lnTo>
                  <a:pt x="1431" y="11063"/>
                </a:lnTo>
                <a:lnTo>
                  <a:pt x="0" y="18122"/>
                </a:lnTo>
                <a:lnTo>
                  <a:pt x="1431" y="25174"/>
                </a:lnTo>
                <a:lnTo>
                  <a:pt x="5335" y="30930"/>
                </a:lnTo>
                <a:lnTo>
                  <a:pt x="11128" y="34810"/>
                </a:lnTo>
                <a:lnTo>
                  <a:pt x="18224" y="36233"/>
                </a:lnTo>
                <a:lnTo>
                  <a:pt x="164083" y="36233"/>
                </a:lnTo>
                <a:lnTo>
                  <a:pt x="171187" y="34810"/>
                </a:lnTo>
                <a:lnTo>
                  <a:pt x="176984" y="30930"/>
                </a:lnTo>
                <a:lnTo>
                  <a:pt x="180889" y="25174"/>
                </a:lnTo>
                <a:lnTo>
                  <a:pt x="182321" y="18122"/>
                </a:lnTo>
                <a:lnTo>
                  <a:pt x="180889" y="11063"/>
                </a:lnTo>
                <a:lnTo>
                  <a:pt x="176984" y="5303"/>
                </a:lnTo>
                <a:lnTo>
                  <a:pt x="171187" y="1422"/>
                </a:lnTo>
                <a:lnTo>
                  <a:pt x="164083"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6" name="object 36"/>
          <p:cNvSpPr/>
          <p:nvPr/>
        </p:nvSpPr>
        <p:spPr>
          <a:xfrm>
            <a:off x="4137308" y="5133850"/>
            <a:ext cx="0" cy="850265"/>
          </a:xfrm>
          <a:custGeom>
            <a:avLst/>
            <a:gdLst/>
            <a:ahLst/>
            <a:cxnLst/>
            <a:rect l="l" t="t" r="r" b="b"/>
            <a:pathLst>
              <a:path h="850264">
                <a:moveTo>
                  <a:pt x="0" y="0"/>
                </a:moveTo>
                <a:lnTo>
                  <a:pt x="0" y="850087"/>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7" name="object 37"/>
          <p:cNvSpPr/>
          <p:nvPr/>
        </p:nvSpPr>
        <p:spPr>
          <a:xfrm>
            <a:off x="3337994" y="3711576"/>
            <a:ext cx="1602740" cy="1602740"/>
          </a:xfrm>
          <a:custGeom>
            <a:avLst/>
            <a:gdLst/>
            <a:ahLst/>
            <a:cxnLst/>
            <a:rect l="l" t="t" r="r" b="b"/>
            <a:pathLst>
              <a:path w="1602739"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59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8" name="object 38"/>
          <p:cNvSpPr/>
          <p:nvPr/>
        </p:nvSpPr>
        <p:spPr>
          <a:xfrm>
            <a:off x="3669068" y="4149539"/>
            <a:ext cx="963930" cy="832485"/>
          </a:xfrm>
          <a:custGeom>
            <a:avLst/>
            <a:gdLst/>
            <a:ahLst/>
            <a:cxnLst/>
            <a:rect l="l" t="t" r="r" b="b"/>
            <a:pathLst>
              <a:path w="963929" h="832485">
                <a:moveTo>
                  <a:pt x="216416" y="522325"/>
                </a:moveTo>
                <a:lnTo>
                  <a:pt x="208064" y="523986"/>
                </a:lnTo>
                <a:lnTo>
                  <a:pt x="200731" y="528929"/>
                </a:lnTo>
                <a:lnTo>
                  <a:pt x="195866" y="536360"/>
                </a:lnTo>
                <a:lnTo>
                  <a:pt x="194258" y="544806"/>
                </a:lnTo>
                <a:lnTo>
                  <a:pt x="195902" y="553245"/>
                </a:lnTo>
                <a:lnTo>
                  <a:pt x="456122" y="816288"/>
                </a:lnTo>
                <a:lnTo>
                  <a:pt x="475877" y="832167"/>
                </a:lnTo>
                <a:lnTo>
                  <a:pt x="481630" y="832167"/>
                </a:lnTo>
                <a:lnTo>
                  <a:pt x="544451" y="778484"/>
                </a:lnTo>
                <a:lnTo>
                  <a:pt x="481401" y="778484"/>
                </a:lnTo>
                <a:lnTo>
                  <a:pt x="232139" y="528866"/>
                </a:lnTo>
                <a:lnTo>
                  <a:pt x="224777" y="523950"/>
                </a:lnTo>
                <a:lnTo>
                  <a:pt x="216416" y="522325"/>
                </a:lnTo>
                <a:close/>
              </a:path>
              <a:path w="963929" h="832485">
                <a:moveTo>
                  <a:pt x="859193" y="45679"/>
                </a:moveTo>
                <a:lnTo>
                  <a:pt x="736389" y="45679"/>
                </a:lnTo>
                <a:lnTo>
                  <a:pt x="780946" y="55207"/>
                </a:lnTo>
                <a:lnTo>
                  <a:pt x="822725" y="74789"/>
                </a:lnTo>
                <a:lnTo>
                  <a:pt x="859950" y="104444"/>
                </a:lnTo>
                <a:lnTo>
                  <a:pt x="885529" y="136060"/>
                </a:lnTo>
                <a:lnTo>
                  <a:pt x="904130" y="171800"/>
                </a:lnTo>
                <a:lnTo>
                  <a:pt x="915393" y="210763"/>
                </a:lnTo>
                <a:lnTo>
                  <a:pt x="918955" y="252044"/>
                </a:lnTo>
                <a:lnTo>
                  <a:pt x="914561" y="293534"/>
                </a:lnTo>
                <a:lnTo>
                  <a:pt x="902475" y="332865"/>
                </a:lnTo>
                <a:lnTo>
                  <a:pt x="883080" y="369117"/>
                </a:lnTo>
                <a:lnTo>
                  <a:pt x="856763" y="401370"/>
                </a:lnTo>
                <a:lnTo>
                  <a:pt x="729880" y="528929"/>
                </a:lnTo>
                <a:lnTo>
                  <a:pt x="481401" y="778484"/>
                </a:lnTo>
                <a:lnTo>
                  <a:pt x="544451" y="778484"/>
                </a:lnTo>
                <a:lnTo>
                  <a:pt x="797805" y="523950"/>
                </a:lnTo>
                <a:lnTo>
                  <a:pt x="888132" y="433133"/>
                </a:lnTo>
                <a:lnTo>
                  <a:pt x="919981" y="394108"/>
                </a:lnTo>
                <a:lnTo>
                  <a:pt x="943442" y="350254"/>
                </a:lnTo>
                <a:lnTo>
                  <a:pt x="958056" y="302679"/>
                </a:lnTo>
                <a:lnTo>
                  <a:pt x="963366" y="252488"/>
                </a:lnTo>
                <a:lnTo>
                  <a:pt x="959023" y="202261"/>
                </a:lnTo>
                <a:lnTo>
                  <a:pt x="945278" y="154822"/>
                </a:lnTo>
                <a:lnTo>
                  <a:pt x="922576" y="111274"/>
                </a:lnTo>
                <a:lnTo>
                  <a:pt x="891357" y="72720"/>
                </a:lnTo>
                <a:lnTo>
                  <a:pt x="859193" y="45679"/>
                </a:lnTo>
                <a:close/>
              </a:path>
              <a:path w="963929" h="832485">
                <a:moveTo>
                  <a:pt x="249652" y="0"/>
                </a:moveTo>
                <a:lnTo>
                  <a:pt x="199922" y="4399"/>
                </a:lnTo>
                <a:lnTo>
                  <a:pt x="152959" y="18278"/>
                </a:lnTo>
                <a:lnTo>
                  <a:pt x="109850" y="41201"/>
                </a:lnTo>
                <a:lnTo>
                  <a:pt x="71687" y="72732"/>
                </a:lnTo>
                <a:lnTo>
                  <a:pt x="42004" y="109164"/>
                </a:lnTo>
                <a:lnTo>
                  <a:pt x="20053" y="149946"/>
                </a:lnTo>
                <a:lnTo>
                  <a:pt x="5998" y="193840"/>
                </a:lnTo>
                <a:lnTo>
                  <a:pt x="0" y="239606"/>
                </a:lnTo>
                <a:lnTo>
                  <a:pt x="2221" y="286006"/>
                </a:lnTo>
                <a:lnTo>
                  <a:pt x="12825" y="331802"/>
                </a:lnTo>
                <a:lnTo>
                  <a:pt x="31974" y="375754"/>
                </a:lnTo>
                <a:lnTo>
                  <a:pt x="53778" y="387156"/>
                </a:lnTo>
                <a:lnTo>
                  <a:pt x="62174" y="384454"/>
                </a:lnTo>
                <a:lnTo>
                  <a:pt x="53035" y="311482"/>
                </a:lnTo>
                <a:lnTo>
                  <a:pt x="44818" y="267217"/>
                </a:lnTo>
                <a:lnTo>
                  <a:pt x="45926" y="222761"/>
                </a:lnTo>
                <a:lnTo>
                  <a:pt x="56150" y="179733"/>
                </a:lnTo>
                <a:lnTo>
                  <a:pt x="75280" y="139754"/>
                </a:lnTo>
                <a:lnTo>
                  <a:pt x="103107" y="104444"/>
                </a:lnTo>
                <a:lnTo>
                  <a:pt x="134375" y="78600"/>
                </a:lnTo>
                <a:lnTo>
                  <a:pt x="169728" y="59793"/>
                </a:lnTo>
                <a:lnTo>
                  <a:pt x="208295" y="48418"/>
                </a:lnTo>
                <a:lnTo>
                  <a:pt x="249207" y="44869"/>
                </a:lnTo>
                <a:lnTo>
                  <a:pt x="391102" y="44869"/>
                </a:lnTo>
                <a:lnTo>
                  <a:pt x="389857" y="43832"/>
                </a:lnTo>
                <a:lnTo>
                  <a:pt x="346440" y="20134"/>
                </a:lnTo>
                <a:lnTo>
                  <a:pt x="299340" y="5368"/>
                </a:lnTo>
                <a:lnTo>
                  <a:pt x="249652" y="0"/>
                </a:lnTo>
                <a:close/>
              </a:path>
              <a:path w="963929" h="832485">
                <a:moveTo>
                  <a:pt x="391102" y="44869"/>
                </a:moveTo>
                <a:lnTo>
                  <a:pt x="249207" y="44869"/>
                </a:lnTo>
                <a:lnTo>
                  <a:pt x="290285" y="49303"/>
                </a:lnTo>
                <a:lnTo>
                  <a:pt x="329228" y="61512"/>
                </a:lnTo>
                <a:lnTo>
                  <a:pt x="365131" y="81112"/>
                </a:lnTo>
                <a:lnTo>
                  <a:pt x="397086" y="107721"/>
                </a:lnTo>
                <a:lnTo>
                  <a:pt x="468905" y="180251"/>
                </a:lnTo>
                <a:lnTo>
                  <a:pt x="473934" y="182562"/>
                </a:lnTo>
                <a:lnTo>
                  <a:pt x="487028" y="183476"/>
                </a:lnTo>
                <a:lnTo>
                  <a:pt x="493314" y="181101"/>
                </a:lnTo>
                <a:lnTo>
                  <a:pt x="544346" y="129552"/>
                </a:lnTo>
                <a:lnTo>
                  <a:pt x="481528" y="129552"/>
                </a:lnTo>
                <a:lnTo>
                  <a:pt x="428493" y="75996"/>
                </a:lnTo>
                <a:lnTo>
                  <a:pt x="391102" y="44869"/>
                </a:lnTo>
                <a:close/>
              </a:path>
              <a:path w="963929" h="832485">
                <a:moveTo>
                  <a:pt x="735133" y="557"/>
                </a:moveTo>
                <a:lnTo>
                  <a:pt x="692102" y="952"/>
                </a:lnTo>
                <a:lnTo>
                  <a:pt x="649513" y="8703"/>
                </a:lnTo>
                <a:lnTo>
                  <a:pt x="608381" y="23801"/>
                </a:lnTo>
                <a:lnTo>
                  <a:pt x="569722" y="46235"/>
                </a:lnTo>
                <a:lnTo>
                  <a:pt x="534551" y="75996"/>
                </a:lnTo>
                <a:lnTo>
                  <a:pt x="481528" y="129552"/>
                </a:lnTo>
                <a:lnTo>
                  <a:pt x="544346" y="129552"/>
                </a:lnTo>
                <a:lnTo>
                  <a:pt x="565958" y="107721"/>
                </a:lnTo>
                <a:lnTo>
                  <a:pt x="603841" y="77226"/>
                </a:lnTo>
                <a:lnTo>
                  <a:pt x="646059" y="56708"/>
                </a:lnTo>
                <a:lnTo>
                  <a:pt x="690835" y="46186"/>
                </a:lnTo>
                <a:lnTo>
                  <a:pt x="736389" y="45679"/>
                </a:lnTo>
                <a:lnTo>
                  <a:pt x="859193" y="45679"/>
                </a:lnTo>
                <a:lnTo>
                  <a:pt x="856717" y="43598"/>
                </a:lnTo>
                <a:lnTo>
                  <a:pt x="818456" y="21870"/>
                </a:lnTo>
                <a:lnTo>
                  <a:pt x="777589" y="7526"/>
                </a:lnTo>
                <a:lnTo>
                  <a:pt x="735133" y="557"/>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9" name="object 39"/>
          <p:cNvSpPr/>
          <p:nvPr/>
        </p:nvSpPr>
        <p:spPr>
          <a:xfrm>
            <a:off x="3611469" y="4395589"/>
            <a:ext cx="733425" cy="327660"/>
          </a:xfrm>
          <a:custGeom>
            <a:avLst/>
            <a:gdLst/>
            <a:ahLst/>
            <a:cxnLst/>
            <a:rect l="l" t="t" r="r" b="b"/>
            <a:pathLst>
              <a:path w="733425" h="327660">
                <a:moveTo>
                  <a:pt x="407577" y="164693"/>
                </a:moveTo>
                <a:lnTo>
                  <a:pt x="358076" y="164693"/>
                </a:lnTo>
                <a:lnTo>
                  <a:pt x="435063" y="322745"/>
                </a:lnTo>
                <a:lnTo>
                  <a:pt x="442823" y="327558"/>
                </a:lnTo>
                <a:lnTo>
                  <a:pt x="451815" y="327558"/>
                </a:lnTo>
                <a:lnTo>
                  <a:pt x="452412" y="327532"/>
                </a:lnTo>
                <a:lnTo>
                  <a:pt x="462089" y="326758"/>
                </a:lnTo>
                <a:lnTo>
                  <a:pt x="469798" y="320497"/>
                </a:lnTo>
                <a:lnTo>
                  <a:pt x="492906" y="244462"/>
                </a:lnTo>
                <a:lnTo>
                  <a:pt x="446443" y="244462"/>
                </a:lnTo>
                <a:lnTo>
                  <a:pt x="407577" y="164693"/>
                </a:lnTo>
                <a:close/>
              </a:path>
              <a:path w="733425" h="327660">
                <a:moveTo>
                  <a:pt x="536613" y="0"/>
                </a:moveTo>
                <a:lnTo>
                  <a:pt x="446443" y="244462"/>
                </a:lnTo>
                <a:lnTo>
                  <a:pt x="492906" y="244462"/>
                </a:lnTo>
                <a:lnTo>
                  <a:pt x="538848" y="93294"/>
                </a:lnTo>
                <a:lnTo>
                  <a:pt x="586067" y="93294"/>
                </a:lnTo>
                <a:lnTo>
                  <a:pt x="558037" y="14820"/>
                </a:lnTo>
                <a:lnTo>
                  <a:pt x="554654" y="8642"/>
                </a:lnTo>
                <a:lnTo>
                  <a:pt x="549668" y="3919"/>
                </a:lnTo>
                <a:lnTo>
                  <a:pt x="543511" y="942"/>
                </a:lnTo>
                <a:lnTo>
                  <a:pt x="536613" y="0"/>
                </a:lnTo>
                <a:close/>
              </a:path>
              <a:path w="733425" h="327660">
                <a:moveTo>
                  <a:pt x="586067" y="93294"/>
                </a:moveTo>
                <a:lnTo>
                  <a:pt x="538848" y="93294"/>
                </a:lnTo>
                <a:lnTo>
                  <a:pt x="583247" y="217601"/>
                </a:lnTo>
                <a:lnTo>
                  <a:pt x="586535" y="223666"/>
                </a:lnTo>
                <a:lnTo>
                  <a:pt x="591373" y="228339"/>
                </a:lnTo>
                <a:lnTo>
                  <a:pt x="597372" y="231346"/>
                </a:lnTo>
                <a:lnTo>
                  <a:pt x="604138" y="232409"/>
                </a:lnTo>
                <a:lnTo>
                  <a:pt x="710666" y="232409"/>
                </a:lnTo>
                <a:lnTo>
                  <a:pt x="719312" y="230648"/>
                </a:lnTo>
                <a:lnTo>
                  <a:pt x="726373" y="225844"/>
                </a:lnTo>
                <a:lnTo>
                  <a:pt x="731133" y="218715"/>
                </a:lnTo>
                <a:lnTo>
                  <a:pt x="732878" y="209981"/>
                </a:lnTo>
                <a:lnTo>
                  <a:pt x="731133" y="201253"/>
                </a:lnTo>
                <a:lnTo>
                  <a:pt x="726373" y="194124"/>
                </a:lnTo>
                <a:lnTo>
                  <a:pt x="719312" y="189316"/>
                </a:lnTo>
                <a:lnTo>
                  <a:pt x="710666" y="187553"/>
                </a:lnTo>
                <a:lnTo>
                  <a:pt x="619734" y="187553"/>
                </a:lnTo>
                <a:lnTo>
                  <a:pt x="586067" y="93294"/>
                </a:lnTo>
                <a:close/>
              </a:path>
              <a:path w="733425" h="327660">
                <a:moveTo>
                  <a:pt x="356171" y="98666"/>
                </a:moveTo>
                <a:lnTo>
                  <a:pt x="348640" y="102095"/>
                </a:lnTo>
                <a:lnTo>
                  <a:pt x="287134" y="186169"/>
                </a:lnTo>
                <a:lnTo>
                  <a:pt x="22212" y="186169"/>
                </a:lnTo>
                <a:lnTo>
                  <a:pt x="13565" y="187932"/>
                </a:lnTo>
                <a:lnTo>
                  <a:pt x="6505" y="192741"/>
                </a:lnTo>
                <a:lnTo>
                  <a:pt x="1745" y="199874"/>
                </a:lnTo>
                <a:lnTo>
                  <a:pt x="0" y="208610"/>
                </a:lnTo>
                <a:lnTo>
                  <a:pt x="1745" y="217338"/>
                </a:lnTo>
                <a:lnTo>
                  <a:pt x="6505" y="224467"/>
                </a:lnTo>
                <a:lnTo>
                  <a:pt x="13565" y="229275"/>
                </a:lnTo>
                <a:lnTo>
                  <a:pt x="22212" y="231038"/>
                </a:lnTo>
                <a:lnTo>
                  <a:pt x="305371" y="231038"/>
                </a:lnTo>
                <a:lnTo>
                  <a:pt x="312000" y="227660"/>
                </a:lnTo>
                <a:lnTo>
                  <a:pt x="358076" y="164693"/>
                </a:lnTo>
                <a:lnTo>
                  <a:pt x="407577" y="164693"/>
                </a:lnTo>
                <a:lnTo>
                  <a:pt x="378396" y="104800"/>
                </a:lnTo>
                <a:lnTo>
                  <a:pt x="371601" y="100088"/>
                </a:lnTo>
                <a:lnTo>
                  <a:pt x="356171" y="98666"/>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0" name="object 40"/>
          <p:cNvSpPr/>
          <p:nvPr/>
        </p:nvSpPr>
        <p:spPr>
          <a:xfrm>
            <a:off x="5952205" y="3979242"/>
            <a:ext cx="0" cy="2004695"/>
          </a:xfrm>
          <a:custGeom>
            <a:avLst/>
            <a:gdLst/>
            <a:ahLst/>
            <a:cxnLst/>
            <a:rect l="l" t="t" r="r" b="b"/>
            <a:pathLst>
              <a:path h="2004695">
                <a:moveTo>
                  <a:pt x="0" y="0"/>
                </a:moveTo>
                <a:lnTo>
                  <a:pt x="0" y="2004695"/>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1" name="object 41"/>
          <p:cNvSpPr/>
          <p:nvPr/>
        </p:nvSpPr>
        <p:spPr>
          <a:xfrm>
            <a:off x="5151984" y="3711576"/>
            <a:ext cx="1602740" cy="1602740"/>
          </a:xfrm>
          <a:custGeom>
            <a:avLst/>
            <a:gdLst/>
            <a:ahLst/>
            <a:cxnLst/>
            <a:rect l="l" t="t" r="r" b="b"/>
            <a:pathLst>
              <a:path w="1602740"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AAA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2" name="object 42"/>
          <p:cNvSpPr/>
          <p:nvPr/>
        </p:nvSpPr>
        <p:spPr>
          <a:xfrm>
            <a:off x="5855280" y="3912637"/>
            <a:ext cx="156210" cy="508000"/>
          </a:xfrm>
          <a:custGeom>
            <a:avLst/>
            <a:gdLst/>
            <a:ahLst/>
            <a:cxnLst/>
            <a:rect l="l" t="t" r="r" b="b"/>
            <a:pathLst>
              <a:path w="156210" h="508000">
                <a:moveTo>
                  <a:pt x="77838" y="0"/>
                </a:moveTo>
                <a:lnTo>
                  <a:pt x="47572" y="6016"/>
                </a:lnTo>
                <a:lnTo>
                  <a:pt x="22826" y="22412"/>
                </a:lnTo>
                <a:lnTo>
                  <a:pt x="6127" y="46709"/>
                </a:lnTo>
                <a:lnTo>
                  <a:pt x="0" y="76428"/>
                </a:lnTo>
                <a:lnTo>
                  <a:pt x="0" y="500418"/>
                </a:lnTo>
                <a:lnTo>
                  <a:pt x="7086" y="507377"/>
                </a:lnTo>
                <a:lnTo>
                  <a:pt x="24587" y="507377"/>
                </a:lnTo>
                <a:lnTo>
                  <a:pt x="31673" y="500418"/>
                </a:lnTo>
                <a:lnTo>
                  <a:pt x="31673" y="76428"/>
                </a:lnTo>
                <a:lnTo>
                  <a:pt x="35307" y="58802"/>
                </a:lnTo>
                <a:lnTo>
                  <a:pt x="45212" y="44392"/>
                </a:lnTo>
                <a:lnTo>
                  <a:pt x="59888" y="34669"/>
                </a:lnTo>
                <a:lnTo>
                  <a:pt x="77838" y="31102"/>
                </a:lnTo>
                <a:lnTo>
                  <a:pt x="138834" y="31102"/>
                </a:lnTo>
                <a:lnTo>
                  <a:pt x="132861" y="22412"/>
                </a:lnTo>
                <a:lnTo>
                  <a:pt x="108111" y="6016"/>
                </a:lnTo>
                <a:lnTo>
                  <a:pt x="77838" y="0"/>
                </a:lnTo>
                <a:close/>
              </a:path>
              <a:path w="156210" h="508000">
                <a:moveTo>
                  <a:pt x="138834" y="31102"/>
                </a:moveTo>
                <a:lnTo>
                  <a:pt x="77838" y="31102"/>
                </a:lnTo>
                <a:lnTo>
                  <a:pt x="95795" y="34669"/>
                </a:lnTo>
                <a:lnTo>
                  <a:pt x="110475" y="44392"/>
                </a:lnTo>
                <a:lnTo>
                  <a:pt x="120381" y="58802"/>
                </a:lnTo>
                <a:lnTo>
                  <a:pt x="124015" y="76428"/>
                </a:lnTo>
                <a:lnTo>
                  <a:pt x="124015" y="500418"/>
                </a:lnTo>
                <a:lnTo>
                  <a:pt x="131102" y="507377"/>
                </a:lnTo>
                <a:lnTo>
                  <a:pt x="148602" y="507377"/>
                </a:lnTo>
                <a:lnTo>
                  <a:pt x="155689" y="500418"/>
                </a:lnTo>
                <a:lnTo>
                  <a:pt x="155689" y="76428"/>
                </a:lnTo>
                <a:lnTo>
                  <a:pt x="149561" y="46709"/>
                </a:lnTo>
                <a:lnTo>
                  <a:pt x="138834" y="31102"/>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3" name="object 43"/>
          <p:cNvSpPr/>
          <p:nvPr/>
        </p:nvSpPr>
        <p:spPr>
          <a:xfrm>
            <a:off x="5979288" y="3980341"/>
            <a:ext cx="156210" cy="494665"/>
          </a:xfrm>
          <a:custGeom>
            <a:avLst/>
            <a:gdLst/>
            <a:ahLst/>
            <a:cxnLst/>
            <a:rect l="l" t="t" r="r" b="b"/>
            <a:pathLst>
              <a:path w="156210" h="494664">
                <a:moveTo>
                  <a:pt x="138835" y="31102"/>
                </a:moveTo>
                <a:lnTo>
                  <a:pt x="77851" y="31102"/>
                </a:lnTo>
                <a:lnTo>
                  <a:pt x="95801" y="34669"/>
                </a:lnTo>
                <a:lnTo>
                  <a:pt x="110477" y="44392"/>
                </a:lnTo>
                <a:lnTo>
                  <a:pt x="120381" y="58802"/>
                </a:lnTo>
                <a:lnTo>
                  <a:pt x="124015" y="76428"/>
                </a:lnTo>
                <a:lnTo>
                  <a:pt x="124015" y="487552"/>
                </a:lnTo>
                <a:lnTo>
                  <a:pt x="131102" y="494512"/>
                </a:lnTo>
                <a:lnTo>
                  <a:pt x="148602" y="494512"/>
                </a:lnTo>
                <a:lnTo>
                  <a:pt x="155689" y="487552"/>
                </a:lnTo>
                <a:lnTo>
                  <a:pt x="155689" y="76428"/>
                </a:lnTo>
                <a:lnTo>
                  <a:pt x="149561" y="46709"/>
                </a:lnTo>
                <a:lnTo>
                  <a:pt x="138835" y="31102"/>
                </a:lnTo>
                <a:close/>
              </a:path>
              <a:path w="156210" h="494664">
                <a:moveTo>
                  <a:pt x="77851" y="0"/>
                </a:moveTo>
                <a:lnTo>
                  <a:pt x="47577" y="6016"/>
                </a:lnTo>
                <a:lnTo>
                  <a:pt x="22828" y="22412"/>
                </a:lnTo>
                <a:lnTo>
                  <a:pt x="6127" y="46709"/>
                </a:lnTo>
                <a:lnTo>
                  <a:pt x="0" y="76428"/>
                </a:lnTo>
                <a:lnTo>
                  <a:pt x="0" y="432714"/>
                </a:lnTo>
                <a:lnTo>
                  <a:pt x="7099" y="439673"/>
                </a:lnTo>
                <a:lnTo>
                  <a:pt x="24587" y="439673"/>
                </a:lnTo>
                <a:lnTo>
                  <a:pt x="31686" y="432714"/>
                </a:lnTo>
                <a:lnTo>
                  <a:pt x="31686" y="76428"/>
                </a:lnTo>
                <a:lnTo>
                  <a:pt x="35320" y="58802"/>
                </a:lnTo>
                <a:lnTo>
                  <a:pt x="45224" y="44392"/>
                </a:lnTo>
                <a:lnTo>
                  <a:pt x="59900" y="34669"/>
                </a:lnTo>
                <a:lnTo>
                  <a:pt x="77851" y="31102"/>
                </a:lnTo>
                <a:lnTo>
                  <a:pt x="138835" y="31102"/>
                </a:lnTo>
                <a:lnTo>
                  <a:pt x="132862" y="22412"/>
                </a:lnTo>
                <a:lnTo>
                  <a:pt x="108117" y="6016"/>
                </a:lnTo>
                <a:lnTo>
                  <a:pt x="7785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4" name="object 44"/>
          <p:cNvSpPr/>
          <p:nvPr/>
        </p:nvSpPr>
        <p:spPr>
          <a:xfrm>
            <a:off x="6103294" y="4141465"/>
            <a:ext cx="156210" cy="570230"/>
          </a:xfrm>
          <a:custGeom>
            <a:avLst/>
            <a:gdLst/>
            <a:ahLst/>
            <a:cxnLst/>
            <a:rect l="l" t="t" r="r" b="b"/>
            <a:pathLst>
              <a:path w="156210" h="570229">
                <a:moveTo>
                  <a:pt x="138835" y="31102"/>
                </a:moveTo>
                <a:lnTo>
                  <a:pt x="77851" y="31102"/>
                </a:lnTo>
                <a:lnTo>
                  <a:pt x="95801" y="34669"/>
                </a:lnTo>
                <a:lnTo>
                  <a:pt x="110477" y="44392"/>
                </a:lnTo>
                <a:lnTo>
                  <a:pt x="120381" y="58802"/>
                </a:lnTo>
                <a:lnTo>
                  <a:pt x="124015" y="76428"/>
                </a:lnTo>
                <a:lnTo>
                  <a:pt x="124015" y="562940"/>
                </a:lnTo>
                <a:lnTo>
                  <a:pt x="131102" y="569899"/>
                </a:lnTo>
                <a:lnTo>
                  <a:pt x="148602" y="569899"/>
                </a:lnTo>
                <a:lnTo>
                  <a:pt x="155689" y="562940"/>
                </a:lnTo>
                <a:lnTo>
                  <a:pt x="155689" y="76428"/>
                </a:lnTo>
                <a:lnTo>
                  <a:pt x="149561" y="46709"/>
                </a:lnTo>
                <a:lnTo>
                  <a:pt x="138835" y="31102"/>
                </a:lnTo>
                <a:close/>
              </a:path>
              <a:path w="156210" h="570229">
                <a:moveTo>
                  <a:pt x="77851" y="0"/>
                </a:moveTo>
                <a:lnTo>
                  <a:pt x="47577" y="6016"/>
                </a:lnTo>
                <a:lnTo>
                  <a:pt x="22828" y="22412"/>
                </a:lnTo>
                <a:lnTo>
                  <a:pt x="6127" y="46709"/>
                </a:lnTo>
                <a:lnTo>
                  <a:pt x="0" y="76428"/>
                </a:lnTo>
                <a:lnTo>
                  <a:pt x="0" y="326428"/>
                </a:lnTo>
                <a:lnTo>
                  <a:pt x="7099" y="333387"/>
                </a:lnTo>
                <a:lnTo>
                  <a:pt x="24587" y="333387"/>
                </a:lnTo>
                <a:lnTo>
                  <a:pt x="31686" y="326428"/>
                </a:lnTo>
                <a:lnTo>
                  <a:pt x="31686" y="76428"/>
                </a:lnTo>
                <a:lnTo>
                  <a:pt x="35320" y="58802"/>
                </a:lnTo>
                <a:lnTo>
                  <a:pt x="45224" y="44392"/>
                </a:lnTo>
                <a:lnTo>
                  <a:pt x="59900" y="34669"/>
                </a:lnTo>
                <a:lnTo>
                  <a:pt x="77851" y="31102"/>
                </a:lnTo>
                <a:lnTo>
                  <a:pt x="138835" y="31102"/>
                </a:lnTo>
                <a:lnTo>
                  <a:pt x="132862" y="22412"/>
                </a:lnTo>
                <a:lnTo>
                  <a:pt x="108117" y="6016"/>
                </a:lnTo>
                <a:lnTo>
                  <a:pt x="77851"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5" name="object 45"/>
          <p:cNvSpPr/>
          <p:nvPr/>
        </p:nvSpPr>
        <p:spPr>
          <a:xfrm>
            <a:off x="6116269" y="4680257"/>
            <a:ext cx="142875" cy="409575"/>
          </a:xfrm>
          <a:custGeom>
            <a:avLst/>
            <a:gdLst/>
            <a:ahLst/>
            <a:cxnLst/>
            <a:rect l="l" t="t" r="r" b="b"/>
            <a:pathLst>
              <a:path w="142875" h="409575">
                <a:moveTo>
                  <a:pt x="135623" y="0"/>
                </a:moveTo>
                <a:lnTo>
                  <a:pt x="118135" y="0"/>
                </a:lnTo>
                <a:lnTo>
                  <a:pt x="111036" y="6972"/>
                </a:lnTo>
                <a:lnTo>
                  <a:pt x="111036" y="15557"/>
                </a:lnTo>
                <a:lnTo>
                  <a:pt x="107585" y="63705"/>
                </a:lnTo>
                <a:lnTo>
                  <a:pt x="96519" y="115161"/>
                </a:lnTo>
                <a:lnTo>
                  <a:pt x="76765" y="165821"/>
                </a:lnTo>
                <a:lnTo>
                  <a:pt x="47252" y="211581"/>
                </a:lnTo>
                <a:lnTo>
                  <a:pt x="6908" y="248335"/>
                </a:lnTo>
                <a:lnTo>
                  <a:pt x="2578" y="251231"/>
                </a:lnTo>
                <a:lnTo>
                  <a:pt x="0" y="256044"/>
                </a:lnTo>
                <a:lnTo>
                  <a:pt x="0" y="402069"/>
                </a:lnTo>
                <a:lnTo>
                  <a:pt x="7086" y="409028"/>
                </a:lnTo>
                <a:lnTo>
                  <a:pt x="24587" y="409028"/>
                </a:lnTo>
                <a:lnTo>
                  <a:pt x="31673" y="402069"/>
                </a:lnTo>
                <a:lnTo>
                  <a:pt x="31673" y="269201"/>
                </a:lnTo>
                <a:lnTo>
                  <a:pt x="68267" y="235607"/>
                </a:lnTo>
                <a:lnTo>
                  <a:pt x="96774" y="195746"/>
                </a:lnTo>
                <a:lnTo>
                  <a:pt x="117835" y="151714"/>
                </a:lnTo>
                <a:lnTo>
                  <a:pt x="132087" y="105608"/>
                </a:lnTo>
                <a:lnTo>
                  <a:pt x="140170" y="59523"/>
                </a:lnTo>
                <a:lnTo>
                  <a:pt x="142722" y="15557"/>
                </a:lnTo>
                <a:lnTo>
                  <a:pt x="142722" y="6972"/>
                </a:lnTo>
                <a:lnTo>
                  <a:pt x="135623"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6" name="object 46"/>
          <p:cNvSpPr/>
          <p:nvPr/>
        </p:nvSpPr>
        <p:spPr>
          <a:xfrm>
            <a:off x="5715491" y="3992017"/>
            <a:ext cx="172085" cy="585470"/>
          </a:xfrm>
          <a:custGeom>
            <a:avLst/>
            <a:gdLst/>
            <a:ahLst/>
            <a:cxnLst/>
            <a:rect l="l" t="t" r="r" b="b"/>
            <a:pathLst>
              <a:path w="172085" h="585470">
                <a:moveTo>
                  <a:pt x="93624" y="0"/>
                </a:moveTo>
                <a:lnTo>
                  <a:pt x="38601" y="22412"/>
                </a:lnTo>
                <a:lnTo>
                  <a:pt x="15773" y="76428"/>
                </a:lnTo>
                <a:lnTo>
                  <a:pt x="15673" y="439103"/>
                </a:lnTo>
                <a:lnTo>
                  <a:pt x="15374" y="445739"/>
                </a:lnTo>
                <a:lnTo>
                  <a:pt x="14878" y="452368"/>
                </a:lnTo>
                <a:lnTo>
                  <a:pt x="14185" y="458965"/>
                </a:lnTo>
                <a:lnTo>
                  <a:pt x="0" y="576351"/>
                </a:lnTo>
                <a:lnTo>
                  <a:pt x="6210" y="584085"/>
                </a:lnTo>
                <a:lnTo>
                  <a:pt x="15532" y="585165"/>
                </a:lnTo>
                <a:lnTo>
                  <a:pt x="16167" y="585203"/>
                </a:lnTo>
                <a:lnTo>
                  <a:pt x="24701" y="585203"/>
                </a:lnTo>
                <a:lnTo>
                  <a:pt x="45643" y="462622"/>
                </a:lnTo>
                <a:lnTo>
                  <a:pt x="47459" y="76428"/>
                </a:lnTo>
                <a:lnTo>
                  <a:pt x="51094" y="58802"/>
                </a:lnTo>
                <a:lnTo>
                  <a:pt x="60998" y="44392"/>
                </a:lnTo>
                <a:lnTo>
                  <a:pt x="75674" y="34669"/>
                </a:lnTo>
                <a:lnTo>
                  <a:pt x="93624" y="31102"/>
                </a:lnTo>
                <a:lnTo>
                  <a:pt x="154608" y="31102"/>
                </a:lnTo>
                <a:lnTo>
                  <a:pt x="148636" y="22412"/>
                </a:lnTo>
                <a:lnTo>
                  <a:pt x="123890" y="6016"/>
                </a:lnTo>
                <a:lnTo>
                  <a:pt x="93624" y="0"/>
                </a:lnTo>
                <a:close/>
              </a:path>
              <a:path w="172085" h="585470">
                <a:moveTo>
                  <a:pt x="154608" y="31102"/>
                </a:moveTo>
                <a:lnTo>
                  <a:pt x="93624" y="31102"/>
                </a:lnTo>
                <a:lnTo>
                  <a:pt x="111574" y="34669"/>
                </a:lnTo>
                <a:lnTo>
                  <a:pt x="126250" y="44392"/>
                </a:lnTo>
                <a:lnTo>
                  <a:pt x="136154" y="58802"/>
                </a:lnTo>
                <a:lnTo>
                  <a:pt x="139788" y="76428"/>
                </a:lnTo>
                <a:lnTo>
                  <a:pt x="139788" y="421030"/>
                </a:lnTo>
                <a:lnTo>
                  <a:pt x="146875" y="428002"/>
                </a:lnTo>
                <a:lnTo>
                  <a:pt x="164376" y="428002"/>
                </a:lnTo>
                <a:lnTo>
                  <a:pt x="171462" y="421030"/>
                </a:lnTo>
                <a:lnTo>
                  <a:pt x="171462" y="76428"/>
                </a:lnTo>
                <a:lnTo>
                  <a:pt x="165335" y="46709"/>
                </a:lnTo>
                <a:lnTo>
                  <a:pt x="154608" y="31102"/>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47" name="object 47"/>
          <p:cNvSpPr/>
          <p:nvPr/>
        </p:nvSpPr>
        <p:spPr>
          <a:xfrm>
            <a:off x="5507237" y="4340443"/>
            <a:ext cx="445134" cy="749300"/>
          </a:xfrm>
          <a:custGeom>
            <a:avLst/>
            <a:gdLst/>
            <a:ahLst/>
            <a:cxnLst/>
            <a:rect l="l" t="t" r="r" b="b"/>
            <a:pathLst>
              <a:path w="445135" h="749300">
                <a:moveTo>
                  <a:pt x="74920" y="0"/>
                </a:moveTo>
                <a:lnTo>
                  <a:pt x="39351" y="5093"/>
                </a:lnTo>
                <a:lnTo>
                  <a:pt x="20135" y="14679"/>
                </a:lnTo>
                <a:lnTo>
                  <a:pt x="6759" y="27959"/>
                </a:lnTo>
                <a:lnTo>
                  <a:pt x="0" y="43944"/>
                </a:lnTo>
                <a:lnTo>
                  <a:pt x="629" y="61646"/>
                </a:lnTo>
                <a:lnTo>
                  <a:pt x="106915" y="396291"/>
                </a:lnTo>
                <a:lnTo>
                  <a:pt x="123728" y="441026"/>
                </a:lnTo>
                <a:lnTo>
                  <a:pt x="144113" y="480352"/>
                </a:lnTo>
                <a:lnTo>
                  <a:pt x="173169" y="521828"/>
                </a:lnTo>
                <a:lnTo>
                  <a:pt x="206691" y="557493"/>
                </a:lnTo>
                <a:lnTo>
                  <a:pt x="244563" y="587246"/>
                </a:lnTo>
                <a:lnTo>
                  <a:pt x="286671" y="610984"/>
                </a:lnTo>
                <a:lnTo>
                  <a:pt x="286671" y="741883"/>
                </a:lnTo>
                <a:lnTo>
                  <a:pt x="293757" y="748843"/>
                </a:lnTo>
                <a:lnTo>
                  <a:pt x="311258" y="748843"/>
                </a:lnTo>
                <a:lnTo>
                  <a:pt x="318344" y="741883"/>
                </a:lnTo>
                <a:lnTo>
                  <a:pt x="318344" y="594830"/>
                </a:lnTo>
                <a:lnTo>
                  <a:pt x="314636" y="589229"/>
                </a:lnTo>
                <a:lnTo>
                  <a:pt x="308870" y="586753"/>
                </a:lnTo>
                <a:lnTo>
                  <a:pt x="268104" y="565242"/>
                </a:lnTo>
                <a:lnTo>
                  <a:pt x="231518" y="537623"/>
                </a:lnTo>
                <a:lnTo>
                  <a:pt x="199232" y="504003"/>
                </a:lnTo>
                <a:lnTo>
                  <a:pt x="171367" y="464490"/>
                </a:lnTo>
                <a:lnTo>
                  <a:pt x="152676" y="428380"/>
                </a:lnTo>
                <a:lnTo>
                  <a:pt x="137166" y="387032"/>
                </a:lnTo>
                <a:lnTo>
                  <a:pt x="31147" y="53302"/>
                </a:lnTo>
                <a:lnTo>
                  <a:pt x="31747" y="47239"/>
                </a:lnTo>
                <a:lnTo>
                  <a:pt x="35903" y="41958"/>
                </a:lnTo>
                <a:lnTo>
                  <a:pt x="42316" y="37643"/>
                </a:lnTo>
                <a:lnTo>
                  <a:pt x="49689" y="34480"/>
                </a:lnTo>
                <a:lnTo>
                  <a:pt x="72034" y="30999"/>
                </a:lnTo>
                <a:lnTo>
                  <a:pt x="147390" y="30999"/>
                </a:lnTo>
                <a:lnTo>
                  <a:pt x="146539" y="29799"/>
                </a:lnTo>
                <a:lnTo>
                  <a:pt x="112268" y="7858"/>
                </a:lnTo>
                <a:lnTo>
                  <a:pt x="74920" y="0"/>
                </a:lnTo>
                <a:close/>
              </a:path>
              <a:path w="445135" h="749300">
                <a:moveTo>
                  <a:pt x="147390" y="30999"/>
                </a:moveTo>
                <a:lnTo>
                  <a:pt x="72034" y="30999"/>
                </a:lnTo>
                <a:lnTo>
                  <a:pt x="97933" y="35387"/>
                </a:lnTo>
                <a:lnTo>
                  <a:pt x="123198" y="50431"/>
                </a:lnTo>
                <a:lnTo>
                  <a:pt x="143643" y="78918"/>
                </a:lnTo>
                <a:lnTo>
                  <a:pt x="147707" y="89314"/>
                </a:lnTo>
                <a:lnTo>
                  <a:pt x="158283" y="116208"/>
                </a:lnTo>
                <a:lnTo>
                  <a:pt x="172950" y="153156"/>
                </a:lnTo>
                <a:lnTo>
                  <a:pt x="189287" y="193713"/>
                </a:lnTo>
                <a:lnTo>
                  <a:pt x="215066" y="232181"/>
                </a:lnTo>
                <a:lnTo>
                  <a:pt x="254743" y="258153"/>
                </a:lnTo>
                <a:lnTo>
                  <a:pt x="281635" y="270680"/>
                </a:lnTo>
                <a:lnTo>
                  <a:pt x="318591" y="292896"/>
                </a:lnTo>
                <a:lnTo>
                  <a:pt x="357863" y="325439"/>
                </a:lnTo>
                <a:lnTo>
                  <a:pt x="391707" y="368946"/>
                </a:lnTo>
                <a:lnTo>
                  <a:pt x="412375" y="424053"/>
                </a:lnTo>
                <a:lnTo>
                  <a:pt x="413963" y="432498"/>
                </a:lnTo>
                <a:lnTo>
                  <a:pt x="422281" y="438112"/>
                </a:lnTo>
                <a:lnTo>
                  <a:pt x="439426" y="434949"/>
                </a:lnTo>
                <a:lnTo>
                  <a:pt x="445116" y="426847"/>
                </a:lnTo>
                <a:lnTo>
                  <a:pt x="443528" y="418401"/>
                </a:lnTo>
                <a:lnTo>
                  <a:pt x="425282" y="364718"/>
                </a:lnTo>
                <a:lnTo>
                  <a:pt x="395914" y="320573"/>
                </a:lnTo>
                <a:lnTo>
                  <a:pt x="360410" y="285469"/>
                </a:lnTo>
                <a:lnTo>
                  <a:pt x="323757" y="258911"/>
                </a:lnTo>
                <a:lnTo>
                  <a:pt x="266948" y="229451"/>
                </a:lnTo>
                <a:lnTo>
                  <a:pt x="251156" y="221179"/>
                </a:lnTo>
                <a:lnTo>
                  <a:pt x="218700" y="182169"/>
                </a:lnTo>
                <a:lnTo>
                  <a:pt x="202431" y="141760"/>
                </a:lnTo>
                <a:lnTo>
                  <a:pt x="187784" y="104864"/>
                </a:lnTo>
                <a:lnTo>
                  <a:pt x="172879" y="66954"/>
                </a:lnTo>
                <a:lnTo>
                  <a:pt x="147390" y="30999"/>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48" name="object 48"/>
          <p:cNvGraphicFramePr>
            <a:graphicFrameLocks noGrp="1"/>
          </p:cNvGraphicFramePr>
          <p:nvPr/>
        </p:nvGraphicFramePr>
        <p:xfrm>
          <a:off x="1949588" y="6122863"/>
          <a:ext cx="13851252" cy="735725"/>
        </p:xfrm>
        <a:graphic>
          <a:graphicData uri="http://schemas.openxmlformats.org/drawingml/2006/table">
            <a:tbl>
              <a:tblPr firstRow="1" bandRow="1">
                <a:tableStyleId>{2D5ABB26-0587-4C30-8999-92F81FD0307C}</a:tableStyleId>
              </a:tblPr>
              <a:tblGrid>
                <a:gridCol w="1191895">
                  <a:extLst>
                    <a:ext uri="{9D8B030D-6E8A-4147-A177-3AD203B41FA5}">
                      <a16:colId xmlns:a16="http://schemas.microsoft.com/office/drawing/2014/main" val="20000"/>
                    </a:ext>
                  </a:extLst>
                </a:gridCol>
                <a:gridCol w="1812925">
                  <a:extLst>
                    <a:ext uri="{9D8B030D-6E8A-4147-A177-3AD203B41FA5}">
                      <a16:colId xmlns:a16="http://schemas.microsoft.com/office/drawing/2014/main" val="20001"/>
                    </a:ext>
                  </a:extLst>
                </a:gridCol>
                <a:gridCol w="1868805">
                  <a:extLst>
                    <a:ext uri="{9D8B030D-6E8A-4147-A177-3AD203B41FA5}">
                      <a16:colId xmlns:a16="http://schemas.microsoft.com/office/drawing/2014/main" val="20002"/>
                    </a:ext>
                  </a:extLst>
                </a:gridCol>
                <a:gridCol w="2004695">
                  <a:extLst>
                    <a:ext uri="{9D8B030D-6E8A-4147-A177-3AD203B41FA5}">
                      <a16:colId xmlns:a16="http://schemas.microsoft.com/office/drawing/2014/main" val="20003"/>
                    </a:ext>
                  </a:extLst>
                </a:gridCol>
                <a:gridCol w="1562734">
                  <a:extLst>
                    <a:ext uri="{9D8B030D-6E8A-4147-A177-3AD203B41FA5}">
                      <a16:colId xmlns:a16="http://schemas.microsoft.com/office/drawing/2014/main" val="20004"/>
                    </a:ext>
                  </a:extLst>
                </a:gridCol>
                <a:gridCol w="1828164">
                  <a:extLst>
                    <a:ext uri="{9D8B030D-6E8A-4147-A177-3AD203B41FA5}">
                      <a16:colId xmlns:a16="http://schemas.microsoft.com/office/drawing/2014/main" val="20005"/>
                    </a:ext>
                  </a:extLst>
                </a:gridCol>
                <a:gridCol w="1926590">
                  <a:extLst>
                    <a:ext uri="{9D8B030D-6E8A-4147-A177-3AD203B41FA5}">
                      <a16:colId xmlns:a16="http://schemas.microsoft.com/office/drawing/2014/main" val="20006"/>
                    </a:ext>
                  </a:extLst>
                </a:gridCol>
                <a:gridCol w="1655444">
                  <a:extLst>
                    <a:ext uri="{9D8B030D-6E8A-4147-A177-3AD203B41FA5}">
                      <a16:colId xmlns:a16="http://schemas.microsoft.com/office/drawing/2014/main" val="20007"/>
                    </a:ext>
                  </a:extLst>
                </a:gridCol>
              </a:tblGrid>
              <a:tr h="245943">
                <a:tc>
                  <a:txBody>
                    <a:bodyPr/>
                    <a:lstStyle/>
                    <a:p>
                      <a:pPr marL="31750">
                        <a:lnSpc>
                          <a:spcPts val="1835"/>
                        </a:lnSpc>
                      </a:pPr>
                      <a:r>
                        <a:rPr sz="1600" dirty="0">
                          <a:solidFill>
                            <a:srgbClr val="333333"/>
                          </a:solidFill>
                          <a:latin typeface="Calibri"/>
                          <a:cs typeface="Calibri"/>
                        </a:rPr>
                        <a:t>Mobility</a:t>
                      </a:r>
                      <a:endParaRPr sz="1600">
                        <a:latin typeface="Calibri"/>
                        <a:cs typeface="Calibri"/>
                      </a:endParaRPr>
                    </a:p>
                  </a:txBody>
                  <a:tcPr marL="0" marR="0" marT="0" marB="0"/>
                </a:tc>
                <a:tc>
                  <a:txBody>
                    <a:bodyPr/>
                    <a:lstStyle/>
                    <a:p>
                      <a:pPr marL="180975" algn="ctr">
                        <a:lnSpc>
                          <a:spcPts val="1835"/>
                        </a:lnSpc>
                      </a:pPr>
                      <a:r>
                        <a:rPr sz="1600" spc="-10" dirty="0">
                          <a:solidFill>
                            <a:srgbClr val="333333"/>
                          </a:solidFill>
                          <a:latin typeface="Calibri"/>
                          <a:cs typeface="Calibri"/>
                        </a:rPr>
                        <a:t>Physical</a:t>
                      </a:r>
                      <a:endParaRPr sz="1600">
                        <a:latin typeface="Calibri"/>
                        <a:cs typeface="Calibri"/>
                      </a:endParaRPr>
                    </a:p>
                  </a:txBody>
                  <a:tcPr marL="0" marR="0" marT="0" marB="0"/>
                </a:tc>
                <a:tc>
                  <a:txBody>
                    <a:bodyPr/>
                    <a:lstStyle/>
                    <a:p>
                      <a:pPr marL="291465">
                        <a:lnSpc>
                          <a:spcPts val="1835"/>
                        </a:lnSpc>
                      </a:pPr>
                      <a:r>
                        <a:rPr sz="1600" dirty="0">
                          <a:solidFill>
                            <a:srgbClr val="333333"/>
                          </a:solidFill>
                          <a:latin typeface="Calibri"/>
                          <a:cs typeface="Calibri"/>
                        </a:rPr>
                        <a:t>Manual</a:t>
                      </a:r>
                      <a:r>
                        <a:rPr sz="1600" spc="-20" dirty="0">
                          <a:solidFill>
                            <a:srgbClr val="333333"/>
                          </a:solidFill>
                          <a:latin typeface="Calibri"/>
                          <a:cs typeface="Calibri"/>
                        </a:rPr>
                        <a:t> </a:t>
                      </a:r>
                      <a:r>
                        <a:rPr sz="1600" spc="-10" dirty="0">
                          <a:solidFill>
                            <a:srgbClr val="333333"/>
                          </a:solidFill>
                          <a:latin typeface="Calibri"/>
                          <a:cs typeface="Calibri"/>
                        </a:rPr>
                        <a:t>dexterity</a:t>
                      </a:r>
                      <a:endParaRPr sz="1600">
                        <a:latin typeface="Calibri"/>
                        <a:cs typeface="Calibri"/>
                      </a:endParaRPr>
                    </a:p>
                  </a:txBody>
                  <a:tcPr marL="0" marR="0" marT="0" marB="0"/>
                </a:tc>
                <a:tc>
                  <a:txBody>
                    <a:bodyPr/>
                    <a:lstStyle/>
                    <a:p>
                      <a:pPr marR="111125" algn="ctr">
                        <a:lnSpc>
                          <a:spcPts val="1835"/>
                        </a:lnSpc>
                      </a:pPr>
                      <a:r>
                        <a:rPr sz="1600" dirty="0">
                          <a:solidFill>
                            <a:srgbClr val="333333"/>
                          </a:solidFill>
                          <a:latin typeface="Calibri"/>
                          <a:cs typeface="Calibri"/>
                        </a:rPr>
                        <a:t>Ability </a:t>
                      </a:r>
                      <a:r>
                        <a:rPr sz="1600" spc="-10" dirty="0">
                          <a:solidFill>
                            <a:srgbClr val="333333"/>
                          </a:solidFill>
                          <a:latin typeface="Calibri"/>
                          <a:cs typeface="Calibri"/>
                        </a:rPr>
                        <a:t>to </a:t>
                      </a:r>
                      <a:r>
                        <a:rPr sz="1600" spc="-15" dirty="0">
                          <a:solidFill>
                            <a:srgbClr val="333333"/>
                          </a:solidFill>
                          <a:latin typeface="Calibri"/>
                          <a:cs typeface="Calibri"/>
                        </a:rPr>
                        <a:t>lift,</a:t>
                      </a:r>
                      <a:r>
                        <a:rPr sz="1600" spc="-30" dirty="0">
                          <a:solidFill>
                            <a:srgbClr val="333333"/>
                          </a:solidFill>
                          <a:latin typeface="Calibri"/>
                          <a:cs typeface="Calibri"/>
                        </a:rPr>
                        <a:t> </a:t>
                      </a:r>
                      <a:r>
                        <a:rPr sz="1600" spc="-5" dirty="0">
                          <a:solidFill>
                            <a:srgbClr val="333333"/>
                          </a:solidFill>
                          <a:latin typeface="Calibri"/>
                          <a:cs typeface="Calibri"/>
                        </a:rPr>
                        <a:t>carry</a:t>
                      </a:r>
                      <a:endParaRPr sz="1600">
                        <a:latin typeface="Calibri"/>
                        <a:cs typeface="Calibri"/>
                      </a:endParaRPr>
                    </a:p>
                  </a:txBody>
                  <a:tcPr marL="0" marR="0" marT="0" marB="0"/>
                </a:tc>
                <a:tc>
                  <a:txBody>
                    <a:bodyPr/>
                    <a:lstStyle/>
                    <a:p>
                      <a:pPr marL="283845">
                        <a:lnSpc>
                          <a:spcPts val="1835"/>
                        </a:lnSpc>
                      </a:pPr>
                      <a:r>
                        <a:rPr sz="1600" spc="-10" dirty="0">
                          <a:solidFill>
                            <a:srgbClr val="333333"/>
                          </a:solidFill>
                          <a:latin typeface="Calibri"/>
                          <a:cs typeface="Calibri"/>
                        </a:rPr>
                        <a:t>Continence</a:t>
                      </a:r>
                      <a:endParaRPr sz="1600">
                        <a:latin typeface="Calibri"/>
                        <a:cs typeface="Calibri"/>
                      </a:endParaRPr>
                    </a:p>
                  </a:txBody>
                  <a:tcPr marL="0" marR="0" marT="0" marB="0"/>
                </a:tc>
                <a:tc>
                  <a:txBody>
                    <a:bodyPr/>
                    <a:lstStyle/>
                    <a:p>
                      <a:pPr marL="173990" algn="ctr">
                        <a:lnSpc>
                          <a:spcPts val="1835"/>
                        </a:lnSpc>
                      </a:pPr>
                      <a:r>
                        <a:rPr sz="1600" spc="-5" dirty="0">
                          <a:solidFill>
                            <a:srgbClr val="333333"/>
                          </a:solidFill>
                          <a:latin typeface="Calibri"/>
                          <a:cs typeface="Calibri"/>
                        </a:rPr>
                        <a:t>Speech,</a:t>
                      </a:r>
                      <a:r>
                        <a:rPr sz="1600" spc="-25" dirty="0">
                          <a:solidFill>
                            <a:srgbClr val="333333"/>
                          </a:solidFill>
                          <a:latin typeface="Calibri"/>
                          <a:cs typeface="Calibri"/>
                        </a:rPr>
                        <a:t> </a:t>
                      </a:r>
                      <a:r>
                        <a:rPr sz="1600" spc="-5" dirty="0">
                          <a:solidFill>
                            <a:srgbClr val="333333"/>
                          </a:solidFill>
                          <a:latin typeface="Calibri"/>
                          <a:cs typeface="Calibri"/>
                        </a:rPr>
                        <a:t>hearing</a:t>
                      </a:r>
                      <a:endParaRPr sz="1600">
                        <a:latin typeface="Calibri"/>
                        <a:cs typeface="Calibri"/>
                      </a:endParaRPr>
                    </a:p>
                  </a:txBody>
                  <a:tcPr marL="0" marR="0" marT="0" marB="0"/>
                </a:tc>
                <a:tc>
                  <a:txBody>
                    <a:bodyPr/>
                    <a:lstStyle/>
                    <a:p>
                      <a:pPr marL="46990" algn="ctr">
                        <a:lnSpc>
                          <a:spcPts val="1835"/>
                        </a:lnSpc>
                      </a:pPr>
                      <a:r>
                        <a:rPr sz="1600" dirty="0">
                          <a:solidFill>
                            <a:srgbClr val="333333"/>
                          </a:solidFill>
                          <a:latin typeface="Calibri"/>
                          <a:cs typeface="Calibri"/>
                        </a:rPr>
                        <a:t>Memory </a:t>
                      </a:r>
                      <a:r>
                        <a:rPr sz="1600" spc="-5" dirty="0">
                          <a:solidFill>
                            <a:srgbClr val="333333"/>
                          </a:solidFill>
                          <a:latin typeface="Calibri"/>
                          <a:cs typeface="Calibri"/>
                        </a:rPr>
                        <a:t>or</a:t>
                      </a:r>
                      <a:r>
                        <a:rPr sz="1600" spc="-35" dirty="0">
                          <a:solidFill>
                            <a:srgbClr val="333333"/>
                          </a:solidFill>
                          <a:latin typeface="Calibri"/>
                          <a:cs typeface="Calibri"/>
                        </a:rPr>
                        <a:t> </a:t>
                      </a:r>
                      <a:r>
                        <a:rPr sz="1600" dirty="0">
                          <a:solidFill>
                            <a:srgbClr val="333333"/>
                          </a:solidFill>
                          <a:latin typeface="Calibri"/>
                          <a:cs typeface="Calibri"/>
                        </a:rPr>
                        <a:t>ability</a:t>
                      </a:r>
                      <a:endParaRPr sz="1600">
                        <a:latin typeface="Calibri"/>
                        <a:cs typeface="Calibri"/>
                      </a:endParaRPr>
                    </a:p>
                  </a:txBody>
                  <a:tcPr marL="0" marR="0" marT="0" marB="0"/>
                </a:tc>
                <a:tc>
                  <a:txBody>
                    <a:bodyPr/>
                    <a:lstStyle/>
                    <a:p>
                      <a:pPr marR="53975" algn="r">
                        <a:lnSpc>
                          <a:spcPts val="1835"/>
                        </a:lnSpc>
                      </a:pPr>
                      <a:r>
                        <a:rPr sz="1600" spc="-10" dirty="0">
                          <a:solidFill>
                            <a:srgbClr val="333333"/>
                          </a:solidFill>
                          <a:latin typeface="Calibri"/>
                          <a:cs typeface="Calibri"/>
                        </a:rPr>
                        <a:t>Perception </a:t>
                      </a:r>
                      <a:r>
                        <a:rPr sz="1600" spc="-5" dirty="0">
                          <a:solidFill>
                            <a:srgbClr val="333333"/>
                          </a:solidFill>
                          <a:latin typeface="Calibri"/>
                          <a:cs typeface="Calibri"/>
                        </a:rPr>
                        <a:t>of</a:t>
                      </a:r>
                      <a:r>
                        <a:rPr sz="1600" spc="-95" dirty="0">
                          <a:solidFill>
                            <a:srgbClr val="333333"/>
                          </a:solidFill>
                          <a:latin typeface="Calibri"/>
                          <a:cs typeface="Calibri"/>
                        </a:rPr>
                        <a:t> </a:t>
                      </a:r>
                      <a:r>
                        <a:rPr sz="1600" dirty="0">
                          <a:solidFill>
                            <a:srgbClr val="333333"/>
                          </a:solidFill>
                          <a:latin typeface="Calibri"/>
                          <a:cs typeface="Calibri"/>
                        </a:rPr>
                        <a:t>risk</a:t>
                      </a:r>
                      <a:endParaRPr sz="1600">
                        <a:latin typeface="Calibri"/>
                        <a:cs typeface="Calibri"/>
                      </a:endParaRPr>
                    </a:p>
                  </a:txBody>
                  <a:tcPr marL="0" marR="0" marT="0" marB="0"/>
                </a:tc>
                <a:extLst>
                  <a:ext uri="{0D108BD9-81ED-4DB2-BD59-A6C34878D82A}">
                    <a16:rowId xmlns:a16="http://schemas.microsoft.com/office/drawing/2014/main" val="10000"/>
                  </a:ext>
                </a:extLst>
              </a:tr>
              <a:tr h="243839">
                <a:tc>
                  <a:txBody>
                    <a:bodyPr/>
                    <a:lstStyle/>
                    <a:p>
                      <a:pPr>
                        <a:lnSpc>
                          <a:spcPct val="100000"/>
                        </a:lnSpc>
                      </a:pPr>
                      <a:endParaRPr sz="1400">
                        <a:latin typeface="Times New Roman"/>
                        <a:cs typeface="Times New Roman"/>
                      </a:endParaRPr>
                    </a:p>
                  </a:txBody>
                  <a:tcPr marL="0" marR="0" marT="0" marB="0"/>
                </a:tc>
                <a:tc>
                  <a:txBody>
                    <a:bodyPr/>
                    <a:lstStyle/>
                    <a:p>
                      <a:pPr marL="180975" algn="ctr">
                        <a:lnSpc>
                          <a:spcPts val="1820"/>
                        </a:lnSpc>
                      </a:pPr>
                      <a:r>
                        <a:rPr sz="1600" spc="-10" dirty="0">
                          <a:solidFill>
                            <a:srgbClr val="333333"/>
                          </a:solidFill>
                          <a:latin typeface="Calibri"/>
                          <a:cs typeface="Calibri"/>
                        </a:rPr>
                        <a:t>coordination</a:t>
                      </a:r>
                      <a:endParaRPr sz="1600">
                        <a:latin typeface="Calibri"/>
                        <a:cs typeface="Calibri"/>
                      </a:endParaRPr>
                    </a:p>
                  </a:txBody>
                  <a:tcPr marL="0" marR="0" marT="0" marB="0"/>
                </a:tc>
                <a:tc>
                  <a:txBody>
                    <a:bodyPr/>
                    <a:lstStyle/>
                    <a:p>
                      <a:pPr>
                        <a:lnSpc>
                          <a:spcPct val="100000"/>
                        </a:lnSpc>
                      </a:pPr>
                      <a:endParaRPr sz="1400">
                        <a:latin typeface="Times New Roman"/>
                        <a:cs typeface="Times New Roman"/>
                      </a:endParaRPr>
                    </a:p>
                  </a:txBody>
                  <a:tcPr marL="0" marR="0" marT="0" marB="0"/>
                </a:tc>
                <a:tc>
                  <a:txBody>
                    <a:bodyPr/>
                    <a:lstStyle/>
                    <a:p>
                      <a:pPr marR="111760" algn="ctr">
                        <a:lnSpc>
                          <a:spcPts val="1820"/>
                        </a:lnSpc>
                      </a:pPr>
                      <a:r>
                        <a:rPr sz="1600" spc="-5" dirty="0">
                          <a:solidFill>
                            <a:srgbClr val="333333"/>
                          </a:solidFill>
                          <a:latin typeface="Calibri"/>
                          <a:cs typeface="Calibri"/>
                        </a:rPr>
                        <a:t>or otherwise</a:t>
                      </a:r>
                      <a:r>
                        <a:rPr sz="1600" spc="-20" dirty="0">
                          <a:solidFill>
                            <a:srgbClr val="333333"/>
                          </a:solidFill>
                          <a:latin typeface="Calibri"/>
                          <a:cs typeface="Calibri"/>
                        </a:rPr>
                        <a:t> </a:t>
                      </a:r>
                      <a:r>
                        <a:rPr sz="1600" spc="-10" dirty="0">
                          <a:solidFill>
                            <a:srgbClr val="333333"/>
                          </a:solidFill>
                          <a:latin typeface="Calibri"/>
                          <a:cs typeface="Calibri"/>
                        </a:rPr>
                        <a:t>move</a:t>
                      </a:r>
                      <a:endParaRPr sz="1600">
                        <a:latin typeface="Calibri"/>
                        <a:cs typeface="Calibri"/>
                      </a:endParaRPr>
                    </a:p>
                  </a:txBody>
                  <a:tcPr marL="0" marR="0" marT="0" marB="0"/>
                </a:tc>
                <a:tc>
                  <a:txBody>
                    <a:bodyPr/>
                    <a:lstStyle/>
                    <a:p>
                      <a:pPr>
                        <a:lnSpc>
                          <a:spcPct val="100000"/>
                        </a:lnSpc>
                      </a:pPr>
                      <a:endParaRPr sz="1400">
                        <a:latin typeface="Times New Roman"/>
                        <a:cs typeface="Times New Roman"/>
                      </a:endParaRPr>
                    </a:p>
                  </a:txBody>
                  <a:tcPr marL="0" marR="0" marT="0" marB="0"/>
                </a:tc>
                <a:tc>
                  <a:txBody>
                    <a:bodyPr/>
                    <a:lstStyle/>
                    <a:p>
                      <a:pPr marL="175895" algn="ctr">
                        <a:lnSpc>
                          <a:spcPts val="1820"/>
                        </a:lnSpc>
                      </a:pPr>
                      <a:r>
                        <a:rPr sz="1600" spc="-5" dirty="0">
                          <a:solidFill>
                            <a:srgbClr val="333333"/>
                          </a:solidFill>
                          <a:latin typeface="Calibri"/>
                          <a:cs typeface="Calibri"/>
                        </a:rPr>
                        <a:t>or</a:t>
                      </a:r>
                      <a:r>
                        <a:rPr sz="1600" spc="-15" dirty="0">
                          <a:solidFill>
                            <a:srgbClr val="333333"/>
                          </a:solidFill>
                          <a:latin typeface="Calibri"/>
                          <a:cs typeface="Calibri"/>
                        </a:rPr>
                        <a:t> </a:t>
                      </a:r>
                      <a:r>
                        <a:rPr sz="1600" spc="-10" dirty="0">
                          <a:solidFill>
                            <a:srgbClr val="333333"/>
                          </a:solidFill>
                          <a:latin typeface="Calibri"/>
                          <a:cs typeface="Calibri"/>
                        </a:rPr>
                        <a:t>eyesight</a:t>
                      </a:r>
                      <a:endParaRPr sz="1600">
                        <a:latin typeface="Calibri"/>
                        <a:cs typeface="Calibri"/>
                      </a:endParaRPr>
                    </a:p>
                  </a:txBody>
                  <a:tcPr marL="0" marR="0" marT="0" marB="0"/>
                </a:tc>
                <a:tc>
                  <a:txBody>
                    <a:bodyPr/>
                    <a:lstStyle/>
                    <a:p>
                      <a:pPr marL="46990" algn="ctr">
                        <a:lnSpc>
                          <a:spcPts val="1820"/>
                        </a:lnSpc>
                      </a:pPr>
                      <a:r>
                        <a:rPr sz="1600" spc="-10" dirty="0">
                          <a:solidFill>
                            <a:srgbClr val="333333"/>
                          </a:solidFill>
                          <a:latin typeface="Calibri"/>
                          <a:cs typeface="Calibri"/>
                        </a:rPr>
                        <a:t>to</a:t>
                      </a:r>
                      <a:r>
                        <a:rPr sz="1600" spc="-20" dirty="0">
                          <a:solidFill>
                            <a:srgbClr val="333333"/>
                          </a:solidFill>
                          <a:latin typeface="Calibri"/>
                          <a:cs typeface="Calibri"/>
                        </a:rPr>
                        <a:t> </a:t>
                      </a:r>
                      <a:r>
                        <a:rPr sz="1600" spc="-10" dirty="0">
                          <a:solidFill>
                            <a:srgbClr val="333333"/>
                          </a:solidFill>
                          <a:latin typeface="Calibri"/>
                          <a:cs typeface="Calibri"/>
                        </a:rPr>
                        <a:t>concentrate,</a:t>
                      </a:r>
                      <a:endParaRPr sz="1600">
                        <a:latin typeface="Calibri"/>
                        <a:cs typeface="Calibri"/>
                      </a:endParaRPr>
                    </a:p>
                  </a:txBody>
                  <a:tcPr marL="0" marR="0" marT="0" marB="0"/>
                </a:tc>
                <a:tc>
                  <a:txBody>
                    <a:bodyPr/>
                    <a:lstStyle/>
                    <a:p>
                      <a:pPr marR="24130" algn="r">
                        <a:lnSpc>
                          <a:spcPts val="1820"/>
                        </a:lnSpc>
                      </a:pPr>
                      <a:r>
                        <a:rPr sz="1600" spc="-5" dirty="0">
                          <a:solidFill>
                            <a:srgbClr val="333333"/>
                          </a:solidFill>
                          <a:latin typeface="Calibri"/>
                          <a:cs typeface="Calibri"/>
                        </a:rPr>
                        <a:t>or </a:t>
                      </a:r>
                      <a:r>
                        <a:rPr sz="1600" spc="-10" dirty="0">
                          <a:solidFill>
                            <a:srgbClr val="333333"/>
                          </a:solidFill>
                          <a:latin typeface="Calibri"/>
                          <a:cs typeface="Calibri"/>
                        </a:rPr>
                        <a:t>physical</a:t>
                      </a:r>
                      <a:r>
                        <a:rPr sz="1600" spc="-95" dirty="0">
                          <a:solidFill>
                            <a:srgbClr val="333333"/>
                          </a:solidFill>
                          <a:latin typeface="Calibri"/>
                          <a:cs typeface="Calibri"/>
                        </a:rPr>
                        <a:t> </a:t>
                      </a:r>
                      <a:r>
                        <a:rPr sz="1600" spc="-5" dirty="0">
                          <a:solidFill>
                            <a:srgbClr val="333333"/>
                          </a:solidFill>
                          <a:latin typeface="Calibri"/>
                          <a:cs typeface="Calibri"/>
                        </a:rPr>
                        <a:t>danger</a:t>
                      </a:r>
                      <a:endParaRPr sz="1600">
                        <a:latin typeface="Calibri"/>
                        <a:cs typeface="Calibri"/>
                      </a:endParaRPr>
                    </a:p>
                  </a:txBody>
                  <a:tcPr marL="0" marR="0" marT="0" marB="0"/>
                </a:tc>
                <a:extLst>
                  <a:ext uri="{0D108BD9-81ED-4DB2-BD59-A6C34878D82A}">
                    <a16:rowId xmlns:a16="http://schemas.microsoft.com/office/drawing/2014/main" val="10001"/>
                  </a:ext>
                </a:extLst>
              </a:tr>
              <a:tr h="245943">
                <a:tc>
                  <a:txBody>
                    <a:bodyPr/>
                    <a:lstStyle/>
                    <a:p>
                      <a:pPr>
                        <a:lnSpc>
                          <a:spcPct val="100000"/>
                        </a:lnSpc>
                      </a:pPr>
                      <a:endParaRPr sz="1500">
                        <a:latin typeface="Times New Roman"/>
                        <a:cs typeface="Times New Roman"/>
                      </a:endParaRPr>
                    </a:p>
                  </a:txBody>
                  <a:tcPr marL="0" marR="0" marT="0" marB="0"/>
                </a:tc>
                <a:tc>
                  <a:txBody>
                    <a:bodyPr/>
                    <a:lstStyle/>
                    <a:p>
                      <a:pPr>
                        <a:lnSpc>
                          <a:spcPct val="100000"/>
                        </a:lnSpc>
                      </a:pPr>
                      <a:endParaRPr sz="1500">
                        <a:latin typeface="Times New Roman"/>
                        <a:cs typeface="Times New Roman"/>
                      </a:endParaRPr>
                    </a:p>
                  </a:txBody>
                  <a:tcPr marL="0" marR="0" marT="0" marB="0"/>
                </a:tc>
                <a:tc>
                  <a:txBody>
                    <a:bodyPr/>
                    <a:lstStyle/>
                    <a:p>
                      <a:pPr>
                        <a:lnSpc>
                          <a:spcPct val="100000"/>
                        </a:lnSpc>
                      </a:pPr>
                      <a:endParaRPr sz="1500">
                        <a:latin typeface="Times New Roman"/>
                        <a:cs typeface="Times New Roman"/>
                      </a:endParaRPr>
                    </a:p>
                  </a:txBody>
                  <a:tcPr marL="0" marR="0" marT="0" marB="0"/>
                </a:tc>
                <a:tc>
                  <a:txBody>
                    <a:bodyPr/>
                    <a:lstStyle/>
                    <a:p>
                      <a:pPr marR="112395" algn="ctr">
                        <a:lnSpc>
                          <a:spcPts val="1825"/>
                        </a:lnSpc>
                      </a:pPr>
                      <a:r>
                        <a:rPr sz="1600" spc="-10" dirty="0">
                          <a:solidFill>
                            <a:srgbClr val="333333"/>
                          </a:solidFill>
                          <a:latin typeface="Calibri"/>
                          <a:cs typeface="Calibri"/>
                        </a:rPr>
                        <a:t>everyday</a:t>
                      </a:r>
                      <a:r>
                        <a:rPr sz="1600" spc="-20" dirty="0">
                          <a:solidFill>
                            <a:srgbClr val="333333"/>
                          </a:solidFill>
                          <a:latin typeface="Calibri"/>
                          <a:cs typeface="Calibri"/>
                        </a:rPr>
                        <a:t> </a:t>
                      </a:r>
                      <a:r>
                        <a:rPr sz="1600" spc="-5" dirty="0">
                          <a:solidFill>
                            <a:srgbClr val="333333"/>
                          </a:solidFill>
                          <a:latin typeface="Calibri"/>
                          <a:cs typeface="Calibri"/>
                        </a:rPr>
                        <a:t>objects</a:t>
                      </a:r>
                      <a:endParaRPr sz="1600">
                        <a:latin typeface="Calibri"/>
                        <a:cs typeface="Calibri"/>
                      </a:endParaRPr>
                    </a:p>
                  </a:txBody>
                  <a:tcPr marL="0" marR="0" marT="0" marB="0"/>
                </a:tc>
                <a:tc>
                  <a:txBody>
                    <a:bodyPr/>
                    <a:lstStyle/>
                    <a:p>
                      <a:pPr>
                        <a:lnSpc>
                          <a:spcPct val="100000"/>
                        </a:lnSpc>
                      </a:pPr>
                      <a:endParaRPr sz="1500">
                        <a:latin typeface="Times New Roman"/>
                        <a:cs typeface="Times New Roman"/>
                      </a:endParaRPr>
                    </a:p>
                  </a:txBody>
                  <a:tcPr marL="0" marR="0" marT="0" marB="0"/>
                </a:tc>
                <a:tc>
                  <a:txBody>
                    <a:bodyPr/>
                    <a:lstStyle/>
                    <a:p>
                      <a:pPr>
                        <a:lnSpc>
                          <a:spcPct val="100000"/>
                        </a:lnSpc>
                      </a:pPr>
                      <a:endParaRPr sz="1500">
                        <a:latin typeface="Times New Roman"/>
                        <a:cs typeface="Times New Roman"/>
                      </a:endParaRPr>
                    </a:p>
                  </a:txBody>
                  <a:tcPr marL="0" marR="0" marT="0" marB="0"/>
                </a:tc>
                <a:tc>
                  <a:txBody>
                    <a:bodyPr/>
                    <a:lstStyle/>
                    <a:p>
                      <a:pPr marL="45720" algn="ctr">
                        <a:lnSpc>
                          <a:spcPts val="1825"/>
                        </a:lnSpc>
                      </a:pPr>
                      <a:r>
                        <a:rPr sz="1600" spc="-5" dirty="0">
                          <a:solidFill>
                            <a:srgbClr val="333333"/>
                          </a:solidFill>
                          <a:latin typeface="Calibri"/>
                          <a:cs typeface="Calibri"/>
                        </a:rPr>
                        <a:t>learn or</a:t>
                      </a:r>
                      <a:r>
                        <a:rPr sz="1600" spc="-40" dirty="0">
                          <a:solidFill>
                            <a:srgbClr val="333333"/>
                          </a:solidFill>
                          <a:latin typeface="Calibri"/>
                          <a:cs typeface="Calibri"/>
                        </a:rPr>
                        <a:t> </a:t>
                      </a:r>
                      <a:r>
                        <a:rPr sz="1600" spc="-10" dirty="0">
                          <a:solidFill>
                            <a:srgbClr val="333333"/>
                          </a:solidFill>
                          <a:latin typeface="Calibri"/>
                          <a:cs typeface="Calibri"/>
                        </a:rPr>
                        <a:t>understand</a:t>
                      </a:r>
                      <a:endParaRPr sz="1600">
                        <a:latin typeface="Calibri"/>
                        <a:cs typeface="Calibri"/>
                      </a:endParaRPr>
                    </a:p>
                  </a:txBody>
                  <a:tcPr marL="0" marR="0" marT="0" marB="0"/>
                </a:tc>
                <a:tc>
                  <a:txBody>
                    <a:bodyPr/>
                    <a:lstStyle/>
                    <a:p>
                      <a:pPr>
                        <a:lnSpc>
                          <a:spcPct val="100000"/>
                        </a:lnSpc>
                      </a:pPr>
                      <a:endParaRPr sz="1500">
                        <a:latin typeface="Times New Roman"/>
                        <a:cs typeface="Times New Roman"/>
                      </a:endParaRPr>
                    </a:p>
                  </a:txBody>
                  <a:tcPr marL="0" marR="0" marT="0" marB="0"/>
                </a:tc>
                <a:extLst>
                  <a:ext uri="{0D108BD9-81ED-4DB2-BD59-A6C34878D82A}">
                    <a16:rowId xmlns:a16="http://schemas.microsoft.com/office/drawing/2014/main" val="10002"/>
                  </a:ext>
                </a:extLst>
              </a:tr>
            </a:tbl>
          </a:graphicData>
        </a:graphic>
      </p:graphicFrame>
      <p:sp>
        <p:nvSpPr>
          <p:cNvPr id="49" name="object 49"/>
          <p:cNvSpPr/>
          <p:nvPr/>
        </p:nvSpPr>
        <p:spPr>
          <a:xfrm>
            <a:off x="2325131" y="5133850"/>
            <a:ext cx="0" cy="850265"/>
          </a:xfrm>
          <a:custGeom>
            <a:avLst/>
            <a:gdLst/>
            <a:ahLst/>
            <a:cxnLst/>
            <a:rect l="l" t="t" r="r" b="b"/>
            <a:pathLst>
              <a:path h="850264">
                <a:moveTo>
                  <a:pt x="0" y="0"/>
                </a:moveTo>
                <a:lnTo>
                  <a:pt x="0" y="850087"/>
                </a:lnTo>
              </a:path>
            </a:pathLst>
          </a:custGeom>
          <a:ln w="12700">
            <a:solidFill>
              <a:srgbClr val="B2B2B2"/>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0" name="object 50"/>
          <p:cNvSpPr/>
          <p:nvPr/>
        </p:nvSpPr>
        <p:spPr>
          <a:xfrm>
            <a:off x="1524002" y="3711576"/>
            <a:ext cx="1602740" cy="1602740"/>
          </a:xfrm>
          <a:custGeom>
            <a:avLst/>
            <a:gdLst/>
            <a:ahLst/>
            <a:cxnLst/>
            <a:rect l="l" t="t" r="r" b="b"/>
            <a:pathLst>
              <a:path w="1602739" h="1602739">
                <a:moveTo>
                  <a:pt x="801128" y="0"/>
                </a:moveTo>
                <a:lnTo>
                  <a:pt x="752325" y="1462"/>
                </a:lnTo>
                <a:lnTo>
                  <a:pt x="704296" y="5792"/>
                </a:lnTo>
                <a:lnTo>
                  <a:pt x="657123" y="12907"/>
                </a:lnTo>
                <a:lnTo>
                  <a:pt x="610892" y="22724"/>
                </a:lnTo>
                <a:lnTo>
                  <a:pt x="565685" y="35157"/>
                </a:lnTo>
                <a:lnTo>
                  <a:pt x="521587" y="50123"/>
                </a:lnTo>
                <a:lnTo>
                  <a:pt x="478681" y="67538"/>
                </a:lnTo>
                <a:lnTo>
                  <a:pt x="437051" y="87319"/>
                </a:lnTo>
                <a:lnTo>
                  <a:pt x="396781" y="109382"/>
                </a:lnTo>
                <a:lnTo>
                  <a:pt x="357955" y="133643"/>
                </a:lnTo>
                <a:lnTo>
                  <a:pt x="320657" y="160018"/>
                </a:lnTo>
                <a:lnTo>
                  <a:pt x="284969" y="188423"/>
                </a:lnTo>
                <a:lnTo>
                  <a:pt x="250977" y="218775"/>
                </a:lnTo>
                <a:lnTo>
                  <a:pt x="218764" y="250989"/>
                </a:lnTo>
                <a:lnTo>
                  <a:pt x="188414" y="284982"/>
                </a:lnTo>
                <a:lnTo>
                  <a:pt x="160010" y="320670"/>
                </a:lnTo>
                <a:lnTo>
                  <a:pt x="133636" y="357970"/>
                </a:lnTo>
                <a:lnTo>
                  <a:pt x="109376" y="396796"/>
                </a:lnTo>
                <a:lnTo>
                  <a:pt x="87314" y="437067"/>
                </a:lnTo>
                <a:lnTo>
                  <a:pt x="67534" y="478697"/>
                </a:lnTo>
                <a:lnTo>
                  <a:pt x="50120" y="521603"/>
                </a:lnTo>
                <a:lnTo>
                  <a:pt x="35154" y="565701"/>
                </a:lnTo>
                <a:lnTo>
                  <a:pt x="22722" y="610908"/>
                </a:lnTo>
                <a:lnTo>
                  <a:pt x="12907" y="657139"/>
                </a:lnTo>
                <a:lnTo>
                  <a:pt x="5792" y="704311"/>
                </a:lnTo>
                <a:lnTo>
                  <a:pt x="1462" y="752339"/>
                </a:lnTo>
                <a:lnTo>
                  <a:pt x="0" y="801141"/>
                </a:lnTo>
                <a:lnTo>
                  <a:pt x="1462" y="849943"/>
                </a:lnTo>
                <a:lnTo>
                  <a:pt x="5792" y="897971"/>
                </a:lnTo>
                <a:lnTo>
                  <a:pt x="12907" y="945143"/>
                </a:lnTo>
                <a:lnTo>
                  <a:pt x="22722" y="991374"/>
                </a:lnTo>
                <a:lnTo>
                  <a:pt x="35154" y="1036581"/>
                </a:lnTo>
                <a:lnTo>
                  <a:pt x="50120" y="1080679"/>
                </a:lnTo>
                <a:lnTo>
                  <a:pt x="67534" y="1123585"/>
                </a:lnTo>
                <a:lnTo>
                  <a:pt x="87314" y="1165215"/>
                </a:lnTo>
                <a:lnTo>
                  <a:pt x="109376" y="1205485"/>
                </a:lnTo>
                <a:lnTo>
                  <a:pt x="133636" y="1244312"/>
                </a:lnTo>
                <a:lnTo>
                  <a:pt x="160010" y="1281612"/>
                </a:lnTo>
                <a:lnTo>
                  <a:pt x="188414" y="1317300"/>
                </a:lnTo>
                <a:lnTo>
                  <a:pt x="218764" y="1351293"/>
                </a:lnTo>
                <a:lnTo>
                  <a:pt x="250977" y="1383507"/>
                </a:lnTo>
                <a:lnTo>
                  <a:pt x="284969" y="1413859"/>
                </a:lnTo>
                <a:lnTo>
                  <a:pt x="320657" y="1442264"/>
                </a:lnTo>
                <a:lnTo>
                  <a:pt x="357955" y="1468639"/>
                </a:lnTo>
                <a:lnTo>
                  <a:pt x="396781" y="1492900"/>
                </a:lnTo>
                <a:lnTo>
                  <a:pt x="437051" y="1514962"/>
                </a:lnTo>
                <a:lnTo>
                  <a:pt x="478681" y="1534744"/>
                </a:lnTo>
                <a:lnTo>
                  <a:pt x="521587" y="1552159"/>
                </a:lnTo>
                <a:lnTo>
                  <a:pt x="565685" y="1567125"/>
                </a:lnTo>
                <a:lnTo>
                  <a:pt x="610892" y="1579558"/>
                </a:lnTo>
                <a:lnTo>
                  <a:pt x="657123" y="1589374"/>
                </a:lnTo>
                <a:lnTo>
                  <a:pt x="704296" y="1596490"/>
                </a:lnTo>
                <a:lnTo>
                  <a:pt x="752325" y="1600820"/>
                </a:lnTo>
                <a:lnTo>
                  <a:pt x="801128" y="1602282"/>
                </a:lnTo>
                <a:lnTo>
                  <a:pt x="849931" y="1600820"/>
                </a:lnTo>
                <a:lnTo>
                  <a:pt x="897961" y="1596490"/>
                </a:lnTo>
                <a:lnTo>
                  <a:pt x="945133" y="1589374"/>
                </a:lnTo>
                <a:lnTo>
                  <a:pt x="991365" y="1579558"/>
                </a:lnTo>
                <a:lnTo>
                  <a:pt x="1036571" y="1567125"/>
                </a:lnTo>
                <a:lnTo>
                  <a:pt x="1080670" y="1552159"/>
                </a:lnTo>
                <a:lnTo>
                  <a:pt x="1123575" y="1534744"/>
                </a:lnTo>
                <a:lnTo>
                  <a:pt x="1165205" y="1514962"/>
                </a:lnTo>
                <a:lnTo>
                  <a:pt x="1205475" y="1492900"/>
                </a:lnTo>
                <a:lnTo>
                  <a:pt x="1244301" y="1468639"/>
                </a:lnTo>
                <a:lnTo>
                  <a:pt x="1281600" y="1442264"/>
                </a:lnTo>
                <a:lnTo>
                  <a:pt x="1317287" y="1413859"/>
                </a:lnTo>
                <a:lnTo>
                  <a:pt x="1351279" y="1383507"/>
                </a:lnTo>
                <a:lnTo>
                  <a:pt x="1383492" y="1351293"/>
                </a:lnTo>
                <a:lnTo>
                  <a:pt x="1413843" y="1317300"/>
                </a:lnTo>
                <a:lnTo>
                  <a:pt x="1442247" y="1281612"/>
                </a:lnTo>
                <a:lnTo>
                  <a:pt x="1468621" y="1244312"/>
                </a:lnTo>
                <a:lnTo>
                  <a:pt x="1492880" y="1205485"/>
                </a:lnTo>
                <a:lnTo>
                  <a:pt x="1514942" y="1165215"/>
                </a:lnTo>
                <a:lnTo>
                  <a:pt x="1534722" y="1123585"/>
                </a:lnTo>
                <a:lnTo>
                  <a:pt x="1552137" y="1080679"/>
                </a:lnTo>
                <a:lnTo>
                  <a:pt x="1567102" y="1036581"/>
                </a:lnTo>
                <a:lnTo>
                  <a:pt x="1579534" y="991374"/>
                </a:lnTo>
                <a:lnTo>
                  <a:pt x="1589350" y="945143"/>
                </a:lnTo>
                <a:lnTo>
                  <a:pt x="1596465" y="897971"/>
                </a:lnTo>
                <a:lnTo>
                  <a:pt x="1600795" y="849943"/>
                </a:lnTo>
                <a:lnTo>
                  <a:pt x="1602257" y="801141"/>
                </a:lnTo>
                <a:lnTo>
                  <a:pt x="1600795" y="752339"/>
                </a:lnTo>
                <a:lnTo>
                  <a:pt x="1596465" y="704311"/>
                </a:lnTo>
                <a:lnTo>
                  <a:pt x="1589350" y="657139"/>
                </a:lnTo>
                <a:lnTo>
                  <a:pt x="1579534" y="610908"/>
                </a:lnTo>
                <a:lnTo>
                  <a:pt x="1567102" y="565701"/>
                </a:lnTo>
                <a:lnTo>
                  <a:pt x="1552137" y="521603"/>
                </a:lnTo>
                <a:lnTo>
                  <a:pt x="1534722" y="478697"/>
                </a:lnTo>
                <a:lnTo>
                  <a:pt x="1514942" y="437067"/>
                </a:lnTo>
                <a:lnTo>
                  <a:pt x="1492880" y="396796"/>
                </a:lnTo>
                <a:lnTo>
                  <a:pt x="1468621" y="357970"/>
                </a:lnTo>
                <a:lnTo>
                  <a:pt x="1442247" y="320670"/>
                </a:lnTo>
                <a:lnTo>
                  <a:pt x="1413843" y="284982"/>
                </a:lnTo>
                <a:lnTo>
                  <a:pt x="1383492" y="250989"/>
                </a:lnTo>
                <a:lnTo>
                  <a:pt x="1351279" y="218775"/>
                </a:lnTo>
                <a:lnTo>
                  <a:pt x="1317287" y="188423"/>
                </a:lnTo>
                <a:lnTo>
                  <a:pt x="1281600" y="160018"/>
                </a:lnTo>
                <a:lnTo>
                  <a:pt x="1244301" y="133643"/>
                </a:lnTo>
                <a:lnTo>
                  <a:pt x="1205475" y="109382"/>
                </a:lnTo>
                <a:lnTo>
                  <a:pt x="1165205" y="87319"/>
                </a:lnTo>
                <a:lnTo>
                  <a:pt x="1123575" y="67538"/>
                </a:lnTo>
                <a:lnTo>
                  <a:pt x="1080670" y="50123"/>
                </a:lnTo>
                <a:lnTo>
                  <a:pt x="1036571" y="35157"/>
                </a:lnTo>
                <a:lnTo>
                  <a:pt x="991365" y="22724"/>
                </a:lnTo>
                <a:lnTo>
                  <a:pt x="945133" y="12907"/>
                </a:lnTo>
                <a:lnTo>
                  <a:pt x="897961" y="5792"/>
                </a:lnTo>
                <a:lnTo>
                  <a:pt x="849931" y="1462"/>
                </a:lnTo>
                <a:lnTo>
                  <a:pt x="801128" y="0"/>
                </a:lnTo>
                <a:close/>
              </a:path>
            </a:pathLst>
          </a:custGeom>
          <a:solidFill>
            <a:srgbClr val="00AAA5"/>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1" name="object 51"/>
          <p:cNvSpPr/>
          <p:nvPr/>
        </p:nvSpPr>
        <p:spPr>
          <a:xfrm>
            <a:off x="2315246" y="3943746"/>
            <a:ext cx="264160" cy="257810"/>
          </a:xfrm>
          <a:custGeom>
            <a:avLst/>
            <a:gdLst/>
            <a:ahLst/>
            <a:cxnLst/>
            <a:rect l="l" t="t" r="r" b="b"/>
            <a:pathLst>
              <a:path w="264160" h="257810">
                <a:moveTo>
                  <a:pt x="131978" y="0"/>
                </a:moveTo>
                <a:lnTo>
                  <a:pt x="80656" y="10132"/>
                </a:lnTo>
                <a:lnTo>
                  <a:pt x="38700" y="37745"/>
                </a:lnTo>
                <a:lnTo>
                  <a:pt x="10388" y="78668"/>
                </a:lnTo>
                <a:lnTo>
                  <a:pt x="0" y="128727"/>
                </a:lnTo>
                <a:lnTo>
                  <a:pt x="10388" y="178785"/>
                </a:lnTo>
                <a:lnTo>
                  <a:pt x="38700" y="219708"/>
                </a:lnTo>
                <a:lnTo>
                  <a:pt x="80656" y="247322"/>
                </a:lnTo>
                <a:lnTo>
                  <a:pt x="131978" y="257454"/>
                </a:lnTo>
                <a:lnTo>
                  <a:pt x="183300" y="247322"/>
                </a:lnTo>
                <a:lnTo>
                  <a:pt x="225256" y="219708"/>
                </a:lnTo>
                <a:lnTo>
                  <a:pt x="227232" y="216852"/>
                </a:lnTo>
                <a:lnTo>
                  <a:pt x="131978" y="216852"/>
                </a:lnTo>
                <a:lnTo>
                  <a:pt x="96842" y="209915"/>
                </a:lnTo>
                <a:lnTo>
                  <a:pt x="68121" y="191011"/>
                </a:lnTo>
                <a:lnTo>
                  <a:pt x="48741" y="162995"/>
                </a:lnTo>
                <a:lnTo>
                  <a:pt x="41630" y="128727"/>
                </a:lnTo>
                <a:lnTo>
                  <a:pt x="48741" y="94456"/>
                </a:lnTo>
                <a:lnTo>
                  <a:pt x="68121" y="66436"/>
                </a:lnTo>
                <a:lnTo>
                  <a:pt x="96842" y="47527"/>
                </a:lnTo>
                <a:lnTo>
                  <a:pt x="131978" y="40589"/>
                </a:lnTo>
                <a:lnTo>
                  <a:pt x="227223" y="40589"/>
                </a:lnTo>
                <a:lnTo>
                  <a:pt x="225256" y="37745"/>
                </a:lnTo>
                <a:lnTo>
                  <a:pt x="183300" y="10132"/>
                </a:lnTo>
                <a:lnTo>
                  <a:pt x="131978" y="0"/>
                </a:lnTo>
                <a:close/>
              </a:path>
              <a:path w="264160" h="257810">
                <a:moveTo>
                  <a:pt x="227223" y="40589"/>
                </a:moveTo>
                <a:lnTo>
                  <a:pt x="131978" y="40589"/>
                </a:lnTo>
                <a:lnTo>
                  <a:pt x="167115" y="47527"/>
                </a:lnTo>
                <a:lnTo>
                  <a:pt x="195841" y="66436"/>
                </a:lnTo>
                <a:lnTo>
                  <a:pt x="215226" y="94456"/>
                </a:lnTo>
                <a:lnTo>
                  <a:pt x="222338" y="128727"/>
                </a:lnTo>
                <a:lnTo>
                  <a:pt x="215226" y="162995"/>
                </a:lnTo>
                <a:lnTo>
                  <a:pt x="195841" y="191011"/>
                </a:lnTo>
                <a:lnTo>
                  <a:pt x="167115" y="209915"/>
                </a:lnTo>
                <a:lnTo>
                  <a:pt x="131978" y="216852"/>
                </a:lnTo>
                <a:lnTo>
                  <a:pt x="227232" y="216852"/>
                </a:lnTo>
                <a:lnTo>
                  <a:pt x="253568" y="178785"/>
                </a:lnTo>
                <a:lnTo>
                  <a:pt x="263956" y="128727"/>
                </a:lnTo>
                <a:lnTo>
                  <a:pt x="253568" y="78668"/>
                </a:lnTo>
                <a:lnTo>
                  <a:pt x="227223" y="40589"/>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2" name="object 52"/>
          <p:cNvSpPr/>
          <p:nvPr/>
        </p:nvSpPr>
        <p:spPr>
          <a:xfrm>
            <a:off x="1847495" y="4564026"/>
            <a:ext cx="416559" cy="257175"/>
          </a:xfrm>
          <a:custGeom>
            <a:avLst/>
            <a:gdLst/>
            <a:ahLst/>
            <a:cxnLst/>
            <a:rect l="l" t="t" r="r" b="b"/>
            <a:pathLst>
              <a:path w="416560" h="257175">
                <a:moveTo>
                  <a:pt x="342990" y="0"/>
                </a:moveTo>
                <a:lnTo>
                  <a:pt x="335013" y="77"/>
                </a:lnTo>
                <a:lnTo>
                  <a:pt x="327652" y="3067"/>
                </a:lnTo>
                <a:lnTo>
                  <a:pt x="321832" y="8785"/>
                </a:lnTo>
                <a:lnTo>
                  <a:pt x="309541" y="25300"/>
                </a:lnTo>
                <a:lnTo>
                  <a:pt x="290764" y="46948"/>
                </a:lnTo>
                <a:lnTo>
                  <a:pt x="246762" y="79625"/>
                </a:lnTo>
                <a:lnTo>
                  <a:pt x="118543" y="107742"/>
                </a:lnTo>
                <a:lnTo>
                  <a:pt x="75602" y="117803"/>
                </a:lnTo>
                <a:lnTo>
                  <a:pt x="23801" y="136394"/>
                </a:lnTo>
                <a:lnTo>
                  <a:pt x="0" y="178249"/>
                </a:lnTo>
                <a:lnTo>
                  <a:pt x="64" y="196579"/>
                </a:lnTo>
                <a:lnTo>
                  <a:pt x="25693" y="245028"/>
                </a:lnTo>
                <a:lnTo>
                  <a:pt x="55068" y="256841"/>
                </a:lnTo>
                <a:lnTo>
                  <a:pt x="65495" y="256841"/>
                </a:lnTo>
                <a:lnTo>
                  <a:pt x="112960" y="252743"/>
                </a:lnTo>
                <a:lnTo>
                  <a:pt x="169949" y="242594"/>
                </a:lnTo>
                <a:lnTo>
                  <a:pt x="227173" y="229612"/>
                </a:lnTo>
                <a:lnTo>
                  <a:pt x="275346" y="217015"/>
                </a:lnTo>
                <a:lnTo>
                  <a:pt x="279143" y="215871"/>
                </a:lnTo>
                <a:lnTo>
                  <a:pt x="55982" y="215871"/>
                </a:lnTo>
                <a:lnTo>
                  <a:pt x="50859" y="212561"/>
                </a:lnTo>
                <a:lnTo>
                  <a:pt x="46507" y="207098"/>
                </a:lnTo>
                <a:lnTo>
                  <a:pt x="43247" y="200012"/>
                </a:lnTo>
                <a:lnTo>
                  <a:pt x="41403" y="191830"/>
                </a:lnTo>
                <a:lnTo>
                  <a:pt x="40222" y="182076"/>
                </a:lnTo>
                <a:lnTo>
                  <a:pt x="42736" y="172983"/>
                </a:lnTo>
                <a:lnTo>
                  <a:pt x="101944" y="153201"/>
                </a:lnTo>
                <a:lnTo>
                  <a:pt x="142517" y="144136"/>
                </a:lnTo>
                <a:lnTo>
                  <a:pt x="226424" y="126477"/>
                </a:lnTo>
                <a:lnTo>
                  <a:pt x="244815" y="122223"/>
                </a:lnTo>
                <a:lnTo>
                  <a:pt x="293421" y="99847"/>
                </a:lnTo>
                <a:lnTo>
                  <a:pt x="323562" y="72254"/>
                </a:lnTo>
                <a:lnTo>
                  <a:pt x="356579" y="31137"/>
                </a:lnTo>
                <a:lnTo>
                  <a:pt x="359672" y="23661"/>
                </a:lnTo>
                <a:lnTo>
                  <a:pt x="359592" y="15877"/>
                </a:lnTo>
                <a:lnTo>
                  <a:pt x="356525" y="8694"/>
                </a:lnTo>
                <a:lnTo>
                  <a:pt x="350661" y="3019"/>
                </a:lnTo>
                <a:lnTo>
                  <a:pt x="342990" y="0"/>
                </a:lnTo>
                <a:close/>
              </a:path>
              <a:path w="416560" h="257175">
                <a:moveTo>
                  <a:pt x="393341" y="84438"/>
                </a:moveTo>
                <a:lnTo>
                  <a:pt x="385719" y="86732"/>
                </a:lnTo>
                <a:lnTo>
                  <a:pt x="379363" y="91881"/>
                </a:lnTo>
                <a:lnTo>
                  <a:pt x="360086" y="113668"/>
                </a:lnTo>
                <a:lnTo>
                  <a:pt x="336481" y="137262"/>
                </a:lnTo>
                <a:lnTo>
                  <a:pt x="291199" y="169795"/>
                </a:lnTo>
                <a:lnTo>
                  <a:pt x="247244" y="182830"/>
                </a:lnTo>
                <a:lnTo>
                  <a:pt x="190641" y="196579"/>
                </a:lnTo>
                <a:lnTo>
                  <a:pt x="132590" y="208399"/>
                </a:lnTo>
                <a:lnTo>
                  <a:pt x="84003" y="215705"/>
                </a:lnTo>
                <a:lnTo>
                  <a:pt x="55982" y="215871"/>
                </a:lnTo>
                <a:lnTo>
                  <a:pt x="279143" y="215871"/>
                </a:lnTo>
                <a:lnTo>
                  <a:pt x="339192" y="188587"/>
                </a:lnTo>
                <a:lnTo>
                  <a:pt x="372317" y="159927"/>
                </a:lnTo>
                <a:lnTo>
                  <a:pt x="411773" y="117357"/>
                </a:lnTo>
                <a:lnTo>
                  <a:pt x="416261" y="102444"/>
                </a:lnTo>
                <a:lnTo>
                  <a:pt x="413907" y="95008"/>
                </a:lnTo>
                <a:lnTo>
                  <a:pt x="408623" y="88807"/>
                </a:lnTo>
                <a:lnTo>
                  <a:pt x="401289" y="85098"/>
                </a:lnTo>
                <a:lnTo>
                  <a:pt x="393341" y="84438"/>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object 53"/>
          <p:cNvSpPr/>
          <p:nvPr/>
        </p:nvSpPr>
        <p:spPr>
          <a:xfrm>
            <a:off x="2429775" y="4306034"/>
            <a:ext cx="259715" cy="256540"/>
          </a:xfrm>
          <a:custGeom>
            <a:avLst/>
            <a:gdLst/>
            <a:ahLst/>
            <a:cxnLst/>
            <a:rect l="l" t="t" r="r" b="b"/>
            <a:pathLst>
              <a:path w="259714" h="256539">
                <a:moveTo>
                  <a:pt x="17876" y="172263"/>
                </a:moveTo>
                <a:lnTo>
                  <a:pt x="10065" y="174900"/>
                </a:lnTo>
                <a:lnTo>
                  <a:pt x="3921" y="180283"/>
                </a:lnTo>
                <a:lnTo>
                  <a:pt x="486" y="187303"/>
                </a:lnTo>
                <a:lnTo>
                  <a:pt x="0" y="195069"/>
                </a:lnTo>
                <a:lnTo>
                  <a:pt x="2699" y="202688"/>
                </a:lnTo>
                <a:lnTo>
                  <a:pt x="24001" y="233804"/>
                </a:lnTo>
                <a:lnTo>
                  <a:pt x="39720" y="249782"/>
                </a:lnTo>
                <a:lnTo>
                  <a:pt x="50723" y="255669"/>
                </a:lnTo>
                <a:lnTo>
                  <a:pt x="57881" y="256510"/>
                </a:lnTo>
                <a:lnTo>
                  <a:pt x="197492" y="256167"/>
                </a:lnTo>
                <a:lnTo>
                  <a:pt x="216027" y="254182"/>
                </a:lnTo>
                <a:lnTo>
                  <a:pt x="235711" y="245610"/>
                </a:lnTo>
                <a:lnTo>
                  <a:pt x="251782" y="226814"/>
                </a:lnTo>
                <a:lnTo>
                  <a:pt x="254353" y="215908"/>
                </a:lnTo>
                <a:lnTo>
                  <a:pt x="63049" y="215908"/>
                </a:lnTo>
                <a:lnTo>
                  <a:pt x="58048" y="210238"/>
                </a:lnTo>
                <a:lnTo>
                  <a:pt x="51854" y="202111"/>
                </a:lnTo>
                <a:lnTo>
                  <a:pt x="45048" y="192286"/>
                </a:lnTo>
                <a:lnTo>
                  <a:pt x="38564" y="182075"/>
                </a:lnTo>
                <a:lnTo>
                  <a:pt x="33039" y="176082"/>
                </a:lnTo>
                <a:lnTo>
                  <a:pt x="25838" y="172735"/>
                </a:lnTo>
                <a:lnTo>
                  <a:pt x="17876" y="172263"/>
                </a:lnTo>
                <a:close/>
              </a:path>
              <a:path w="259714" h="256539">
                <a:moveTo>
                  <a:pt x="47519" y="0"/>
                </a:moveTo>
                <a:lnTo>
                  <a:pt x="39262" y="326"/>
                </a:lnTo>
                <a:lnTo>
                  <a:pt x="31776" y="3745"/>
                </a:lnTo>
                <a:lnTo>
                  <a:pt x="26407" y="9497"/>
                </a:lnTo>
                <a:lnTo>
                  <a:pt x="23643" y="16794"/>
                </a:lnTo>
                <a:lnTo>
                  <a:pt x="23972" y="24849"/>
                </a:lnTo>
                <a:lnTo>
                  <a:pt x="46867" y="108597"/>
                </a:lnTo>
                <a:lnTo>
                  <a:pt x="63095" y="151792"/>
                </a:lnTo>
                <a:lnTo>
                  <a:pt x="205175" y="175725"/>
                </a:lnTo>
                <a:lnTo>
                  <a:pt x="210839" y="177351"/>
                </a:lnTo>
                <a:lnTo>
                  <a:pt x="218320" y="183358"/>
                </a:lnTo>
                <a:lnTo>
                  <a:pt x="217901" y="192286"/>
                </a:lnTo>
                <a:lnTo>
                  <a:pt x="215975" y="205350"/>
                </a:lnTo>
                <a:lnTo>
                  <a:pt x="211865" y="212327"/>
                </a:lnTo>
                <a:lnTo>
                  <a:pt x="205703" y="215103"/>
                </a:lnTo>
                <a:lnTo>
                  <a:pt x="197619" y="215565"/>
                </a:lnTo>
                <a:lnTo>
                  <a:pt x="63049" y="215908"/>
                </a:lnTo>
                <a:lnTo>
                  <a:pt x="254353" y="215908"/>
                </a:lnTo>
                <a:lnTo>
                  <a:pt x="259480" y="194153"/>
                </a:lnTo>
                <a:lnTo>
                  <a:pt x="258297" y="177872"/>
                </a:lnTo>
                <a:lnTo>
                  <a:pt x="253880" y="165070"/>
                </a:lnTo>
                <a:lnTo>
                  <a:pt x="222534" y="138886"/>
                </a:lnTo>
                <a:lnTo>
                  <a:pt x="98648" y="130552"/>
                </a:lnTo>
                <a:lnTo>
                  <a:pt x="91456" y="110856"/>
                </a:lnTo>
                <a:lnTo>
                  <a:pt x="82666" y="82498"/>
                </a:lnTo>
                <a:lnTo>
                  <a:pt x="73307" y="49334"/>
                </a:lnTo>
                <a:lnTo>
                  <a:pt x="64408" y="15223"/>
                </a:lnTo>
                <a:lnTo>
                  <a:pt x="60903" y="7934"/>
                </a:lnTo>
                <a:lnTo>
                  <a:pt x="55002" y="2697"/>
                </a:lnTo>
                <a:lnTo>
                  <a:pt x="47519"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4" name="object 54"/>
          <p:cNvSpPr/>
          <p:nvPr/>
        </p:nvSpPr>
        <p:spPr>
          <a:xfrm>
            <a:off x="1967143" y="4178175"/>
            <a:ext cx="540385" cy="876300"/>
          </a:xfrm>
          <a:custGeom>
            <a:avLst/>
            <a:gdLst/>
            <a:ahLst/>
            <a:cxnLst/>
            <a:rect l="l" t="t" r="r" b="b"/>
            <a:pathLst>
              <a:path w="540385" h="876300">
                <a:moveTo>
                  <a:pt x="308081" y="149275"/>
                </a:moveTo>
                <a:lnTo>
                  <a:pt x="250437" y="149275"/>
                </a:lnTo>
                <a:lnTo>
                  <a:pt x="265957" y="149567"/>
                </a:lnTo>
                <a:lnTo>
                  <a:pt x="232467" y="368592"/>
                </a:lnTo>
                <a:lnTo>
                  <a:pt x="233787" y="373913"/>
                </a:lnTo>
                <a:lnTo>
                  <a:pt x="236950" y="378205"/>
                </a:lnTo>
                <a:lnTo>
                  <a:pt x="273143" y="428059"/>
                </a:lnTo>
                <a:lnTo>
                  <a:pt x="308051" y="477532"/>
                </a:lnTo>
                <a:lnTo>
                  <a:pt x="339505" y="523598"/>
                </a:lnTo>
                <a:lnTo>
                  <a:pt x="365335" y="563232"/>
                </a:lnTo>
                <a:lnTo>
                  <a:pt x="391445" y="611098"/>
                </a:lnTo>
                <a:lnTo>
                  <a:pt x="394678" y="674367"/>
                </a:lnTo>
                <a:lnTo>
                  <a:pt x="394836" y="703071"/>
                </a:lnTo>
                <a:lnTo>
                  <a:pt x="395408" y="759254"/>
                </a:lnTo>
                <a:lnTo>
                  <a:pt x="397165" y="801023"/>
                </a:lnTo>
                <a:lnTo>
                  <a:pt x="407447" y="848398"/>
                </a:lnTo>
                <a:lnTo>
                  <a:pt x="445647" y="873865"/>
                </a:lnTo>
                <a:lnTo>
                  <a:pt x="463200" y="875728"/>
                </a:lnTo>
                <a:lnTo>
                  <a:pt x="484189" y="873187"/>
                </a:lnTo>
                <a:lnTo>
                  <a:pt x="502786" y="865963"/>
                </a:lnTo>
                <a:lnTo>
                  <a:pt x="517907" y="854656"/>
                </a:lnTo>
                <a:lnTo>
                  <a:pt x="528466" y="839863"/>
                </a:lnTo>
                <a:lnTo>
                  <a:pt x="529431" y="835126"/>
                </a:lnTo>
                <a:lnTo>
                  <a:pt x="453980" y="835126"/>
                </a:lnTo>
                <a:lnTo>
                  <a:pt x="445941" y="832103"/>
                </a:lnTo>
                <a:lnTo>
                  <a:pt x="437537" y="776279"/>
                </a:lnTo>
                <a:lnTo>
                  <a:pt x="436667" y="734669"/>
                </a:lnTo>
                <a:lnTo>
                  <a:pt x="436264" y="670514"/>
                </a:lnTo>
                <a:lnTo>
                  <a:pt x="435732" y="642691"/>
                </a:lnTo>
                <a:lnTo>
                  <a:pt x="432085" y="602310"/>
                </a:lnTo>
                <a:lnTo>
                  <a:pt x="395259" y="533417"/>
                </a:lnTo>
                <a:lnTo>
                  <a:pt x="363348" y="485001"/>
                </a:lnTo>
                <a:lnTo>
                  <a:pt x="329334" y="435867"/>
                </a:lnTo>
                <a:lnTo>
                  <a:pt x="298389" y="392460"/>
                </a:lnTo>
                <a:lnTo>
                  <a:pt x="275685" y="361226"/>
                </a:lnTo>
                <a:lnTo>
                  <a:pt x="308081" y="149275"/>
                </a:lnTo>
                <a:close/>
              </a:path>
              <a:path w="540385" h="876300">
                <a:moveTo>
                  <a:pt x="449624" y="40601"/>
                </a:moveTo>
                <a:lnTo>
                  <a:pt x="316782" y="40601"/>
                </a:lnTo>
                <a:lnTo>
                  <a:pt x="330221" y="40749"/>
                </a:lnTo>
                <a:lnTo>
                  <a:pt x="345524" y="41459"/>
                </a:lnTo>
                <a:lnTo>
                  <a:pt x="383762" y="46164"/>
                </a:lnTo>
                <a:lnTo>
                  <a:pt x="425545" y="75717"/>
                </a:lnTo>
                <a:lnTo>
                  <a:pt x="438101" y="112687"/>
                </a:lnTo>
                <a:lnTo>
                  <a:pt x="437178" y="123139"/>
                </a:lnTo>
                <a:lnTo>
                  <a:pt x="437064" y="123634"/>
                </a:lnTo>
                <a:lnTo>
                  <a:pt x="397795" y="425919"/>
                </a:lnTo>
                <a:lnTo>
                  <a:pt x="398875" y="430644"/>
                </a:lnTo>
                <a:lnTo>
                  <a:pt x="401453" y="434632"/>
                </a:lnTo>
                <a:lnTo>
                  <a:pt x="427624" y="475712"/>
                </a:lnTo>
                <a:lnTo>
                  <a:pt x="455480" y="520709"/>
                </a:lnTo>
                <a:lnTo>
                  <a:pt x="478871" y="560301"/>
                </a:lnTo>
                <a:lnTo>
                  <a:pt x="495972" y="616184"/>
                </a:lnTo>
                <a:lnTo>
                  <a:pt x="498362" y="670514"/>
                </a:lnTo>
                <a:lnTo>
                  <a:pt x="498577" y="734669"/>
                </a:lnTo>
                <a:lnTo>
                  <a:pt x="496167" y="790368"/>
                </a:lnTo>
                <a:lnTo>
                  <a:pt x="486771" y="827577"/>
                </a:lnTo>
                <a:lnTo>
                  <a:pt x="463200" y="835126"/>
                </a:lnTo>
                <a:lnTo>
                  <a:pt x="529431" y="835126"/>
                </a:lnTo>
                <a:lnTo>
                  <a:pt x="536130" y="802262"/>
                </a:lnTo>
                <a:lnTo>
                  <a:pt x="539883" y="740423"/>
                </a:lnTo>
                <a:lnTo>
                  <a:pt x="540029" y="670514"/>
                </a:lnTo>
                <a:lnTo>
                  <a:pt x="536875" y="608703"/>
                </a:lnTo>
                <a:lnTo>
                  <a:pt x="514893" y="540006"/>
                </a:lnTo>
                <a:lnTo>
                  <a:pt x="488570" y="495501"/>
                </a:lnTo>
                <a:lnTo>
                  <a:pt x="460801" y="450822"/>
                </a:lnTo>
                <a:lnTo>
                  <a:pt x="440632" y="419150"/>
                </a:lnTo>
                <a:lnTo>
                  <a:pt x="478110" y="130467"/>
                </a:lnTo>
                <a:lnTo>
                  <a:pt x="479779" y="111471"/>
                </a:lnTo>
                <a:lnTo>
                  <a:pt x="479662" y="109552"/>
                </a:lnTo>
                <a:lnTo>
                  <a:pt x="477312" y="91112"/>
                </a:lnTo>
                <a:lnTo>
                  <a:pt x="470661" y="71638"/>
                </a:lnTo>
                <a:lnTo>
                  <a:pt x="459987" y="52920"/>
                </a:lnTo>
                <a:lnTo>
                  <a:pt x="449624" y="40601"/>
                </a:lnTo>
                <a:close/>
              </a:path>
              <a:path w="540385" h="876300">
                <a:moveTo>
                  <a:pt x="316782" y="0"/>
                </a:moveTo>
                <a:lnTo>
                  <a:pt x="312756" y="0"/>
                </a:lnTo>
                <a:lnTo>
                  <a:pt x="295814" y="114"/>
                </a:lnTo>
                <a:lnTo>
                  <a:pt x="213144" y="12833"/>
                </a:lnTo>
                <a:lnTo>
                  <a:pt x="166641" y="23563"/>
                </a:lnTo>
                <a:lnTo>
                  <a:pt x="119545" y="47070"/>
                </a:lnTo>
                <a:lnTo>
                  <a:pt x="88734" y="74228"/>
                </a:lnTo>
                <a:lnTo>
                  <a:pt x="53380" y="106781"/>
                </a:lnTo>
                <a:lnTo>
                  <a:pt x="20897" y="137325"/>
                </a:lnTo>
                <a:lnTo>
                  <a:pt x="0" y="169997"/>
                </a:lnTo>
                <a:lnTo>
                  <a:pt x="1156" y="194348"/>
                </a:lnTo>
                <a:lnTo>
                  <a:pt x="29180" y="234518"/>
                </a:lnTo>
                <a:lnTo>
                  <a:pt x="60877" y="245186"/>
                </a:lnTo>
                <a:lnTo>
                  <a:pt x="71471" y="244152"/>
                </a:lnTo>
                <a:lnTo>
                  <a:pt x="130406" y="204584"/>
                </a:lnTo>
                <a:lnTo>
                  <a:pt x="55568" y="204584"/>
                </a:lnTo>
                <a:lnTo>
                  <a:pt x="50051" y="197942"/>
                </a:lnTo>
                <a:lnTo>
                  <a:pt x="42480" y="186870"/>
                </a:lnTo>
                <a:lnTo>
                  <a:pt x="40651" y="178944"/>
                </a:lnTo>
                <a:lnTo>
                  <a:pt x="43210" y="172935"/>
                </a:lnTo>
                <a:lnTo>
                  <a:pt x="48736" y="167512"/>
                </a:lnTo>
                <a:lnTo>
                  <a:pt x="49002" y="167284"/>
                </a:lnTo>
                <a:lnTo>
                  <a:pt x="84895" y="133608"/>
                </a:lnTo>
                <a:lnTo>
                  <a:pt x="118009" y="103144"/>
                </a:lnTo>
                <a:lnTo>
                  <a:pt x="157956" y="68541"/>
                </a:lnTo>
                <a:lnTo>
                  <a:pt x="222445" y="52424"/>
                </a:lnTo>
                <a:lnTo>
                  <a:pt x="265667" y="44262"/>
                </a:lnTo>
                <a:lnTo>
                  <a:pt x="449624" y="40601"/>
                </a:lnTo>
                <a:lnTo>
                  <a:pt x="445594" y="35812"/>
                </a:lnTo>
                <a:lnTo>
                  <a:pt x="410345" y="11919"/>
                </a:lnTo>
                <a:lnTo>
                  <a:pt x="370223" y="3059"/>
                </a:lnTo>
                <a:lnTo>
                  <a:pt x="334003" y="245"/>
                </a:lnTo>
                <a:lnTo>
                  <a:pt x="316782" y="0"/>
                </a:lnTo>
                <a:close/>
              </a:path>
              <a:path w="540385" h="876300">
                <a:moveTo>
                  <a:pt x="242030" y="108673"/>
                </a:moveTo>
                <a:lnTo>
                  <a:pt x="196853" y="110555"/>
                </a:lnTo>
                <a:lnTo>
                  <a:pt x="158872" y="127645"/>
                </a:lnTo>
                <a:lnTo>
                  <a:pt x="100283" y="176329"/>
                </a:lnTo>
                <a:lnTo>
                  <a:pt x="75977" y="197942"/>
                </a:lnTo>
                <a:lnTo>
                  <a:pt x="70504" y="202183"/>
                </a:lnTo>
                <a:lnTo>
                  <a:pt x="65030" y="204584"/>
                </a:lnTo>
                <a:lnTo>
                  <a:pt x="130406" y="204584"/>
                </a:lnTo>
                <a:lnTo>
                  <a:pt x="132209" y="202987"/>
                </a:lnTo>
                <a:lnTo>
                  <a:pt x="159805" y="179381"/>
                </a:lnTo>
                <a:lnTo>
                  <a:pt x="195205" y="152006"/>
                </a:lnTo>
                <a:lnTo>
                  <a:pt x="242030" y="149275"/>
                </a:lnTo>
                <a:lnTo>
                  <a:pt x="308081" y="149275"/>
                </a:lnTo>
                <a:lnTo>
                  <a:pt x="311435" y="127330"/>
                </a:lnTo>
                <a:lnTo>
                  <a:pt x="275442" y="109188"/>
                </a:lnTo>
                <a:lnTo>
                  <a:pt x="260025" y="108833"/>
                </a:lnTo>
                <a:lnTo>
                  <a:pt x="242030" y="108673"/>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5" name="object 55"/>
          <p:cNvSpPr/>
          <p:nvPr/>
        </p:nvSpPr>
        <p:spPr>
          <a:xfrm>
            <a:off x="1524000" y="8960586"/>
            <a:ext cx="376677" cy="202709"/>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6" name="object 56"/>
          <p:cNvSpPr txBox="1"/>
          <p:nvPr/>
        </p:nvSpPr>
        <p:spPr>
          <a:xfrm>
            <a:off x="8616341" y="8943568"/>
            <a:ext cx="115570" cy="23876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400" b="1" i="0" u="none" strike="noStrike" kern="1200" cap="none" spc="0" normalizeH="0" baseline="0" noProof="0" dirty="0">
                <a:ln>
                  <a:noFill/>
                </a:ln>
                <a:solidFill>
                  <a:srgbClr val="00A0D2"/>
                </a:solidFill>
                <a:effectLst/>
                <a:uLnTx/>
                <a:uFillTx/>
                <a:latin typeface="Calibri"/>
                <a:ea typeface="+mn-ea"/>
                <a:cs typeface="Calibri"/>
              </a:rPr>
              <a:t>9</a:t>
            </a:r>
            <a:endParaRPr kumimoji="0" sz="1400" b="0" i="0" u="none" strike="noStrike" kern="1200" cap="none" spc="0" normalizeH="0" baseline="0" noProof="0">
              <a:ln>
                <a:noFill/>
              </a:ln>
              <a:solidFill>
                <a:prstClr val="black"/>
              </a:solidFill>
              <a:effectLst/>
              <a:uLnTx/>
              <a:uFillTx/>
              <a:latin typeface="Calibri"/>
              <a:ea typeface="+mn-ea"/>
              <a:cs typeface="Calibri"/>
            </a:endParaRPr>
          </a:p>
        </p:txBody>
      </p:sp>
      <p:sp>
        <p:nvSpPr>
          <p:cNvPr id="57" name="object 57"/>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8" name="object 58"/>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59" name="object 59"/>
          <p:cNvSpPr txBox="1"/>
          <p:nvPr/>
        </p:nvSpPr>
        <p:spPr>
          <a:xfrm>
            <a:off x="1979777" y="8945156"/>
            <a:ext cx="2708275"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0" normalizeH="0" baseline="0" noProof="0" dirty="0">
                <a:ln>
                  <a:noFill/>
                </a:ln>
                <a:solidFill>
                  <a:srgbClr val="4C4C4C"/>
                </a:solidFill>
                <a:effectLst/>
                <a:uLnTx/>
                <a:uFillTx/>
                <a:latin typeface="Calibri"/>
                <a:ea typeface="+mn-ea"/>
                <a:cs typeface="Calibri"/>
              </a:rPr>
              <a:t>Accessibility </a:t>
            </a:r>
            <a:r>
              <a:rPr kumimoji="0" sz="1200" b="1" i="0" u="none" strike="noStrike" kern="1200" cap="none" spc="-5" normalizeH="0" baseline="0" noProof="0" dirty="0">
                <a:ln>
                  <a:noFill/>
                </a:ln>
                <a:solidFill>
                  <a:srgbClr val="4C4C4C"/>
                </a:solidFill>
                <a:effectLst/>
                <a:uLnTx/>
                <a:uFillTx/>
                <a:latin typeface="Calibri"/>
                <a:ea typeface="+mn-ea"/>
                <a:cs typeface="Calibri"/>
              </a:rPr>
              <a:t>Planning: </a:t>
            </a:r>
            <a:r>
              <a:rPr kumimoji="0" sz="1200" b="0" i="0" u="none" strike="noStrike" kern="1200" cap="none" spc="0" normalizeH="0" baseline="0" noProof="0" dirty="0">
                <a:ln>
                  <a:noFill/>
                </a:ln>
                <a:solidFill>
                  <a:prstClr val="black"/>
                </a:solidFill>
                <a:effectLst/>
                <a:uLnTx/>
                <a:uFillTx/>
                <a:latin typeface="Calibri"/>
                <a:ea typeface="+mn-ea"/>
                <a:cs typeface="Calibri"/>
              </a:rPr>
              <a:t>A </a:t>
            </a:r>
            <a:r>
              <a:rPr kumimoji="0" sz="1200" b="0" i="0" u="none" strike="noStrike" kern="1200" cap="none" spc="-20" normalizeH="0" baseline="0" noProof="0" dirty="0">
                <a:ln>
                  <a:noFill/>
                </a:ln>
                <a:solidFill>
                  <a:prstClr val="black"/>
                </a:solidFill>
                <a:effectLst/>
                <a:uLnTx/>
                <a:uFillTx/>
                <a:latin typeface="Calibri"/>
                <a:ea typeface="+mn-ea"/>
                <a:cs typeface="Calibri"/>
              </a:rPr>
              <a:t>Toolkit </a:t>
            </a:r>
            <a:r>
              <a:rPr kumimoji="0" sz="1200" b="0" i="0" u="none" strike="noStrike" kern="1200" cap="none" spc="-10" normalizeH="0" baseline="0" noProof="0" dirty="0">
                <a:ln>
                  <a:noFill/>
                </a:ln>
                <a:solidFill>
                  <a:prstClr val="black"/>
                </a:solidFill>
                <a:effectLst/>
                <a:uLnTx/>
                <a:uFillTx/>
                <a:latin typeface="Calibri"/>
                <a:ea typeface="+mn-ea"/>
                <a:cs typeface="Calibri"/>
              </a:rPr>
              <a:t>for</a:t>
            </a:r>
            <a:r>
              <a:rPr kumimoji="0" sz="1200" b="0" i="0" u="none" strike="noStrike" kern="1200" cap="none" spc="-65" normalizeH="0" baseline="0" noProof="0" dirty="0">
                <a:ln>
                  <a:noFill/>
                </a:ln>
                <a:solidFill>
                  <a:prstClr val="black"/>
                </a:solidFill>
                <a:effectLst/>
                <a:uLnTx/>
                <a:uFillTx/>
                <a:latin typeface="Calibri"/>
                <a:ea typeface="+mn-ea"/>
                <a:cs typeface="Calibri"/>
              </a:rPr>
              <a:t> </a:t>
            </a:r>
            <a:r>
              <a:rPr kumimoji="0" sz="1200" b="0" i="0" u="none" strike="noStrike" kern="1200" cap="none" spc="-5" normalizeH="0" baseline="0" noProof="0" dirty="0">
                <a:ln>
                  <a:noFill/>
                </a:ln>
                <a:solidFill>
                  <a:prstClr val="black"/>
                </a:solidFill>
                <a:effectLst/>
                <a:uLnTx/>
                <a:uFillTx/>
                <a:latin typeface="Calibri"/>
                <a:ea typeface="+mn-ea"/>
                <a:cs typeface="Calibri"/>
              </a:rPr>
              <a:t>Schools</a:t>
            </a:r>
            <a:endParaRPr kumimoji="0" sz="1200" b="0" i="0" u="none" strike="noStrike" kern="1200" cap="none" spc="0" normalizeH="0" baseline="0" noProof="0">
              <a:ln>
                <a:noFill/>
              </a:ln>
              <a:solidFill>
                <a:prstClr val="black"/>
              </a:solidFill>
              <a:effectLst/>
              <a:uLnTx/>
              <a:uFillTx/>
              <a:latin typeface="Calibri"/>
              <a:ea typeface="+mn-ea"/>
              <a:cs typeface="Calibri"/>
            </a:endParaRPr>
          </a:p>
        </p:txBody>
      </p:sp>
      <p:sp>
        <p:nvSpPr>
          <p:cNvPr id="60" name="object 60"/>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61" name="object 61"/>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9767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8667750" cy="975360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 name="object 3"/>
          <p:cNvSpPr/>
          <p:nvPr/>
        </p:nvSpPr>
        <p:spPr>
          <a:xfrm>
            <a:off x="10422214" y="4313615"/>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7"/>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6"/>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4" name="object 4"/>
          <p:cNvSpPr/>
          <p:nvPr/>
        </p:nvSpPr>
        <p:spPr>
          <a:xfrm>
            <a:off x="10422214" y="5598970"/>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7"/>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6"/>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5" name="object 5"/>
          <p:cNvSpPr/>
          <p:nvPr/>
        </p:nvSpPr>
        <p:spPr>
          <a:xfrm>
            <a:off x="10422214" y="6579511"/>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8"/>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7"/>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6" name="object 6"/>
          <p:cNvSpPr txBox="1"/>
          <p:nvPr/>
        </p:nvSpPr>
        <p:spPr>
          <a:xfrm>
            <a:off x="10409514" y="3545642"/>
            <a:ext cx="5808385" cy="3359253"/>
          </a:xfrm>
          <a:prstGeom prst="rect">
            <a:avLst/>
          </a:prstGeom>
        </p:spPr>
        <p:txBody>
          <a:bodyPr vert="horz" wrap="square" lIns="0" tIns="12065" rIns="0" bIns="0" rtlCol="0">
            <a:spAutoFit/>
          </a:bodyPr>
          <a:lstStyle/>
          <a:p>
            <a:pPr marL="12700">
              <a:lnSpc>
                <a:spcPct val="100000"/>
              </a:lnSpc>
              <a:spcBef>
                <a:spcPts val="95"/>
              </a:spcBef>
            </a:pPr>
            <a:r>
              <a:rPr sz="2100" b="1" spc="15" dirty="0">
                <a:solidFill>
                  <a:srgbClr val="4C4C4C"/>
                </a:solidFill>
                <a:latin typeface="Calibri"/>
                <a:cs typeface="Calibri"/>
              </a:rPr>
              <a:t>Schools </a:t>
            </a:r>
            <a:r>
              <a:rPr sz="2100" b="1" spc="5" dirty="0">
                <a:solidFill>
                  <a:srgbClr val="4C4C4C"/>
                </a:solidFill>
                <a:latin typeface="Calibri"/>
                <a:cs typeface="Calibri"/>
              </a:rPr>
              <a:t>are </a:t>
            </a:r>
            <a:r>
              <a:rPr sz="2150" b="1" i="1" dirty="0">
                <a:solidFill>
                  <a:srgbClr val="4C4C4C"/>
                </a:solidFill>
                <a:latin typeface="Calibri"/>
                <a:cs typeface="Calibri"/>
              </a:rPr>
              <a:t>required </a:t>
            </a:r>
            <a:r>
              <a:rPr sz="2100" b="1" dirty="0">
                <a:solidFill>
                  <a:srgbClr val="4C4C4C"/>
                </a:solidFill>
                <a:latin typeface="Calibri"/>
                <a:cs typeface="Calibri"/>
              </a:rPr>
              <a:t>to</a:t>
            </a:r>
            <a:r>
              <a:rPr sz="2100" b="1" spc="105" dirty="0">
                <a:solidFill>
                  <a:srgbClr val="4C4C4C"/>
                </a:solidFill>
                <a:latin typeface="Calibri"/>
                <a:cs typeface="Calibri"/>
              </a:rPr>
              <a:t> </a:t>
            </a:r>
            <a:r>
              <a:rPr sz="2100" b="1" spc="20" dirty="0">
                <a:solidFill>
                  <a:srgbClr val="4C4C4C"/>
                </a:solidFill>
                <a:latin typeface="Calibri"/>
                <a:cs typeface="Calibri"/>
              </a:rPr>
              <a:t>publish:</a:t>
            </a:r>
            <a:endParaRPr sz="2100" dirty="0">
              <a:latin typeface="Calibri"/>
              <a:cs typeface="Calibri"/>
            </a:endParaRPr>
          </a:p>
          <a:p>
            <a:pPr>
              <a:lnSpc>
                <a:spcPct val="100000"/>
              </a:lnSpc>
              <a:spcBef>
                <a:spcPts val="55"/>
              </a:spcBef>
            </a:pPr>
            <a:endParaRPr sz="2650" dirty="0">
              <a:latin typeface="Calibri"/>
              <a:cs typeface="Calibri"/>
            </a:endParaRPr>
          </a:p>
          <a:p>
            <a:pPr marL="469900" marR="167640">
              <a:lnSpc>
                <a:spcPct val="100000"/>
              </a:lnSpc>
            </a:pPr>
            <a:r>
              <a:rPr sz="2000" dirty="0">
                <a:solidFill>
                  <a:srgbClr val="333333"/>
                </a:solidFill>
                <a:latin typeface="Calibri"/>
                <a:cs typeface="Calibri"/>
              </a:rPr>
              <a:t>An annual </a:t>
            </a:r>
            <a:r>
              <a:rPr sz="2000" b="1" spc="-5" dirty="0">
                <a:latin typeface="Calibri"/>
                <a:cs typeface="Calibri"/>
              </a:rPr>
              <a:t>Equality </a:t>
            </a:r>
            <a:r>
              <a:rPr sz="2000" b="1" spc="-15" dirty="0">
                <a:latin typeface="Calibri"/>
                <a:cs typeface="Calibri"/>
              </a:rPr>
              <a:t>Statement </a:t>
            </a:r>
            <a:r>
              <a:rPr sz="2000" spc="-10" dirty="0">
                <a:solidFill>
                  <a:srgbClr val="333333"/>
                </a:solidFill>
                <a:latin typeface="Calibri"/>
                <a:cs typeface="Calibri"/>
              </a:rPr>
              <a:t>containing  </a:t>
            </a:r>
            <a:r>
              <a:rPr sz="2000" spc="-15" dirty="0">
                <a:solidFill>
                  <a:srgbClr val="333333"/>
                </a:solidFill>
                <a:latin typeface="Calibri"/>
                <a:cs typeface="Calibri"/>
              </a:rPr>
              <a:t>information </a:t>
            </a:r>
            <a:r>
              <a:rPr sz="2000" spc="-5" dirty="0">
                <a:solidFill>
                  <a:srgbClr val="333333"/>
                </a:solidFill>
                <a:latin typeface="Calibri"/>
                <a:cs typeface="Calibri"/>
              </a:rPr>
              <a:t>that </a:t>
            </a:r>
            <a:r>
              <a:rPr sz="2000" spc="-15" dirty="0">
                <a:solidFill>
                  <a:srgbClr val="333333"/>
                </a:solidFill>
                <a:latin typeface="Calibri"/>
                <a:cs typeface="Calibri"/>
              </a:rPr>
              <a:t>demonstrates </a:t>
            </a:r>
            <a:r>
              <a:rPr sz="2000" spc="-5" dirty="0">
                <a:solidFill>
                  <a:srgbClr val="333333"/>
                </a:solidFill>
                <a:latin typeface="Calibri"/>
                <a:cs typeface="Calibri"/>
              </a:rPr>
              <a:t>how they </a:t>
            </a:r>
            <a:r>
              <a:rPr sz="2000" spc="-10" dirty="0">
                <a:solidFill>
                  <a:srgbClr val="333333"/>
                </a:solidFill>
                <a:latin typeface="Calibri"/>
                <a:cs typeface="Calibri"/>
              </a:rPr>
              <a:t>are  complying </a:t>
            </a:r>
            <a:r>
              <a:rPr sz="2000" dirty="0">
                <a:solidFill>
                  <a:srgbClr val="333333"/>
                </a:solidFill>
                <a:latin typeface="Calibri"/>
                <a:cs typeface="Calibri"/>
              </a:rPr>
              <a:t>with their </a:t>
            </a:r>
            <a:r>
              <a:rPr sz="2000" spc="-10" dirty="0">
                <a:solidFill>
                  <a:srgbClr val="333333"/>
                </a:solidFill>
                <a:latin typeface="Calibri"/>
                <a:cs typeface="Calibri"/>
              </a:rPr>
              <a:t>general </a:t>
            </a:r>
            <a:r>
              <a:rPr sz="2000" dirty="0">
                <a:solidFill>
                  <a:srgbClr val="333333"/>
                </a:solidFill>
                <a:latin typeface="Calibri"/>
                <a:cs typeface="Calibri"/>
              </a:rPr>
              <a:t>equality</a:t>
            </a:r>
            <a:r>
              <a:rPr sz="2000" spc="-25" dirty="0">
                <a:solidFill>
                  <a:srgbClr val="333333"/>
                </a:solidFill>
                <a:latin typeface="Calibri"/>
                <a:cs typeface="Calibri"/>
              </a:rPr>
              <a:t> </a:t>
            </a:r>
            <a:r>
              <a:rPr sz="2000" spc="-10" dirty="0">
                <a:solidFill>
                  <a:srgbClr val="333333"/>
                </a:solidFill>
                <a:latin typeface="Calibri"/>
                <a:cs typeface="Calibri"/>
              </a:rPr>
              <a:t>duties.</a:t>
            </a:r>
            <a:endParaRPr sz="2000" dirty="0">
              <a:latin typeface="Calibri"/>
              <a:cs typeface="Calibri"/>
            </a:endParaRPr>
          </a:p>
          <a:p>
            <a:pPr>
              <a:lnSpc>
                <a:spcPct val="100000"/>
              </a:lnSpc>
              <a:spcBef>
                <a:spcPts val="55"/>
              </a:spcBef>
            </a:pPr>
            <a:endParaRPr sz="2350" dirty="0">
              <a:latin typeface="Calibri"/>
              <a:cs typeface="Calibri"/>
            </a:endParaRPr>
          </a:p>
          <a:p>
            <a:pPr marL="469900">
              <a:lnSpc>
                <a:spcPct val="100000"/>
              </a:lnSpc>
            </a:pPr>
            <a:r>
              <a:rPr sz="2000" spc="-5" dirty="0">
                <a:solidFill>
                  <a:srgbClr val="333333"/>
                </a:solidFill>
                <a:latin typeface="Calibri"/>
                <a:cs typeface="Calibri"/>
              </a:rPr>
              <a:t>One or </a:t>
            </a:r>
            <a:r>
              <a:rPr sz="2000" spc="-10" dirty="0">
                <a:solidFill>
                  <a:srgbClr val="333333"/>
                </a:solidFill>
                <a:latin typeface="Calibri"/>
                <a:cs typeface="Calibri"/>
              </a:rPr>
              <a:t>more </a:t>
            </a:r>
            <a:r>
              <a:rPr sz="2000" spc="-5" dirty="0">
                <a:solidFill>
                  <a:srgbClr val="333333"/>
                </a:solidFill>
                <a:latin typeface="Calibri"/>
                <a:cs typeface="Calibri"/>
              </a:rPr>
              <a:t>measurable </a:t>
            </a:r>
            <a:r>
              <a:rPr sz="2000" dirty="0">
                <a:solidFill>
                  <a:srgbClr val="333333"/>
                </a:solidFill>
                <a:latin typeface="Calibri"/>
                <a:cs typeface="Calibri"/>
              </a:rPr>
              <a:t>and </a:t>
            </a:r>
            <a:r>
              <a:rPr sz="2000" spc="-10" dirty="0">
                <a:solidFill>
                  <a:srgbClr val="333333"/>
                </a:solidFill>
                <a:latin typeface="Calibri"/>
                <a:cs typeface="Calibri"/>
              </a:rPr>
              <a:t>specific</a:t>
            </a:r>
            <a:r>
              <a:rPr sz="2000" spc="-25" dirty="0">
                <a:solidFill>
                  <a:srgbClr val="333333"/>
                </a:solidFill>
                <a:latin typeface="Calibri"/>
                <a:cs typeface="Calibri"/>
              </a:rPr>
              <a:t> </a:t>
            </a:r>
            <a:r>
              <a:rPr sz="2000" b="1" spc="-5" dirty="0">
                <a:latin typeface="Calibri"/>
                <a:cs typeface="Calibri"/>
              </a:rPr>
              <a:t>Equality</a:t>
            </a:r>
            <a:endParaRPr sz="2000" dirty="0">
              <a:latin typeface="Calibri"/>
              <a:cs typeface="Calibri"/>
            </a:endParaRPr>
          </a:p>
          <a:p>
            <a:pPr marL="469900">
              <a:lnSpc>
                <a:spcPct val="100000"/>
              </a:lnSpc>
            </a:pPr>
            <a:r>
              <a:rPr sz="2000" b="1" spc="-10" dirty="0">
                <a:latin typeface="Calibri"/>
                <a:cs typeface="Calibri"/>
              </a:rPr>
              <a:t>Objectives </a:t>
            </a:r>
            <a:r>
              <a:rPr sz="2000" spc="-10" dirty="0">
                <a:solidFill>
                  <a:srgbClr val="333333"/>
                </a:solidFill>
                <a:latin typeface="Calibri"/>
                <a:cs typeface="Calibri"/>
              </a:rPr>
              <a:t>at least </a:t>
            </a:r>
            <a:r>
              <a:rPr sz="2000" spc="-5" dirty="0">
                <a:solidFill>
                  <a:srgbClr val="333333"/>
                </a:solidFill>
                <a:latin typeface="Calibri"/>
                <a:cs typeface="Calibri"/>
              </a:rPr>
              <a:t>once every </a:t>
            </a:r>
            <a:r>
              <a:rPr lang="en-GB" sz="2000" dirty="0">
                <a:solidFill>
                  <a:srgbClr val="333333"/>
                </a:solidFill>
                <a:latin typeface="Calibri"/>
                <a:cs typeface="Calibri"/>
              </a:rPr>
              <a:t>four</a:t>
            </a:r>
            <a:r>
              <a:rPr sz="2000" spc="20" dirty="0">
                <a:solidFill>
                  <a:srgbClr val="333333"/>
                </a:solidFill>
                <a:latin typeface="Calibri"/>
                <a:cs typeface="Calibri"/>
              </a:rPr>
              <a:t> </a:t>
            </a:r>
            <a:r>
              <a:rPr sz="2000" spc="-15" dirty="0">
                <a:solidFill>
                  <a:srgbClr val="333333"/>
                </a:solidFill>
                <a:latin typeface="Calibri"/>
                <a:cs typeface="Calibri"/>
              </a:rPr>
              <a:t>years.</a:t>
            </a:r>
            <a:endParaRPr sz="2000" dirty="0">
              <a:latin typeface="Calibri"/>
              <a:cs typeface="Calibri"/>
            </a:endParaRPr>
          </a:p>
          <a:p>
            <a:pPr>
              <a:lnSpc>
                <a:spcPct val="100000"/>
              </a:lnSpc>
              <a:spcBef>
                <a:spcPts val="50"/>
              </a:spcBef>
            </a:pPr>
            <a:endParaRPr sz="2350" dirty="0">
              <a:latin typeface="Calibri"/>
              <a:cs typeface="Calibri"/>
            </a:endParaRPr>
          </a:p>
          <a:p>
            <a:pPr marL="469900">
              <a:lnSpc>
                <a:spcPct val="100000"/>
              </a:lnSpc>
            </a:pPr>
            <a:r>
              <a:rPr sz="2000" dirty="0">
                <a:solidFill>
                  <a:srgbClr val="333333"/>
                </a:solidFill>
                <a:latin typeface="Calibri"/>
                <a:cs typeface="Calibri"/>
              </a:rPr>
              <a:t>An </a:t>
            </a:r>
            <a:r>
              <a:rPr sz="2000" b="1" dirty="0">
                <a:latin typeface="Calibri"/>
                <a:cs typeface="Calibri"/>
              </a:rPr>
              <a:t>Accessibility </a:t>
            </a:r>
            <a:r>
              <a:rPr sz="2000" b="1" spc="-5" dirty="0">
                <a:latin typeface="Calibri"/>
                <a:cs typeface="Calibri"/>
              </a:rPr>
              <a:t>Plan </a:t>
            </a:r>
            <a:r>
              <a:rPr sz="2000" spc="-10" dirty="0">
                <a:solidFill>
                  <a:srgbClr val="333333"/>
                </a:solidFill>
                <a:latin typeface="Calibri"/>
                <a:cs typeface="Calibri"/>
              </a:rPr>
              <a:t>reviewed </a:t>
            </a:r>
            <a:r>
              <a:rPr sz="2000" spc="-5" dirty="0">
                <a:solidFill>
                  <a:srgbClr val="333333"/>
                </a:solidFill>
                <a:latin typeface="Calibri"/>
                <a:cs typeface="Calibri"/>
              </a:rPr>
              <a:t>every </a:t>
            </a:r>
            <a:r>
              <a:rPr lang="en-GB" sz="2000" dirty="0">
                <a:solidFill>
                  <a:srgbClr val="333333"/>
                </a:solidFill>
                <a:latin typeface="Calibri"/>
                <a:cs typeface="Calibri"/>
              </a:rPr>
              <a:t>three</a:t>
            </a:r>
            <a:r>
              <a:rPr sz="2000" spc="-40" dirty="0">
                <a:solidFill>
                  <a:srgbClr val="333333"/>
                </a:solidFill>
                <a:latin typeface="Calibri"/>
                <a:cs typeface="Calibri"/>
              </a:rPr>
              <a:t> </a:t>
            </a:r>
            <a:r>
              <a:rPr sz="2000" spc="-15" dirty="0">
                <a:solidFill>
                  <a:srgbClr val="333333"/>
                </a:solidFill>
                <a:latin typeface="Calibri"/>
                <a:cs typeface="Calibri"/>
              </a:rPr>
              <a:t>years.</a:t>
            </a:r>
            <a:endParaRPr sz="2000" dirty="0">
              <a:latin typeface="Calibri"/>
              <a:cs typeface="Calibri"/>
            </a:endParaRPr>
          </a:p>
        </p:txBody>
      </p:sp>
      <p:sp>
        <p:nvSpPr>
          <p:cNvPr id="7" name="object 7"/>
          <p:cNvSpPr txBox="1">
            <a:spLocks noGrp="1"/>
          </p:cNvSpPr>
          <p:nvPr>
            <p:ph type="title"/>
          </p:nvPr>
        </p:nvSpPr>
        <p:spPr>
          <a:xfrm>
            <a:off x="10409515" y="2112350"/>
            <a:ext cx="4438650" cy="1244600"/>
          </a:xfrm>
          <a:prstGeom prst="rect">
            <a:avLst/>
          </a:prstGeom>
        </p:spPr>
        <p:txBody>
          <a:bodyPr vert="horz" wrap="square" lIns="0" tIns="12700" rIns="0" bIns="0" rtlCol="0">
            <a:spAutoFit/>
          </a:bodyPr>
          <a:lstStyle/>
          <a:p>
            <a:pPr marL="12700" marR="5080">
              <a:lnSpc>
                <a:spcPct val="100000"/>
              </a:lnSpc>
              <a:spcBef>
                <a:spcPts val="100"/>
              </a:spcBef>
            </a:pPr>
            <a:r>
              <a:rPr sz="4000" b="0" spc="55" dirty="0">
                <a:solidFill>
                  <a:srgbClr val="000000"/>
                </a:solidFill>
                <a:latin typeface="Calibri"/>
                <a:cs typeface="Calibri"/>
              </a:rPr>
              <a:t>Equality </a:t>
            </a:r>
            <a:r>
              <a:rPr sz="4000" b="0" spc="65" dirty="0">
                <a:solidFill>
                  <a:srgbClr val="000000"/>
                </a:solidFill>
                <a:latin typeface="Calibri"/>
                <a:cs typeface="Calibri"/>
              </a:rPr>
              <a:t>Information  </a:t>
            </a:r>
            <a:r>
              <a:rPr sz="4000" b="0" spc="50" dirty="0">
                <a:solidFill>
                  <a:srgbClr val="000000"/>
                </a:solidFill>
                <a:latin typeface="Calibri"/>
                <a:cs typeface="Calibri"/>
              </a:rPr>
              <a:t>and</a:t>
            </a:r>
            <a:r>
              <a:rPr sz="4000" b="0" spc="150" dirty="0">
                <a:solidFill>
                  <a:srgbClr val="000000"/>
                </a:solidFill>
                <a:latin typeface="Calibri"/>
                <a:cs typeface="Calibri"/>
              </a:rPr>
              <a:t> </a:t>
            </a:r>
            <a:r>
              <a:rPr sz="4000" b="0" spc="45" dirty="0">
                <a:solidFill>
                  <a:srgbClr val="000000"/>
                </a:solidFill>
                <a:latin typeface="Calibri"/>
                <a:cs typeface="Calibri"/>
              </a:rPr>
              <a:t>Review</a:t>
            </a:r>
            <a:endParaRPr sz="4000">
              <a:latin typeface="Calibri"/>
              <a:cs typeface="Calibri"/>
            </a:endParaRPr>
          </a:p>
        </p:txBody>
      </p:sp>
      <p:sp>
        <p:nvSpPr>
          <p:cNvPr id="8" name="object 8"/>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9" name="object 9"/>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0" name="object 10"/>
          <p:cNvSpPr/>
          <p:nvPr/>
        </p:nvSpPr>
        <p:spPr>
          <a:xfrm>
            <a:off x="8674100" y="9064218"/>
            <a:ext cx="6284595" cy="0"/>
          </a:xfrm>
          <a:custGeom>
            <a:avLst/>
            <a:gdLst/>
            <a:ahLst/>
            <a:cxnLst/>
            <a:rect l="l" t="t" r="r" b="b"/>
            <a:pathLst>
              <a:path w="6284594">
                <a:moveTo>
                  <a:pt x="0" y="0"/>
                </a:moveTo>
                <a:lnTo>
                  <a:pt x="6284302" y="0"/>
                </a:lnTo>
              </a:path>
            </a:pathLst>
          </a:custGeom>
          <a:ln w="12700">
            <a:solidFill>
              <a:srgbClr val="CCCCCC"/>
            </a:solidFill>
          </a:ln>
        </p:spPr>
        <p:txBody>
          <a:bodyPr wrap="square" lIns="0" tIns="0" rIns="0" bIns="0" rtlCol="0"/>
          <a:lstStyle/>
          <a:p>
            <a:endParaRPr/>
          </a:p>
        </p:txBody>
      </p:sp>
      <p:sp>
        <p:nvSpPr>
          <p:cNvPr id="11" name="object 11"/>
          <p:cNvSpPr/>
          <p:nvPr/>
        </p:nvSpPr>
        <p:spPr>
          <a:xfrm>
            <a:off x="4889500" y="9064218"/>
            <a:ext cx="3778250" cy="0"/>
          </a:xfrm>
          <a:custGeom>
            <a:avLst/>
            <a:gdLst/>
            <a:ahLst/>
            <a:cxnLst/>
            <a:rect l="l" t="t" r="r" b="b"/>
            <a:pathLst>
              <a:path w="3778250">
                <a:moveTo>
                  <a:pt x="0" y="0"/>
                </a:moveTo>
                <a:lnTo>
                  <a:pt x="3778250" y="0"/>
                </a:lnTo>
              </a:path>
            </a:pathLst>
          </a:custGeom>
          <a:ln w="12700">
            <a:solidFill>
              <a:srgbClr val="CCCCCC"/>
            </a:solidFill>
          </a:ln>
        </p:spPr>
        <p:txBody>
          <a:bodyPr wrap="square" lIns="0" tIns="0" rIns="0" bIns="0" rtlCol="0"/>
          <a:lstStyle/>
          <a:p>
            <a:endParaRPr/>
          </a:p>
        </p:txBody>
      </p:sp>
      <p:grpSp>
        <p:nvGrpSpPr>
          <p:cNvPr id="14" name="Group 13"/>
          <p:cNvGrpSpPr/>
          <p:nvPr/>
        </p:nvGrpSpPr>
        <p:grpSpPr>
          <a:xfrm>
            <a:off x="1524000" y="8945156"/>
            <a:ext cx="3164052" cy="218139"/>
            <a:chOff x="1524000" y="8945156"/>
            <a:chExt cx="3164052" cy="218139"/>
          </a:xfrm>
        </p:grpSpPr>
        <p:sp>
          <p:nvSpPr>
            <p:cNvPr id="15" name="object 1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5"/>
            <p:cNvSpPr txBox="1"/>
            <p:nvPr/>
          </p:nvSpPr>
          <p:spPr>
            <a:xfrm>
              <a:off x="1979777" y="8945156"/>
              <a:ext cx="270827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4C4C4C"/>
                  </a:solidFill>
                  <a:latin typeface="Calibri"/>
                  <a:cs typeface="Calibri"/>
                </a:rPr>
                <a:t>Accessibility </a:t>
              </a:r>
              <a:r>
                <a:rPr sz="1200" b="1" spc="-5" dirty="0">
                  <a:solidFill>
                    <a:srgbClr val="4C4C4C"/>
                  </a:solidFill>
                  <a:latin typeface="Calibri"/>
                  <a:cs typeface="Calibri"/>
                </a:rPr>
                <a:t>Planning: </a:t>
              </a:r>
              <a:r>
                <a:rPr sz="1200" dirty="0">
                  <a:latin typeface="Calibri"/>
                  <a:cs typeface="Calibri"/>
                </a:rPr>
                <a:t>A </a:t>
              </a:r>
              <a:r>
                <a:rPr sz="1200" spc="-20" dirty="0">
                  <a:latin typeface="Calibri"/>
                  <a:cs typeface="Calibri"/>
                </a:rPr>
                <a:t>Toolkit </a:t>
              </a:r>
              <a:r>
                <a:rPr sz="1200" spc="-10" dirty="0">
                  <a:latin typeface="Calibri"/>
                  <a:cs typeface="Calibri"/>
                </a:rPr>
                <a:t>for</a:t>
              </a:r>
              <a:r>
                <a:rPr sz="1200" spc="-65" dirty="0">
                  <a:latin typeface="Calibri"/>
                  <a:cs typeface="Calibri"/>
                </a:rPr>
                <a:t> </a:t>
              </a:r>
              <a:r>
                <a:rPr sz="1200" spc="-5" dirty="0">
                  <a:latin typeface="Calibri"/>
                  <a:cs typeface="Calibri"/>
                </a:rPr>
                <a:t>Schools</a:t>
              </a:r>
              <a:endParaRPr sz="1200" dirty="0">
                <a:latin typeface="Calibri"/>
                <a:cs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7213600"/>
            <a:ext cx="17341850" cy="2540000"/>
          </a:xfrm>
          <a:custGeom>
            <a:avLst/>
            <a:gdLst/>
            <a:ahLst/>
            <a:cxnLst/>
            <a:rect l="l" t="t" r="r" b="b"/>
            <a:pathLst>
              <a:path w="17341850" h="2540000">
                <a:moveTo>
                  <a:pt x="0" y="2540000"/>
                </a:moveTo>
                <a:lnTo>
                  <a:pt x="17341850" y="2540000"/>
                </a:lnTo>
                <a:lnTo>
                  <a:pt x="17341850" y="0"/>
                </a:lnTo>
                <a:lnTo>
                  <a:pt x="0" y="0"/>
                </a:lnTo>
                <a:lnTo>
                  <a:pt x="0" y="2540000"/>
                </a:lnTo>
                <a:close/>
              </a:path>
            </a:pathLst>
          </a:custGeom>
          <a:solidFill>
            <a:srgbClr val="F2F2F2"/>
          </a:solidFill>
        </p:spPr>
        <p:txBody>
          <a:bodyPr wrap="square" lIns="0" tIns="0" rIns="0" bIns="0" rtlCol="0"/>
          <a:lstStyle/>
          <a:p>
            <a:endParaRPr/>
          </a:p>
        </p:txBody>
      </p:sp>
      <p:sp>
        <p:nvSpPr>
          <p:cNvPr id="3" name="object 3"/>
          <p:cNvSpPr/>
          <p:nvPr/>
        </p:nvSpPr>
        <p:spPr>
          <a:xfrm>
            <a:off x="0" y="0"/>
            <a:ext cx="17341850" cy="3006090"/>
          </a:xfrm>
          <a:custGeom>
            <a:avLst/>
            <a:gdLst/>
            <a:ahLst/>
            <a:cxnLst/>
            <a:rect l="l" t="t" r="r" b="b"/>
            <a:pathLst>
              <a:path w="17341850" h="3006090">
                <a:moveTo>
                  <a:pt x="0" y="3005975"/>
                </a:moveTo>
                <a:lnTo>
                  <a:pt x="17341850" y="3005975"/>
                </a:lnTo>
                <a:lnTo>
                  <a:pt x="17341850" y="0"/>
                </a:lnTo>
                <a:lnTo>
                  <a:pt x="0" y="0"/>
                </a:lnTo>
                <a:lnTo>
                  <a:pt x="0" y="3005975"/>
                </a:lnTo>
                <a:close/>
              </a:path>
            </a:pathLst>
          </a:custGeom>
          <a:solidFill>
            <a:srgbClr val="F2F2F2"/>
          </a:solidFill>
        </p:spPr>
        <p:txBody>
          <a:bodyPr wrap="square" lIns="0" tIns="0" rIns="0" bIns="0" rtlCol="0"/>
          <a:lstStyle/>
          <a:p>
            <a:endParaRPr/>
          </a:p>
        </p:txBody>
      </p:sp>
      <p:sp>
        <p:nvSpPr>
          <p:cNvPr id="4" name="object 4"/>
          <p:cNvSpPr txBox="1"/>
          <p:nvPr/>
        </p:nvSpPr>
        <p:spPr>
          <a:xfrm>
            <a:off x="3140285" y="7464161"/>
            <a:ext cx="11159568" cy="829714"/>
          </a:xfrm>
          <a:prstGeom prst="rect">
            <a:avLst/>
          </a:prstGeom>
        </p:spPr>
        <p:txBody>
          <a:bodyPr vert="horz" wrap="square" lIns="0" tIns="158750" rIns="0" bIns="0" rtlCol="0">
            <a:spAutoFit/>
          </a:bodyPr>
          <a:lstStyle/>
          <a:p>
            <a:pPr algn="ctr">
              <a:lnSpc>
                <a:spcPct val="100000"/>
              </a:lnSpc>
              <a:spcBef>
                <a:spcPts val="1250"/>
              </a:spcBef>
            </a:pPr>
            <a:r>
              <a:rPr sz="2000" spc="-5" dirty="0">
                <a:solidFill>
                  <a:srgbClr val="333333"/>
                </a:solidFill>
                <a:latin typeface="Calibri"/>
                <a:cs typeface="Calibri"/>
              </a:rPr>
              <a:t>The plan must be </a:t>
            </a:r>
            <a:r>
              <a:rPr sz="2000" spc="-10" dirty="0">
                <a:solidFill>
                  <a:srgbClr val="333333"/>
                </a:solidFill>
                <a:latin typeface="Calibri"/>
                <a:cs typeface="Calibri"/>
              </a:rPr>
              <a:t>approved </a:t>
            </a:r>
            <a:r>
              <a:rPr sz="2000" spc="-5" dirty="0">
                <a:solidFill>
                  <a:srgbClr val="333333"/>
                </a:solidFill>
                <a:latin typeface="Calibri"/>
                <a:cs typeface="Calibri"/>
              </a:rPr>
              <a:t>every </a:t>
            </a:r>
            <a:r>
              <a:rPr lang="en-GB" sz="2000" dirty="0">
                <a:solidFill>
                  <a:srgbClr val="333333"/>
                </a:solidFill>
                <a:latin typeface="Calibri"/>
                <a:cs typeface="Calibri"/>
              </a:rPr>
              <a:t>three</a:t>
            </a:r>
            <a:r>
              <a:rPr sz="2000" dirty="0">
                <a:solidFill>
                  <a:srgbClr val="333333"/>
                </a:solidFill>
                <a:latin typeface="Calibri"/>
                <a:cs typeface="Calibri"/>
              </a:rPr>
              <a:t> </a:t>
            </a:r>
            <a:r>
              <a:rPr sz="2000" spc="-15" dirty="0">
                <a:solidFill>
                  <a:srgbClr val="333333"/>
                </a:solidFill>
                <a:latin typeface="Calibri"/>
                <a:cs typeface="Calibri"/>
              </a:rPr>
              <a:t>years </a:t>
            </a:r>
            <a:r>
              <a:rPr sz="2000" spc="-5" dirty="0">
                <a:solidFill>
                  <a:srgbClr val="333333"/>
                </a:solidFill>
                <a:latin typeface="Calibri"/>
                <a:cs typeface="Calibri"/>
              </a:rPr>
              <a:t>by </a:t>
            </a:r>
            <a:r>
              <a:rPr sz="2000" dirty="0">
                <a:solidFill>
                  <a:srgbClr val="333333"/>
                </a:solidFill>
                <a:latin typeface="Calibri"/>
                <a:cs typeface="Calibri"/>
              </a:rPr>
              <a:t>the </a:t>
            </a:r>
            <a:r>
              <a:rPr sz="2000" spc="-5" dirty="0">
                <a:solidFill>
                  <a:srgbClr val="333333"/>
                </a:solidFill>
                <a:latin typeface="Calibri"/>
                <a:cs typeface="Calibri"/>
              </a:rPr>
              <a:t>Governing </a:t>
            </a:r>
            <a:r>
              <a:rPr sz="2000" spc="-30" dirty="0">
                <a:solidFill>
                  <a:srgbClr val="333333"/>
                </a:solidFill>
                <a:latin typeface="Calibri"/>
                <a:cs typeface="Calibri"/>
              </a:rPr>
              <a:t>Body, </a:t>
            </a:r>
            <a:r>
              <a:rPr sz="2000" dirty="0">
                <a:solidFill>
                  <a:srgbClr val="333333"/>
                </a:solidFill>
                <a:latin typeface="Calibri"/>
                <a:cs typeface="Calibri"/>
              </a:rPr>
              <a:t>an </a:t>
            </a:r>
            <a:r>
              <a:rPr sz="2000" spc="-5" dirty="0">
                <a:solidFill>
                  <a:srgbClr val="333333"/>
                </a:solidFill>
                <a:latin typeface="Calibri"/>
                <a:cs typeface="Calibri"/>
              </a:rPr>
              <a:t>individual </a:t>
            </a:r>
            <a:r>
              <a:rPr sz="2000" spc="-25" dirty="0">
                <a:solidFill>
                  <a:srgbClr val="333333"/>
                </a:solidFill>
                <a:latin typeface="Calibri"/>
                <a:cs typeface="Calibri"/>
              </a:rPr>
              <a:t>Governor, </a:t>
            </a:r>
            <a:r>
              <a:rPr sz="2000" spc="-5" dirty="0">
                <a:solidFill>
                  <a:srgbClr val="333333"/>
                </a:solidFill>
                <a:latin typeface="Calibri"/>
                <a:cs typeface="Calibri"/>
              </a:rPr>
              <a:t>or Head</a:t>
            </a:r>
            <a:r>
              <a:rPr sz="2000" spc="-30" dirty="0">
                <a:solidFill>
                  <a:srgbClr val="333333"/>
                </a:solidFill>
                <a:latin typeface="Calibri"/>
                <a:cs typeface="Calibri"/>
              </a:rPr>
              <a:t>teacher.</a:t>
            </a:r>
            <a:endParaRPr sz="2000" dirty="0">
              <a:latin typeface="Calibri"/>
              <a:cs typeface="Calibri"/>
            </a:endParaRPr>
          </a:p>
          <a:p>
            <a:pPr algn="ctr">
              <a:lnSpc>
                <a:spcPct val="100000"/>
              </a:lnSpc>
              <a:spcBef>
                <a:spcPts val="920"/>
              </a:spcBef>
            </a:pPr>
            <a:r>
              <a:rPr sz="1600" spc="-15" dirty="0">
                <a:solidFill>
                  <a:srgbClr val="4C4C4C"/>
                </a:solidFill>
                <a:latin typeface="Calibri"/>
                <a:cs typeface="Calibri"/>
              </a:rPr>
              <a:t>(Ref: </a:t>
            </a:r>
            <a:r>
              <a:rPr sz="1600" spc="-5" dirty="0">
                <a:solidFill>
                  <a:srgbClr val="4C4C4C"/>
                </a:solidFill>
                <a:latin typeface="Calibri"/>
                <a:cs typeface="Calibri"/>
              </a:rPr>
              <a:t>DfE</a:t>
            </a:r>
            <a:r>
              <a:rPr sz="1600" dirty="0">
                <a:solidFill>
                  <a:srgbClr val="4C4C4C"/>
                </a:solidFill>
                <a:latin typeface="Calibri"/>
                <a:cs typeface="Calibri"/>
              </a:rPr>
              <a:t> </a:t>
            </a:r>
            <a:r>
              <a:rPr sz="1600" spc="-10" dirty="0">
                <a:solidFill>
                  <a:srgbClr val="4C4C4C"/>
                </a:solidFill>
                <a:latin typeface="Calibri"/>
                <a:cs typeface="Calibri"/>
              </a:rPr>
              <a:t>website)</a:t>
            </a:r>
            <a:endParaRPr sz="1600" dirty="0">
              <a:latin typeface="Calibri"/>
              <a:cs typeface="Calibri"/>
            </a:endParaRPr>
          </a:p>
        </p:txBody>
      </p:sp>
      <p:sp>
        <p:nvSpPr>
          <p:cNvPr id="5" name="object 5"/>
          <p:cNvSpPr txBox="1">
            <a:spLocks noGrp="1"/>
          </p:cNvSpPr>
          <p:nvPr>
            <p:ph type="title"/>
          </p:nvPr>
        </p:nvSpPr>
        <p:spPr>
          <a:xfrm>
            <a:off x="6358142" y="1130300"/>
            <a:ext cx="4647565" cy="635000"/>
          </a:xfrm>
          <a:prstGeom prst="rect">
            <a:avLst/>
          </a:prstGeom>
        </p:spPr>
        <p:txBody>
          <a:bodyPr vert="horz" wrap="square" lIns="0" tIns="12700" rIns="0" bIns="0" rtlCol="0">
            <a:spAutoFit/>
          </a:bodyPr>
          <a:lstStyle/>
          <a:p>
            <a:pPr marL="12700">
              <a:lnSpc>
                <a:spcPct val="100000"/>
              </a:lnSpc>
              <a:spcBef>
                <a:spcPts val="100"/>
              </a:spcBef>
            </a:pPr>
            <a:r>
              <a:rPr sz="4000" b="0" spc="50" dirty="0">
                <a:solidFill>
                  <a:srgbClr val="000000"/>
                </a:solidFill>
                <a:latin typeface="Calibri"/>
                <a:cs typeface="Calibri"/>
              </a:rPr>
              <a:t>The </a:t>
            </a:r>
            <a:r>
              <a:rPr sz="4000" b="0" spc="70" dirty="0">
                <a:solidFill>
                  <a:srgbClr val="000000"/>
                </a:solidFill>
                <a:latin typeface="Calibri"/>
                <a:cs typeface="Calibri"/>
              </a:rPr>
              <a:t>Accessibility</a:t>
            </a:r>
            <a:r>
              <a:rPr sz="4000" b="0" spc="215" dirty="0">
                <a:solidFill>
                  <a:srgbClr val="000000"/>
                </a:solidFill>
                <a:latin typeface="Calibri"/>
                <a:cs typeface="Calibri"/>
              </a:rPr>
              <a:t> </a:t>
            </a:r>
            <a:r>
              <a:rPr sz="4000" b="0" spc="80" dirty="0">
                <a:solidFill>
                  <a:srgbClr val="000000"/>
                </a:solidFill>
                <a:latin typeface="Calibri"/>
                <a:cs typeface="Calibri"/>
              </a:rPr>
              <a:t>Plan</a:t>
            </a:r>
            <a:endParaRPr sz="4000">
              <a:latin typeface="Calibri"/>
              <a:cs typeface="Calibri"/>
            </a:endParaRPr>
          </a:p>
        </p:txBody>
      </p:sp>
      <p:sp>
        <p:nvSpPr>
          <p:cNvPr id="6" name="object 6"/>
          <p:cNvSpPr txBox="1"/>
          <p:nvPr/>
        </p:nvSpPr>
        <p:spPr>
          <a:xfrm>
            <a:off x="5258559" y="2006600"/>
            <a:ext cx="6906259"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4C4C4C"/>
                </a:solidFill>
                <a:latin typeface="Calibri"/>
                <a:cs typeface="Calibri"/>
              </a:rPr>
              <a:t>The </a:t>
            </a:r>
            <a:r>
              <a:rPr sz="2100" b="1" spc="15" dirty="0">
                <a:solidFill>
                  <a:srgbClr val="4C4C4C"/>
                </a:solidFill>
                <a:latin typeface="Calibri"/>
                <a:cs typeface="Calibri"/>
              </a:rPr>
              <a:t>Accessibility Plan </a:t>
            </a:r>
            <a:r>
              <a:rPr sz="2100" b="1" spc="5" dirty="0">
                <a:solidFill>
                  <a:srgbClr val="4C4C4C"/>
                </a:solidFill>
                <a:latin typeface="Calibri"/>
                <a:cs typeface="Calibri"/>
              </a:rPr>
              <a:t>demonstrates </a:t>
            </a:r>
            <a:r>
              <a:rPr sz="2100" b="1" spc="10" dirty="0">
                <a:solidFill>
                  <a:srgbClr val="4C4C4C"/>
                </a:solidFill>
                <a:latin typeface="Calibri"/>
                <a:cs typeface="Calibri"/>
              </a:rPr>
              <a:t>how the </a:t>
            </a:r>
            <a:r>
              <a:rPr sz="2100" b="1" spc="15" dirty="0">
                <a:solidFill>
                  <a:srgbClr val="4C4C4C"/>
                </a:solidFill>
                <a:latin typeface="Calibri"/>
                <a:cs typeface="Calibri"/>
              </a:rPr>
              <a:t>school plans</a:t>
            </a:r>
            <a:r>
              <a:rPr lang="en-GB" sz="2100" b="1" spc="15" dirty="0">
                <a:solidFill>
                  <a:srgbClr val="4C4C4C"/>
                </a:solidFill>
                <a:latin typeface="Calibri"/>
                <a:cs typeface="Calibri"/>
              </a:rPr>
              <a:t> </a:t>
            </a:r>
            <a:r>
              <a:rPr sz="2100" b="1" spc="10" dirty="0">
                <a:solidFill>
                  <a:srgbClr val="4C4C4C"/>
                </a:solidFill>
                <a:latin typeface="Calibri"/>
                <a:cs typeface="Calibri"/>
              </a:rPr>
              <a:t>to:</a:t>
            </a:r>
            <a:endParaRPr sz="2100" dirty="0">
              <a:latin typeface="Calibri"/>
              <a:cs typeface="Calibri"/>
            </a:endParaRPr>
          </a:p>
        </p:txBody>
      </p:sp>
      <p:sp>
        <p:nvSpPr>
          <p:cNvPr id="7" name="object 7"/>
          <p:cNvSpPr/>
          <p:nvPr/>
        </p:nvSpPr>
        <p:spPr>
          <a:xfrm>
            <a:off x="3833444" y="4116285"/>
            <a:ext cx="3048000" cy="381000"/>
          </a:xfrm>
          <a:custGeom>
            <a:avLst/>
            <a:gdLst/>
            <a:ahLst/>
            <a:cxnLst/>
            <a:rect l="l" t="t" r="r" b="b"/>
            <a:pathLst>
              <a:path w="3048000" h="381000">
                <a:moveTo>
                  <a:pt x="0" y="381000"/>
                </a:moveTo>
                <a:lnTo>
                  <a:pt x="3048000" y="381000"/>
                </a:lnTo>
                <a:lnTo>
                  <a:pt x="3048000" y="0"/>
                </a:lnTo>
                <a:lnTo>
                  <a:pt x="0" y="0"/>
                </a:lnTo>
                <a:lnTo>
                  <a:pt x="0" y="381000"/>
                </a:lnTo>
                <a:close/>
              </a:path>
            </a:pathLst>
          </a:custGeom>
          <a:solidFill>
            <a:srgbClr val="00AAA5"/>
          </a:solidFill>
        </p:spPr>
        <p:txBody>
          <a:bodyPr wrap="square" lIns="0" tIns="0" rIns="0" bIns="0" rtlCol="0"/>
          <a:lstStyle/>
          <a:p>
            <a:endParaRPr/>
          </a:p>
        </p:txBody>
      </p:sp>
      <p:sp>
        <p:nvSpPr>
          <p:cNvPr id="8" name="object 8"/>
          <p:cNvSpPr/>
          <p:nvPr/>
        </p:nvSpPr>
        <p:spPr>
          <a:xfrm>
            <a:off x="7185406" y="4116285"/>
            <a:ext cx="3048000" cy="381000"/>
          </a:xfrm>
          <a:custGeom>
            <a:avLst/>
            <a:gdLst/>
            <a:ahLst/>
            <a:cxnLst/>
            <a:rect l="l" t="t" r="r" b="b"/>
            <a:pathLst>
              <a:path w="3048000" h="381000">
                <a:moveTo>
                  <a:pt x="0" y="381000"/>
                </a:moveTo>
                <a:lnTo>
                  <a:pt x="3048000" y="381000"/>
                </a:lnTo>
                <a:lnTo>
                  <a:pt x="3048000" y="0"/>
                </a:lnTo>
                <a:lnTo>
                  <a:pt x="0" y="0"/>
                </a:lnTo>
                <a:lnTo>
                  <a:pt x="0" y="381000"/>
                </a:lnTo>
                <a:close/>
              </a:path>
            </a:pathLst>
          </a:custGeom>
          <a:solidFill>
            <a:srgbClr val="00A0D2"/>
          </a:solidFill>
        </p:spPr>
        <p:txBody>
          <a:bodyPr wrap="square" lIns="0" tIns="0" rIns="0" bIns="0" rtlCol="0"/>
          <a:lstStyle/>
          <a:p>
            <a:endParaRPr/>
          </a:p>
        </p:txBody>
      </p:sp>
      <p:sp>
        <p:nvSpPr>
          <p:cNvPr id="9" name="object 9"/>
          <p:cNvSpPr/>
          <p:nvPr/>
        </p:nvSpPr>
        <p:spPr>
          <a:xfrm>
            <a:off x="10512425" y="4116285"/>
            <a:ext cx="3048000" cy="381000"/>
          </a:xfrm>
          <a:custGeom>
            <a:avLst/>
            <a:gdLst/>
            <a:ahLst/>
            <a:cxnLst/>
            <a:rect l="l" t="t" r="r" b="b"/>
            <a:pathLst>
              <a:path w="3048000" h="381000">
                <a:moveTo>
                  <a:pt x="0" y="381000"/>
                </a:moveTo>
                <a:lnTo>
                  <a:pt x="3048000" y="381000"/>
                </a:lnTo>
                <a:lnTo>
                  <a:pt x="3048000" y="0"/>
                </a:lnTo>
                <a:lnTo>
                  <a:pt x="0" y="0"/>
                </a:lnTo>
                <a:lnTo>
                  <a:pt x="0" y="381000"/>
                </a:lnTo>
                <a:close/>
              </a:path>
            </a:pathLst>
          </a:custGeom>
          <a:solidFill>
            <a:srgbClr val="00597B"/>
          </a:solidFill>
        </p:spPr>
        <p:txBody>
          <a:bodyPr wrap="square" lIns="0" tIns="0" rIns="0" bIns="0" rtlCol="0"/>
          <a:lstStyle/>
          <a:p>
            <a:endParaRPr/>
          </a:p>
        </p:txBody>
      </p:sp>
      <p:sp>
        <p:nvSpPr>
          <p:cNvPr id="10" name="object 10"/>
          <p:cNvSpPr/>
          <p:nvPr/>
        </p:nvSpPr>
        <p:spPr>
          <a:xfrm>
            <a:off x="3833444" y="4116285"/>
            <a:ext cx="3048000" cy="2654300"/>
          </a:xfrm>
          <a:custGeom>
            <a:avLst/>
            <a:gdLst/>
            <a:ahLst/>
            <a:cxnLst/>
            <a:rect l="l" t="t" r="r" b="b"/>
            <a:pathLst>
              <a:path w="3048000" h="2654300">
                <a:moveTo>
                  <a:pt x="0" y="2654300"/>
                </a:moveTo>
                <a:lnTo>
                  <a:pt x="3048000" y="2654300"/>
                </a:lnTo>
                <a:lnTo>
                  <a:pt x="3048000" y="0"/>
                </a:lnTo>
                <a:lnTo>
                  <a:pt x="0" y="0"/>
                </a:lnTo>
                <a:lnTo>
                  <a:pt x="0" y="2654300"/>
                </a:lnTo>
                <a:close/>
              </a:path>
            </a:pathLst>
          </a:custGeom>
          <a:ln w="12700">
            <a:solidFill>
              <a:srgbClr val="00AAA5"/>
            </a:solidFill>
          </a:ln>
        </p:spPr>
        <p:txBody>
          <a:bodyPr wrap="square" lIns="0" tIns="0" rIns="0" bIns="0" rtlCol="0"/>
          <a:lstStyle/>
          <a:p>
            <a:endParaRPr/>
          </a:p>
        </p:txBody>
      </p:sp>
      <p:sp>
        <p:nvSpPr>
          <p:cNvPr id="11" name="object 11"/>
          <p:cNvSpPr/>
          <p:nvPr/>
        </p:nvSpPr>
        <p:spPr>
          <a:xfrm>
            <a:off x="7185406" y="4116285"/>
            <a:ext cx="3048000" cy="2654300"/>
          </a:xfrm>
          <a:custGeom>
            <a:avLst/>
            <a:gdLst/>
            <a:ahLst/>
            <a:cxnLst/>
            <a:rect l="l" t="t" r="r" b="b"/>
            <a:pathLst>
              <a:path w="3048000" h="2654300">
                <a:moveTo>
                  <a:pt x="0" y="2654300"/>
                </a:moveTo>
                <a:lnTo>
                  <a:pt x="3048000" y="2654300"/>
                </a:lnTo>
                <a:lnTo>
                  <a:pt x="3048000" y="0"/>
                </a:lnTo>
                <a:lnTo>
                  <a:pt x="0" y="0"/>
                </a:lnTo>
                <a:lnTo>
                  <a:pt x="0" y="2654300"/>
                </a:lnTo>
                <a:close/>
              </a:path>
            </a:pathLst>
          </a:custGeom>
          <a:ln w="12700">
            <a:solidFill>
              <a:srgbClr val="00A0D2"/>
            </a:solidFill>
          </a:ln>
        </p:spPr>
        <p:txBody>
          <a:bodyPr wrap="square" lIns="0" tIns="0" rIns="0" bIns="0" rtlCol="0"/>
          <a:lstStyle/>
          <a:p>
            <a:endParaRPr/>
          </a:p>
        </p:txBody>
      </p:sp>
      <p:sp>
        <p:nvSpPr>
          <p:cNvPr id="12" name="object 12"/>
          <p:cNvSpPr/>
          <p:nvPr/>
        </p:nvSpPr>
        <p:spPr>
          <a:xfrm>
            <a:off x="10512425" y="4116285"/>
            <a:ext cx="3048000" cy="2654300"/>
          </a:xfrm>
          <a:custGeom>
            <a:avLst/>
            <a:gdLst/>
            <a:ahLst/>
            <a:cxnLst/>
            <a:rect l="l" t="t" r="r" b="b"/>
            <a:pathLst>
              <a:path w="3048000" h="2654300">
                <a:moveTo>
                  <a:pt x="0" y="2654300"/>
                </a:moveTo>
                <a:lnTo>
                  <a:pt x="3048000" y="2654300"/>
                </a:lnTo>
                <a:lnTo>
                  <a:pt x="3048000" y="0"/>
                </a:lnTo>
                <a:lnTo>
                  <a:pt x="0" y="0"/>
                </a:lnTo>
                <a:lnTo>
                  <a:pt x="0" y="2654300"/>
                </a:lnTo>
                <a:close/>
              </a:path>
            </a:pathLst>
          </a:custGeom>
          <a:ln w="12700">
            <a:solidFill>
              <a:srgbClr val="00597B"/>
            </a:solidFill>
          </a:ln>
        </p:spPr>
        <p:txBody>
          <a:bodyPr wrap="square" lIns="0" tIns="0" rIns="0" bIns="0" rtlCol="0"/>
          <a:lstStyle/>
          <a:p>
            <a:endParaRPr/>
          </a:p>
        </p:txBody>
      </p:sp>
      <p:sp>
        <p:nvSpPr>
          <p:cNvPr id="13" name="object 13"/>
          <p:cNvSpPr/>
          <p:nvPr/>
        </p:nvSpPr>
        <p:spPr>
          <a:xfrm>
            <a:off x="7857425" y="3421110"/>
            <a:ext cx="1704339" cy="1704339"/>
          </a:xfrm>
          <a:custGeom>
            <a:avLst/>
            <a:gdLst/>
            <a:ahLst/>
            <a:cxnLst/>
            <a:rect l="l" t="t" r="r" b="b"/>
            <a:pathLst>
              <a:path w="1704340" h="1704339">
                <a:moveTo>
                  <a:pt x="851979" y="0"/>
                </a:move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9"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close/>
              </a:path>
            </a:pathLst>
          </a:custGeom>
          <a:solidFill>
            <a:srgbClr val="E5E5E5"/>
          </a:solidFill>
        </p:spPr>
        <p:txBody>
          <a:bodyPr wrap="square" lIns="0" tIns="0" rIns="0" bIns="0" rtlCol="0"/>
          <a:lstStyle/>
          <a:p>
            <a:endParaRPr/>
          </a:p>
        </p:txBody>
      </p:sp>
      <p:sp>
        <p:nvSpPr>
          <p:cNvPr id="14" name="object 14"/>
          <p:cNvSpPr/>
          <p:nvPr/>
        </p:nvSpPr>
        <p:spPr>
          <a:xfrm>
            <a:off x="7887882" y="4092497"/>
            <a:ext cx="1263015" cy="949960"/>
          </a:xfrm>
          <a:custGeom>
            <a:avLst/>
            <a:gdLst/>
            <a:ahLst/>
            <a:cxnLst/>
            <a:rect l="l" t="t" r="r" b="b"/>
            <a:pathLst>
              <a:path w="1263015" h="949960">
                <a:moveTo>
                  <a:pt x="790" y="406344"/>
                </a:moveTo>
                <a:lnTo>
                  <a:pt x="15928" y="458639"/>
                </a:lnTo>
                <a:lnTo>
                  <a:pt x="1189020" y="949341"/>
                </a:lnTo>
                <a:lnTo>
                  <a:pt x="1225133" y="931113"/>
                </a:lnTo>
                <a:lnTo>
                  <a:pt x="1262435" y="909707"/>
                </a:lnTo>
                <a:lnTo>
                  <a:pt x="735175" y="698207"/>
                </a:lnTo>
                <a:lnTo>
                  <a:pt x="855373" y="698207"/>
                </a:lnTo>
                <a:lnTo>
                  <a:pt x="898144" y="689200"/>
                </a:lnTo>
                <a:lnTo>
                  <a:pt x="945186" y="672341"/>
                </a:lnTo>
                <a:lnTo>
                  <a:pt x="989096" y="649570"/>
                </a:lnTo>
                <a:lnTo>
                  <a:pt x="1004127" y="639051"/>
                </a:lnTo>
                <a:lnTo>
                  <a:pt x="587689" y="639051"/>
                </a:lnTo>
                <a:lnTo>
                  <a:pt x="13230" y="408609"/>
                </a:lnTo>
                <a:lnTo>
                  <a:pt x="790" y="406344"/>
                </a:lnTo>
                <a:close/>
              </a:path>
              <a:path w="1263015" h="949960">
                <a:moveTo>
                  <a:pt x="855373" y="698207"/>
                </a:moveTo>
                <a:lnTo>
                  <a:pt x="735175" y="698207"/>
                </a:lnTo>
                <a:lnTo>
                  <a:pt x="750253" y="700401"/>
                </a:lnTo>
                <a:lnTo>
                  <a:pt x="765518" y="701982"/>
                </a:lnTo>
                <a:lnTo>
                  <a:pt x="780959" y="702940"/>
                </a:lnTo>
                <a:lnTo>
                  <a:pt x="796566" y="703262"/>
                </a:lnTo>
                <a:lnTo>
                  <a:pt x="848446" y="699666"/>
                </a:lnTo>
                <a:lnTo>
                  <a:pt x="855373" y="698207"/>
                </a:lnTo>
                <a:close/>
              </a:path>
              <a:path w="1263015" h="949960">
                <a:moveTo>
                  <a:pt x="607832" y="0"/>
                </a:moveTo>
                <a:lnTo>
                  <a:pt x="568007" y="27096"/>
                </a:lnTo>
                <a:lnTo>
                  <a:pt x="532042" y="58992"/>
                </a:lnTo>
                <a:lnTo>
                  <a:pt x="500383" y="95237"/>
                </a:lnTo>
                <a:lnTo>
                  <a:pt x="473478" y="135380"/>
                </a:lnTo>
                <a:lnTo>
                  <a:pt x="451774" y="178971"/>
                </a:lnTo>
                <a:lnTo>
                  <a:pt x="435717" y="225558"/>
                </a:lnTo>
                <a:lnTo>
                  <a:pt x="425755" y="274691"/>
                </a:lnTo>
                <a:lnTo>
                  <a:pt x="422335" y="325920"/>
                </a:lnTo>
                <a:lnTo>
                  <a:pt x="425350" y="374030"/>
                </a:lnTo>
                <a:lnTo>
                  <a:pt x="434147" y="420322"/>
                </a:lnTo>
                <a:lnTo>
                  <a:pt x="448358" y="464422"/>
                </a:lnTo>
                <a:lnTo>
                  <a:pt x="467613" y="505960"/>
                </a:lnTo>
                <a:lnTo>
                  <a:pt x="491542" y="544563"/>
                </a:lnTo>
                <a:lnTo>
                  <a:pt x="519778" y="579860"/>
                </a:lnTo>
                <a:lnTo>
                  <a:pt x="551950" y="611480"/>
                </a:lnTo>
                <a:lnTo>
                  <a:pt x="587689" y="639051"/>
                </a:lnTo>
                <a:lnTo>
                  <a:pt x="1004127" y="639051"/>
                </a:lnTo>
                <a:lnTo>
                  <a:pt x="1025197" y="624306"/>
                </a:lnTo>
                <a:lnTo>
                  <a:pt x="796566" y="624306"/>
                </a:lnTo>
                <a:lnTo>
                  <a:pt x="748566" y="620400"/>
                </a:lnTo>
                <a:lnTo>
                  <a:pt x="703032" y="609091"/>
                </a:lnTo>
                <a:lnTo>
                  <a:pt x="660574" y="590994"/>
                </a:lnTo>
                <a:lnTo>
                  <a:pt x="621802" y="566724"/>
                </a:lnTo>
                <a:lnTo>
                  <a:pt x="587323" y="536897"/>
                </a:lnTo>
                <a:lnTo>
                  <a:pt x="557747" y="502127"/>
                </a:lnTo>
                <a:lnTo>
                  <a:pt x="533683" y="463029"/>
                </a:lnTo>
                <a:lnTo>
                  <a:pt x="515741" y="420219"/>
                </a:lnTo>
                <a:lnTo>
                  <a:pt x="504529" y="374310"/>
                </a:lnTo>
                <a:lnTo>
                  <a:pt x="500656" y="325920"/>
                </a:lnTo>
                <a:lnTo>
                  <a:pt x="505761" y="270438"/>
                </a:lnTo>
                <a:lnTo>
                  <a:pt x="520452" y="218369"/>
                </a:lnTo>
                <a:lnTo>
                  <a:pt x="543801" y="170652"/>
                </a:lnTo>
                <a:lnTo>
                  <a:pt x="574876" y="128224"/>
                </a:lnTo>
                <a:lnTo>
                  <a:pt x="612747" y="92024"/>
                </a:lnTo>
                <a:lnTo>
                  <a:pt x="607832" y="0"/>
                </a:lnTo>
                <a:close/>
              </a:path>
              <a:path w="1263015" h="949960">
                <a:moveTo>
                  <a:pt x="1089403" y="369354"/>
                </a:moveTo>
                <a:lnTo>
                  <a:pt x="1078771" y="416071"/>
                </a:lnTo>
                <a:lnTo>
                  <a:pt x="1061191" y="459677"/>
                </a:lnTo>
                <a:lnTo>
                  <a:pt x="1037293" y="499534"/>
                </a:lnTo>
                <a:lnTo>
                  <a:pt x="1007709" y="535006"/>
                </a:lnTo>
                <a:lnTo>
                  <a:pt x="973068" y="565456"/>
                </a:lnTo>
                <a:lnTo>
                  <a:pt x="934003" y="590248"/>
                </a:lnTo>
                <a:lnTo>
                  <a:pt x="891143" y="608745"/>
                </a:lnTo>
                <a:lnTo>
                  <a:pt x="845121" y="620310"/>
                </a:lnTo>
                <a:lnTo>
                  <a:pt x="796566" y="624306"/>
                </a:lnTo>
                <a:lnTo>
                  <a:pt x="1025197" y="624306"/>
                </a:lnTo>
                <a:lnTo>
                  <a:pt x="1065615" y="588209"/>
                </a:lnTo>
                <a:lnTo>
                  <a:pt x="1097273" y="550579"/>
                </a:lnTo>
                <a:lnTo>
                  <a:pt x="1123894" y="508955"/>
                </a:lnTo>
                <a:lnTo>
                  <a:pt x="1145004" y="463816"/>
                </a:lnTo>
                <a:lnTo>
                  <a:pt x="1089403" y="369354"/>
                </a:lnTo>
                <a:close/>
              </a:path>
            </a:pathLst>
          </a:custGeom>
          <a:solidFill>
            <a:srgbClr val="00A0D2"/>
          </a:solidFill>
        </p:spPr>
        <p:txBody>
          <a:bodyPr wrap="square" lIns="0" tIns="0" rIns="0" bIns="0" rtlCol="0"/>
          <a:lstStyle/>
          <a:p>
            <a:endParaRPr/>
          </a:p>
        </p:txBody>
      </p:sp>
      <p:sp>
        <p:nvSpPr>
          <p:cNvPr id="15" name="object 15"/>
          <p:cNvSpPr/>
          <p:nvPr/>
        </p:nvSpPr>
        <p:spPr>
          <a:xfrm>
            <a:off x="8520921" y="3653499"/>
            <a:ext cx="199148" cy="200761"/>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6"/>
          <p:cNvSpPr/>
          <p:nvPr/>
        </p:nvSpPr>
        <p:spPr>
          <a:xfrm>
            <a:off x="8531480" y="3872960"/>
            <a:ext cx="692150" cy="768985"/>
          </a:xfrm>
          <a:custGeom>
            <a:avLst/>
            <a:gdLst/>
            <a:ahLst/>
            <a:cxnLst/>
            <a:rect l="l" t="t" r="r" b="b"/>
            <a:pathLst>
              <a:path w="692150" h="768985">
                <a:moveTo>
                  <a:pt x="90601" y="0"/>
                </a:moveTo>
                <a:lnTo>
                  <a:pt x="53687" y="9787"/>
                </a:lnTo>
                <a:lnTo>
                  <a:pt x="24436" y="32321"/>
                </a:lnTo>
                <a:lnTo>
                  <a:pt x="5617" y="64304"/>
                </a:lnTo>
                <a:lnTo>
                  <a:pt x="0" y="102438"/>
                </a:lnTo>
                <a:lnTo>
                  <a:pt x="17246" y="407238"/>
                </a:lnTo>
                <a:lnTo>
                  <a:pt x="27651" y="444100"/>
                </a:lnTo>
                <a:lnTo>
                  <a:pt x="50038" y="473041"/>
                </a:lnTo>
                <a:lnTo>
                  <a:pt x="81426" y="491921"/>
                </a:lnTo>
                <a:lnTo>
                  <a:pt x="118833" y="498602"/>
                </a:lnTo>
                <a:lnTo>
                  <a:pt x="441464" y="498602"/>
                </a:lnTo>
                <a:lnTo>
                  <a:pt x="584492" y="740587"/>
                </a:lnTo>
                <a:lnTo>
                  <a:pt x="599738" y="757222"/>
                </a:lnTo>
                <a:lnTo>
                  <a:pt x="619909" y="766914"/>
                </a:lnTo>
                <a:lnTo>
                  <a:pt x="642285" y="768559"/>
                </a:lnTo>
                <a:lnTo>
                  <a:pt x="664146" y="761047"/>
                </a:lnTo>
                <a:lnTo>
                  <a:pt x="681159" y="745584"/>
                </a:lnTo>
                <a:lnTo>
                  <a:pt x="690462" y="725509"/>
                </a:lnTo>
                <a:lnTo>
                  <a:pt x="691691" y="703115"/>
                </a:lnTo>
                <a:lnTo>
                  <a:pt x="684479" y="680694"/>
                </a:lnTo>
                <a:lnTo>
                  <a:pt x="503516" y="373291"/>
                </a:lnTo>
                <a:lnTo>
                  <a:pt x="469389" y="346811"/>
                </a:lnTo>
                <a:lnTo>
                  <a:pt x="455193" y="344576"/>
                </a:lnTo>
                <a:lnTo>
                  <a:pt x="206336" y="344576"/>
                </a:lnTo>
                <a:lnTo>
                  <a:pt x="203657" y="287566"/>
                </a:lnTo>
                <a:lnTo>
                  <a:pt x="384790" y="287566"/>
                </a:lnTo>
                <a:lnTo>
                  <a:pt x="402232" y="283380"/>
                </a:lnTo>
                <a:lnTo>
                  <a:pt x="416607" y="273672"/>
                </a:lnTo>
                <a:lnTo>
                  <a:pt x="426301" y="259525"/>
                </a:lnTo>
                <a:lnTo>
                  <a:pt x="429856" y="241985"/>
                </a:lnTo>
                <a:lnTo>
                  <a:pt x="426367" y="224365"/>
                </a:lnTo>
                <a:lnTo>
                  <a:pt x="416783" y="210100"/>
                </a:lnTo>
                <a:lnTo>
                  <a:pt x="402430" y="200368"/>
                </a:lnTo>
                <a:lnTo>
                  <a:pt x="384800" y="196380"/>
                </a:lnTo>
                <a:lnTo>
                  <a:pt x="198450" y="196380"/>
                </a:lnTo>
                <a:lnTo>
                  <a:pt x="192176" y="91363"/>
                </a:lnTo>
                <a:lnTo>
                  <a:pt x="182261" y="54299"/>
                </a:lnTo>
                <a:lnTo>
                  <a:pt x="159958" y="24669"/>
                </a:lnTo>
                <a:lnTo>
                  <a:pt x="128370" y="5545"/>
                </a:lnTo>
                <a:lnTo>
                  <a:pt x="90601" y="0"/>
                </a:lnTo>
                <a:close/>
              </a:path>
              <a:path w="692150" h="768985">
                <a:moveTo>
                  <a:pt x="384790" y="287566"/>
                </a:moveTo>
                <a:lnTo>
                  <a:pt x="203657" y="287566"/>
                </a:lnTo>
                <a:lnTo>
                  <a:pt x="384632" y="287604"/>
                </a:lnTo>
                <a:lnTo>
                  <a:pt x="384790" y="287566"/>
                </a:lnTo>
                <a:close/>
              </a:path>
              <a:path w="692150" h="768985">
                <a:moveTo>
                  <a:pt x="384632" y="196342"/>
                </a:moveTo>
                <a:lnTo>
                  <a:pt x="198450" y="196380"/>
                </a:lnTo>
                <a:lnTo>
                  <a:pt x="384800" y="196380"/>
                </a:lnTo>
                <a:lnTo>
                  <a:pt x="384632" y="196342"/>
                </a:lnTo>
                <a:close/>
              </a:path>
            </a:pathLst>
          </a:custGeom>
          <a:solidFill>
            <a:srgbClr val="00A0D2"/>
          </a:solidFill>
        </p:spPr>
        <p:txBody>
          <a:bodyPr wrap="square" lIns="0" tIns="0" rIns="0" bIns="0" rtlCol="0"/>
          <a:lstStyle/>
          <a:p>
            <a:endParaRPr/>
          </a:p>
        </p:txBody>
      </p:sp>
      <p:sp>
        <p:nvSpPr>
          <p:cNvPr id="17" name="object 17"/>
          <p:cNvSpPr/>
          <p:nvPr/>
        </p:nvSpPr>
        <p:spPr>
          <a:xfrm>
            <a:off x="7857425" y="3421110"/>
            <a:ext cx="1704339" cy="1704339"/>
          </a:xfrm>
          <a:custGeom>
            <a:avLst/>
            <a:gdLst/>
            <a:ahLst/>
            <a:cxnLst/>
            <a:rect l="l" t="t" r="r" b="b"/>
            <a:pathLst>
              <a:path w="1704340" h="1704339">
                <a:moveTo>
                  <a:pt x="851979" y="1703984"/>
                </a:move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9"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close/>
              </a:path>
            </a:pathLst>
          </a:custGeom>
          <a:ln w="12700">
            <a:solidFill>
              <a:srgbClr val="00A0D2"/>
            </a:solidFill>
          </a:ln>
        </p:spPr>
        <p:txBody>
          <a:bodyPr wrap="square" lIns="0" tIns="0" rIns="0" bIns="0" rtlCol="0"/>
          <a:lstStyle/>
          <a:p>
            <a:endParaRPr/>
          </a:p>
        </p:txBody>
      </p:sp>
      <p:sp>
        <p:nvSpPr>
          <p:cNvPr id="18" name="object 18"/>
          <p:cNvSpPr txBox="1"/>
          <p:nvPr/>
        </p:nvSpPr>
        <p:spPr>
          <a:xfrm>
            <a:off x="4197160" y="5544200"/>
            <a:ext cx="2320925" cy="939800"/>
          </a:xfrm>
          <a:prstGeom prst="rect">
            <a:avLst/>
          </a:prstGeom>
        </p:spPr>
        <p:txBody>
          <a:bodyPr vert="horz" wrap="square" lIns="0" tIns="12700" rIns="0" bIns="0" rtlCol="0">
            <a:spAutoFit/>
          </a:bodyPr>
          <a:lstStyle/>
          <a:p>
            <a:pPr marL="12700" marR="5080" algn="ctr">
              <a:lnSpc>
                <a:spcPct val="100000"/>
              </a:lnSpc>
              <a:spcBef>
                <a:spcPts val="100"/>
              </a:spcBef>
            </a:pPr>
            <a:r>
              <a:rPr sz="2000" spc="-10" dirty="0">
                <a:solidFill>
                  <a:srgbClr val="333333"/>
                </a:solidFill>
                <a:latin typeface="Calibri"/>
                <a:cs typeface="Calibri"/>
              </a:rPr>
              <a:t>Improve </a:t>
            </a:r>
            <a:r>
              <a:rPr sz="2000" dirty="0">
                <a:solidFill>
                  <a:srgbClr val="333333"/>
                </a:solidFill>
                <a:latin typeface="Calibri"/>
                <a:cs typeface="Calibri"/>
              </a:rPr>
              <a:t>access </a:t>
            </a:r>
            <a:r>
              <a:rPr sz="2000" spc="-15" dirty="0">
                <a:solidFill>
                  <a:srgbClr val="333333"/>
                </a:solidFill>
                <a:latin typeface="Calibri"/>
                <a:cs typeface="Calibri"/>
              </a:rPr>
              <a:t>to</a:t>
            </a:r>
            <a:r>
              <a:rPr sz="2000" spc="-90" dirty="0">
                <a:solidFill>
                  <a:srgbClr val="333333"/>
                </a:solidFill>
                <a:latin typeface="Calibri"/>
                <a:cs typeface="Calibri"/>
              </a:rPr>
              <a:t> </a:t>
            </a:r>
            <a:r>
              <a:rPr sz="2000" dirty="0">
                <a:solidFill>
                  <a:srgbClr val="333333"/>
                </a:solidFill>
                <a:latin typeface="Calibri"/>
                <a:cs typeface="Calibri"/>
              </a:rPr>
              <a:t>and  </a:t>
            </a:r>
            <a:r>
              <a:rPr sz="2000" spc="-10" dirty="0">
                <a:solidFill>
                  <a:srgbClr val="333333"/>
                </a:solidFill>
                <a:latin typeface="Calibri"/>
                <a:cs typeface="Calibri"/>
              </a:rPr>
              <a:t>increase participation  </a:t>
            </a:r>
            <a:r>
              <a:rPr sz="2000" spc="-5" dirty="0">
                <a:solidFill>
                  <a:srgbClr val="333333"/>
                </a:solidFill>
                <a:latin typeface="Calibri"/>
                <a:cs typeface="Calibri"/>
              </a:rPr>
              <a:t>in </a:t>
            </a:r>
            <a:r>
              <a:rPr sz="2000" dirty="0">
                <a:solidFill>
                  <a:srgbClr val="333333"/>
                </a:solidFill>
                <a:latin typeface="Calibri"/>
                <a:cs typeface="Calibri"/>
              </a:rPr>
              <a:t>the</a:t>
            </a:r>
            <a:r>
              <a:rPr sz="2000" spc="-30" dirty="0">
                <a:solidFill>
                  <a:srgbClr val="333333"/>
                </a:solidFill>
                <a:latin typeface="Calibri"/>
                <a:cs typeface="Calibri"/>
              </a:rPr>
              <a:t> </a:t>
            </a:r>
            <a:r>
              <a:rPr sz="2000" dirty="0">
                <a:solidFill>
                  <a:srgbClr val="333333"/>
                </a:solidFill>
                <a:latin typeface="Calibri"/>
                <a:cs typeface="Calibri"/>
              </a:rPr>
              <a:t>curriculum</a:t>
            </a:r>
            <a:endParaRPr sz="2000">
              <a:latin typeface="Calibri"/>
              <a:cs typeface="Calibri"/>
            </a:endParaRPr>
          </a:p>
        </p:txBody>
      </p:sp>
      <p:sp>
        <p:nvSpPr>
          <p:cNvPr id="19" name="object 19"/>
          <p:cNvSpPr txBox="1"/>
          <p:nvPr/>
        </p:nvSpPr>
        <p:spPr>
          <a:xfrm>
            <a:off x="7185406" y="5544200"/>
            <a:ext cx="3048000" cy="635000"/>
          </a:xfrm>
          <a:prstGeom prst="rect">
            <a:avLst/>
          </a:prstGeom>
        </p:spPr>
        <p:txBody>
          <a:bodyPr vert="horz" wrap="square" lIns="0" tIns="12700" rIns="0" bIns="0" rtlCol="0">
            <a:spAutoFit/>
          </a:bodyPr>
          <a:lstStyle/>
          <a:p>
            <a:pPr marL="422909" marR="390525" indent="-25400">
              <a:lnSpc>
                <a:spcPct val="100000"/>
              </a:lnSpc>
              <a:spcBef>
                <a:spcPts val="100"/>
              </a:spcBef>
            </a:pPr>
            <a:r>
              <a:rPr sz="2000" spc="-10" dirty="0">
                <a:solidFill>
                  <a:srgbClr val="333333"/>
                </a:solidFill>
                <a:latin typeface="Calibri"/>
                <a:cs typeface="Calibri"/>
              </a:rPr>
              <a:t>Improve </a:t>
            </a:r>
            <a:r>
              <a:rPr sz="2000" dirty="0">
                <a:solidFill>
                  <a:srgbClr val="333333"/>
                </a:solidFill>
                <a:latin typeface="Calibri"/>
                <a:cs typeface="Calibri"/>
              </a:rPr>
              <a:t>access </a:t>
            </a:r>
            <a:r>
              <a:rPr sz="2000" spc="-15" dirty="0">
                <a:solidFill>
                  <a:srgbClr val="333333"/>
                </a:solidFill>
                <a:latin typeface="Calibri"/>
                <a:cs typeface="Calibri"/>
              </a:rPr>
              <a:t>to</a:t>
            </a:r>
            <a:r>
              <a:rPr sz="2000" spc="-90" dirty="0">
                <a:solidFill>
                  <a:srgbClr val="333333"/>
                </a:solidFill>
                <a:latin typeface="Calibri"/>
                <a:cs typeface="Calibri"/>
              </a:rPr>
              <a:t> </a:t>
            </a:r>
            <a:r>
              <a:rPr sz="2000" dirty="0">
                <a:solidFill>
                  <a:srgbClr val="333333"/>
                </a:solidFill>
                <a:latin typeface="Calibri"/>
                <a:cs typeface="Calibri"/>
              </a:rPr>
              <a:t>the  </a:t>
            </a:r>
            <a:r>
              <a:rPr sz="2000" spc="-15" dirty="0">
                <a:solidFill>
                  <a:srgbClr val="333333"/>
                </a:solidFill>
                <a:latin typeface="Calibri"/>
                <a:cs typeface="Calibri"/>
              </a:rPr>
              <a:t>physical</a:t>
            </a:r>
            <a:r>
              <a:rPr sz="2000" spc="-55" dirty="0">
                <a:solidFill>
                  <a:srgbClr val="333333"/>
                </a:solidFill>
                <a:latin typeface="Calibri"/>
                <a:cs typeface="Calibri"/>
              </a:rPr>
              <a:t> </a:t>
            </a:r>
            <a:r>
              <a:rPr sz="2000" spc="-10" dirty="0">
                <a:solidFill>
                  <a:srgbClr val="333333"/>
                </a:solidFill>
                <a:latin typeface="Calibri"/>
                <a:cs typeface="Calibri"/>
              </a:rPr>
              <a:t>environment</a:t>
            </a:r>
            <a:endParaRPr sz="2000">
              <a:latin typeface="Calibri"/>
              <a:cs typeface="Calibri"/>
            </a:endParaRPr>
          </a:p>
        </p:txBody>
      </p:sp>
      <p:sp>
        <p:nvSpPr>
          <p:cNvPr id="20" name="object 20"/>
          <p:cNvSpPr txBox="1"/>
          <p:nvPr/>
        </p:nvSpPr>
        <p:spPr>
          <a:xfrm>
            <a:off x="10512425" y="5544200"/>
            <a:ext cx="3048000" cy="635000"/>
          </a:xfrm>
          <a:prstGeom prst="rect">
            <a:avLst/>
          </a:prstGeom>
        </p:spPr>
        <p:txBody>
          <a:bodyPr vert="horz" wrap="square" lIns="0" tIns="12700" rIns="0" bIns="0" rtlCol="0">
            <a:spAutoFit/>
          </a:bodyPr>
          <a:lstStyle/>
          <a:p>
            <a:pPr algn="ctr">
              <a:lnSpc>
                <a:spcPct val="100000"/>
              </a:lnSpc>
              <a:spcBef>
                <a:spcPts val="100"/>
              </a:spcBef>
            </a:pPr>
            <a:r>
              <a:rPr sz="2000" spc="-10" dirty="0">
                <a:solidFill>
                  <a:srgbClr val="333333"/>
                </a:solidFill>
                <a:latin typeface="Calibri"/>
                <a:cs typeface="Calibri"/>
              </a:rPr>
              <a:t>Improve </a:t>
            </a:r>
            <a:r>
              <a:rPr sz="2000" dirty="0">
                <a:solidFill>
                  <a:srgbClr val="333333"/>
                </a:solidFill>
                <a:latin typeface="Calibri"/>
                <a:cs typeface="Calibri"/>
              </a:rPr>
              <a:t>access</a:t>
            </a:r>
            <a:r>
              <a:rPr sz="2000" spc="-10" dirty="0">
                <a:solidFill>
                  <a:srgbClr val="333333"/>
                </a:solidFill>
                <a:latin typeface="Calibri"/>
                <a:cs typeface="Calibri"/>
              </a:rPr>
              <a:t> </a:t>
            </a:r>
            <a:r>
              <a:rPr sz="2000" spc="-15" dirty="0">
                <a:solidFill>
                  <a:srgbClr val="333333"/>
                </a:solidFill>
                <a:latin typeface="Calibri"/>
                <a:cs typeface="Calibri"/>
              </a:rPr>
              <a:t>to</a:t>
            </a:r>
            <a:endParaRPr sz="2000">
              <a:latin typeface="Calibri"/>
              <a:cs typeface="Calibri"/>
            </a:endParaRPr>
          </a:p>
          <a:p>
            <a:pPr algn="ctr">
              <a:lnSpc>
                <a:spcPct val="100000"/>
              </a:lnSpc>
            </a:pPr>
            <a:r>
              <a:rPr sz="2000" spc="-15" dirty="0">
                <a:solidFill>
                  <a:srgbClr val="333333"/>
                </a:solidFill>
                <a:latin typeface="Calibri"/>
                <a:cs typeface="Calibri"/>
              </a:rPr>
              <a:t>information</a:t>
            </a:r>
            <a:endParaRPr sz="2000">
              <a:latin typeface="Calibri"/>
              <a:cs typeface="Calibri"/>
            </a:endParaRPr>
          </a:p>
        </p:txBody>
      </p:sp>
      <p:sp>
        <p:nvSpPr>
          <p:cNvPr id="21" name="object 21"/>
          <p:cNvSpPr/>
          <p:nvPr/>
        </p:nvSpPr>
        <p:spPr>
          <a:xfrm>
            <a:off x="11184445" y="3421110"/>
            <a:ext cx="1704339" cy="1704339"/>
          </a:xfrm>
          <a:custGeom>
            <a:avLst/>
            <a:gdLst/>
            <a:ahLst/>
            <a:cxnLst/>
            <a:rect l="l" t="t" r="r" b="b"/>
            <a:pathLst>
              <a:path w="1704340" h="1704339">
                <a:moveTo>
                  <a:pt x="851979" y="0"/>
                </a:move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9"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close/>
              </a:path>
            </a:pathLst>
          </a:custGeom>
          <a:solidFill>
            <a:srgbClr val="E5E5E5"/>
          </a:solidFill>
        </p:spPr>
        <p:txBody>
          <a:bodyPr wrap="square" lIns="0" tIns="0" rIns="0" bIns="0" rtlCol="0"/>
          <a:lstStyle/>
          <a:p>
            <a:endParaRPr/>
          </a:p>
        </p:txBody>
      </p:sp>
      <p:sp>
        <p:nvSpPr>
          <p:cNvPr id="22" name="object 22"/>
          <p:cNvSpPr/>
          <p:nvPr/>
        </p:nvSpPr>
        <p:spPr>
          <a:xfrm>
            <a:off x="11184445" y="3421110"/>
            <a:ext cx="1704339" cy="1704339"/>
          </a:xfrm>
          <a:custGeom>
            <a:avLst/>
            <a:gdLst/>
            <a:ahLst/>
            <a:cxnLst/>
            <a:rect l="l" t="t" r="r" b="b"/>
            <a:pathLst>
              <a:path w="1704340" h="1704339">
                <a:moveTo>
                  <a:pt x="851979" y="1703984"/>
                </a:move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9"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close/>
              </a:path>
            </a:pathLst>
          </a:custGeom>
          <a:ln w="12700">
            <a:solidFill>
              <a:srgbClr val="00597B"/>
            </a:solidFill>
          </a:ln>
        </p:spPr>
        <p:txBody>
          <a:bodyPr wrap="square" lIns="0" tIns="0" rIns="0" bIns="0" rtlCol="0"/>
          <a:lstStyle/>
          <a:p>
            <a:endParaRPr/>
          </a:p>
        </p:txBody>
      </p:sp>
      <p:sp>
        <p:nvSpPr>
          <p:cNvPr id="23" name="object 23"/>
          <p:cNvSpPr/>
          <p:nvPr/>
        </p:nvSpPr>
        <p:spPr>
          <a:xfrm>
            <a:off x="11878450" y="3722296"/>
            <a:ext cx="253034" cy="24966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p:nvPr/>
        </p:nvSpPr>
        <p:spPr>
          <a:xfrm>
            <a:off x="11813850" y="4023702"/>
            <a:ext cx="445770" cy="731520"/>
          </a:xfrm>
          <a:custGeom>
            <a:avLst/>
            <a:gdLst/>
            <a:ahLst/>
            <a:cxnLst/>
            <a:rect l="l" t="t" r="r" b="b"/>
            <a:pathLst>
              <a:path w="445770" h="731520">
                <a:moveTo>
                  <a:pt x="359711" y="587146"/>
                </a:moveTo>
                <a:lnTo>
                  <a:pt x="94068" y="587146"/>
                </a:lnTo>
                <a:lnTo>
                  <a:pt x="91797" y="588144"/>
                </a:lnTo>
                <a:lnTo>
                  <a:pt x="84880" y="590386"/>
                </a:lnTo>
                <a:lnTo>
                  <a:pt x="72048" y="593373"/>
                </a:lnTo>
                <a:lnTo>
                  <a:pt x="52031" y="596607"/>
                </a:lnTo>
                <a:lnTo>
                  <a:pt x="7048" y="602564"/>
                </a:lnTo>
                <a:lnTo>
                  <a:pt x="0" y="610616"/>
                </a:lnTo>
                <a:lnTo>
                  <a:pt x="0" y="712419"/>
                </a:lnTo>
                <a:lnTo>
                  <a:pt x="1491" y="719804"/>
                </a:lnTo>
                <a:lnTo>
                  <a:pt x="5557" y="725835"/>
                </a:lnTo>
                <a:lnTo>
                  <a:pt x="11588" y="729901"/>
                </a:lnTo>
                <a:lnTo>
                  <a:pt x="18973" y="731393"/>
                </a:lnTo>
                <a:lnTo>
                  <a:pt x="426173" y="731393"/>
                </a:lnTo>
                <a:lnTo>
                  <a:pt x="433558" y="729901"/>
                </a:lnTo>
                <a:lnTo>
                  <a:pt x="439589" y="725835"/>
                </a:lnTo>
                <a:lnTo>
                  <a:pt x="443656" y="719804"/>
                </a:lnTo>
                <a:lnTo>
                  <a:pt x="445147" y="712419"/>
                </a:lnTo>
                <a:lnTo>
                  <a:pt x="445147" y="612838"/>
                </a:lnTo>
                <a:lnTo>
                  <a:pt x="438632" y="604989"/>
                </a:lnTo>
                <a:lnTo>
                  <a:pt x="396214" y="597103"/>
                </a:lnTo>
                <a:lnTo>
                  <a:pt x="374061" y="592036"/>
                </a:lnTo>
                <a:lnTo>
                  <a:pt x="360143" y="587352"/>
                </a:lnTo>
                <a:lnTo>
                  <a:pt x="359711" y="587146"/>
                </a:lnTo>
                <a:close/>
              </a:path>
              <a:path w="445770" h="731520">
                <a:moveTo>
                  <a:pt x="320268" y="0"/>
                </a:moveTo>
                <a:lnTo>
                  <a:pt x="35001" y="3187"/>
                </a:lnTo>
                <a:lnTo>
                  <a:pt x="9474" y="111988"/>
                </a:lnTo>
                <a:lnTo>
                  <a:pt x="10458" y="119611"/>
                </a:lnTo>
                <a:lnTo>
                  <a:pt x="14166" y="126034"/>
                </a:lnTo>
                <a:lnTo>
                  <a:pt x="20018" y="130590"/>
                </a:lnTo>
                <a:lnTo>
                  <a:pt x="27431" y="132613"/>
                </a:lnTo>
                <a:lnTo>
                  <a:pt x="64007" y="135039"/>
                </a:lnTo>
                <a:lnTo>
                  <a:pt x="76846" y="136352"/>
                </a:lnTo>
                <a:lnTo>
                  <a:pt x="98120" y="148043"/>
                </a:lnTo>
                <a:lnTo>
                  <a:pt x="98869" y="149225"/>
                </a:lnTo>
                <a:lnTo>
                  <a:pt x="107872" y="204847"/>
                </a:lnTo>
                <a:lnTo>
                  <a:pt x="108940" y="272034"/>
                </a:lnTo>
                <a:lnTo>
                  <a:pt x="108908" y="458203"/>
                </a:lnTo>
                <a:lnTo>
                  <a:pt x="108175" y="507425"/>
                </a:lnTo>
                <a:lnTo>
                  <a:pt x="105905" y="546341"/>
                </a:lnTo>
                <a:lnTo>
                  <a:pt x="96456" y="585177"/>
                </a:lnTo>
                <a:lnTo>
                  <a:pt x="94018" y="587159"/>
                </a:lnTo>
                <a:lnTo>
                  <a:pt x="359711" y="587146"/>
                </a:lnTo>
                <a:lnTo>
                  <a:pt x="352887" y="583883"/>
                </a:lnTo>
                <a:lnTo>
                  <a:pt x="350723" y="582460"/>
                </a:lnTo>
                <a:lnTo>
                  <a:pt x="349732" y="581533"/>
                </a:lnTo>
                <a:lnTo>
                  <a:pt x="347865" y="579843"/>
                </a:lnTo>
                <a:lnTo>
                  <a:pt x="345960" y="577557"/>
                </a:lnTo>
                <a:lnTo>
                  <a:pt x="341086" y="538394"/>
                </a:lnTo>
                <a:lnTo>
                  <a:pt x="339890" y="458203"/>
                </a:lnTo>
                <a:lnTo>
                  <a:pt x="339763" y="19278"/>
                </a:lnTo>
                <a:lnTo>
                  <a:pt x="338226" y="11722"/>
                </a:lnTo>
                <a:lnTo>
                  <a:pt x="334040" y="5572"/>
                </a:lnTo>
                <a:lnTo>
                  <a:pt x="327841" y="1454"/>
                </a:lnTo>
                <a:lnTo>
                  <a:pt x="320268" y="0"/>
                </a:lnTo>
                <a:close/>
              </a:path>
              <a:path w="445770" h="731520">
                <a:moveTo>
                  <a:pt x="94068" y="587146"/>
                </a:moveTo>
                <a:close/>
              </a:path>
            </a:pathLst>
          </a:custGeom>
          <a:solidFill>
            <a:srgbClr val="00597B"/>
          </a:solidFill>
        </p:spPr>
        <p:txBody>
          <a:bodyPr wrap="square" lIns="0" tIns="0" rIns="0" bIns="0" rtlCol="0"/>
          <a:lstStyle/>
          <a:p>
            <a:endParaRPr/>
          </a:p>
        </p:txBody>
      </p:sp>
      <p:sp>
        <p:nvSpPr>
          <p:cNvPr id="25" name="object 25"/>
          <p:cNvSpPr/>
          <p:nvPr/>
        </p:nvSpPr>
        <p:spPr>
          <a:xfrm>
            <a:off x="4505471" y="3421110"/>
            <a:ext cx="1704339" cy="1704339"/>
          </a:xfrm>
          <a:custGeom>
            <a:avLst/>
            <a:gdLst/>
            <a:ahLst/>
            <a:cxnLst/>
            <a:rect l="l" t="t" r="r" b="b"/>
            <a:pathLst>
              <a:path w="1704339" h="1704339">
                <a:moveTo>
                  <a:pt x="851979" y="0"/>
                </a:move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8"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close/>
              </a:path>
            </a:pathLst>
          </a:custGeom>
          <a:solidFill>
            <a:srgbClr val="E5E5E5"/>
          </a:solidFill>
        </p:spPr>
        <p:txBody>
          <a:bodyPr wrap="square" lIns="0" tIns="0" rIns="0" bIns="0" rtlCol="0"/>
          <a:lstStyle/>
          <a:p>
            <a:endParaRPr/>
          </a:p>
        </p:txBody>
      </p:sp>
      <p:sp>
        <p:nvSpPr>
          <p:cNvPr id="26" name="object 26"/>
          <p:cNvSpPr/>
          <p:nvPr/>
        </p:nvSpPr>
        <p:spPr>
          <a:xfrm>
            <a:off x="4505471" y="3421110"/>
            <a:ext cx="1704339" cy="1704339"/>
          </a:xfrm>
          <a:custGeom>
            <a:avLst/>
            <a:gdLst/>
            <a:ahLst/>
            <a:cxnLst/>
            <a:rect l="l" t="t" r="r" b="b"/>
            <a:pathLst>
              <a:path w="1704339" h="1704339">
                <a:moveTo>
                  <a:pt x="851979" y="1703984"/>
                </a:moveTo>
                <a:lnTo>
                  <a:pt x="900325" y="1702635"/>
                </a:lnTo>
                <a:lnTo>
                  <a:pt x="947964" y="1698637"/>
                </a:lnTo>
                <a:lnTo>
                  <a:pt x="994823" y="1692061"/>
                </a:lnTo>
                <a:lnTo>
                  <a:pt x="1040831" y="1682980"/>
                </a:lnTo>
                <a:lnTo>
                  <a:pt x="1085916" y="1671465"/>
                </a:lnTo>
                <a:lnTo>
                  <a:pt x="1130005" y="1657588"/>
                </a:lnTo>
                <a:lnTo>
                  <a:pt x="1173027" y="1641422"/>
                </a:lnTo>
                <a:lnTo>
                  <a:pt x="1214911" y="1623037"/>
                </a:lnTo>
                <a:lnTo>
                  <a:pt x="1255583" y="1602507"/>
                </a:lnTo>
                <a:lnTo>
                  <a:pt x="1294972" y="1579902"/>
                </a:lnTo>
                <a:lnTo>
                  <a:pt x="1333006" y="1555296"/>
                </a:lnTo>
                <a:lnTo>
                  <a:pt x="1369614" y="1528759"/>
                </a:lnTo>
                <a:lnTo>
                  <a:pt x="1404723" y="1500363"/>
                </a:lnTo>
                <a:lnTo>
                  <a:pt x="1438262" y="1470181"/>
                </a:lnTo>
                <a:lnTo>
                  <a:pt x="1470158" y="1438285"/>
                </a:lnTo>
                <a:lnTo>
                  <a:pt x="1500339" y="1404746"/>
                </a:lnTo>
                <a:lnTo>
                  <a:pt x="1528734" y="1369637"/>
                </a:lnTo>
                <a:lnTo>
                  <a:pt x="1555271" y="1333029"/>
                </a:lnTo>
                <a:lnTo>
                  <a:pt x="1579877" y="1294994"/>
                </a:lnTo>
                <a:lnTo>
                  <a:pt x="1602482" y="1255604"/>
                </a:lnTo>
                <a:lnTo>
                  <a:pt x="1623012" y="1214931"/>
                </a:lnTo>
                <a:lnTo>
                  <a:pt x="1641397" y="1173047"/>
                </a:lnTo>
                <a:lnTo>
                  <a:pt x="1657563" y="1130024"/>
                </a:lnTo>
                <a:lnTo>
                  <a:pt x="1671440" y="1085934"/>
                </a:lnTo>
                <a:lnTo>
                  <a:pt x="1682955" y="1040848"/>
                </a:lnTo>
                <a:lnTo>
                  <a:pt x="1692036" y="994839"/>
                </a:lnTo>
                <a:lnTo>
                  <a:pt x="1698612" y="947979"/>
                </a:lnTo>
                <a:lnTo>
                  <a:pt x="1702610" y="900339"/>
                </a:lnTo>
                <a:lnTo>
                  <a:pt x="1703958" y="851992"/>
                </a:lnTo>
                <a:lnTo>
                  <a:pt x="1702610" y="803644"/>
                </a:lnTo>
                <a:lnTo>
                  <a:pt x="1698612" y="756004"/>
                </a:lnTo>
                <a:lnTo>
                  <a:pt x="1692036" y="709144"/>
                </a:lnTo>
                <a:lnTo>
                  <a:pt x="1682955" y="663135"/>
                </a:lnTo>
                <a:lnTo>
                  <a:pt x="1671440" y="618049"/>
                </a:lnTo>
                <a:lnTo>
                  <a:pt x="1657563" y="573959"/>
                </a:lnTo>
                <a:lnTo>
                  <a:pt x="1641397" y="530936"/>
                </a:lnTo>
                <a:lnTo>
                  <a:pt x="1623012" y="489052"/>
                </a:lnTo>
                <a:lnTo>
                  <a:pt x="1602482" y="448379"/>
                </a:lnTo>
                <a:lnTo>
                  <a:pt x="1579877" y="408990"/>
                </a:lnTo>
                <a:lnTo>
                  <a:pt x="1555271" y="370955"/>
                </a:lnTo>
                <a:lnTo>
                  <a:pt x="1528734" y="334346"/>
                </a:lnTo>
                <a:lnTo>
                  <a:pt x="1500339" y="299237"/>
                </a:lnTo>
                <a:lnTo>
                  <a:pt x="1470158" y="265698"/>
                </a:lnTo>
                <a:lnTo>
                  <a:pt x="1438262" y="233802"/>
                </a:lnTo>
                <a:lnTo>
                  <a:pt x="1404723" y="203620"/>
                </a:lnTo>
                <a:lnTo>
                  <a:pt x="1369614" y="175225"/>
                </a:lnTo>
                <a:lnTo>
                  <a:pt x="1333006" y="148688"/>
                </a:lnTo>
                <a:lnTo>
                  <a:pt x="1294972" y="124081"/>
                </a:lnTo>
                <a:lnTo>
                  <a:pt x="1255583" y="101477"/>
                </a:lnTo>
                <a:lnTo>
                  <a:pt x="1214911" y="80946"/>
                </a:lnTo>
                <a:lnTo>
                  <a:pt x="1173027" y="62562"/>
                </a:lnTo>
                <a:lnTo>
                  <a:pt x="1130005" y="46395"/>
                </a:lnTo>
                <a:lnTo>
                  <a:pt x="1085916" y="32518"/>
                </a:lnTo>
                <a:lnTo>
                  <a:pt x="1040831" y="21003"/>
                </a:lnTo>
                <a:lnTo>
                  <a:pt x="994823" y="11922"/>
                </a:lnTo>
                <a:lnTo>
                  <a:pt x="947964" y="5346"/>
                </a:lnTo>
                <a:lnTo>
                  <a:pt x="900325" y="1348"/>
                </a:lnTo>
                <a:lnTo>
                  <a:pt x="851979" y="0"/>
                </a:lnTo>
                <a:lnTo>
                  <a:pt x="803633" y="1348"/>
                </a:lnTo>
                <a:lnTo>
                  <a:pt x="755994" y="5346"/>
                </a:lnTo>
                <a:lnTo>
                  <a:pt x="709135" y="11922"/>
                </a:lnTo>
                <a:lnTo>
                  <a:pt x="663127" y="21003"/>
                </a:lnTo>
                <a:lnTo>
                  <a:pt x="618042" y="32518"/>
                </a:lnTo>
                <a:lnTo>
                  <a:pt x="573953" y="46395"/>
                </a:lnTo>
                <a:lnTo>
                  <a:pt x="530931" y="62562"/>
                </a:lnTo>
                <a:lnTo>
                  <a:pt x="489047" y="80946"/>
                </a:lnTo>
                <a:lnTo>
                  <a:pt x="448375" y="101477"/>
                </a:lnTo>
                <a:lnTo>
                  <a:pt x="408986" y="124081"/>
                </a:lnTo>
                <a:lnTo>
                  <a:pt x="370952" y="148688"/>
                </a:lnTo>
                <a:lnTo>
                  <a:pt x="334344" y="175225"/>
                </a:lnTo>
                <a:lnTo>
                  <a:pt x="299235" y="203620"/>
                </a:lnTo>
                <a:lnTo>
                  <a:pt x="265696" y="233802"/>
                </a:lnTo>
                <a:lnTo>
                  <a:pt x="233800" y="265698"/>
                </a:lnTo>
                <a:lnTo>
                  <a:pt x="203619" y="299237"/>
                </a:lnTo>
                <a:lnTo>
                  <a:pt x="175224" y="334346"/>
                </a:lnTo>
                <a:lnTo>
                  <a:pt x="148687" y="370955"/>
                </a:lnTo>
                <a:lnTo>
                  <a:pt x="124081" y="408990"/>
                </a:lnTo>
                <a:lnTo>
                  <a:pt x="101476" y="448379"/>
                </a:lnTo>
                <a:lnTo>
                  <a:pt x="80946" y="489052"/>
                </a:lnTo>
                <a:lnTo>
                  <a:pt x="62561" y="530936"/>
                </a:lnTo>
                <a:lnTo>
                  <a:pt x="46395" y="573959"/>
                </a:lnTo>
                <a:lnTo>
                  <a:pt x="32518" y="618049"/>
                </a:lnTo>
                <a:lnTo>
                  <a:pt x="21003" y="663135"/>
                </a:lnTo>
                <a:lnTo>
                  <a:pt x="11922" y="709144"/>
                </a:lnTo>
                <a:lnTo>
                  <a:pt x="5346" y="756004"/>
                </a:lnTo>
                <a:lnTo>
                  <a:pt x="1348" y="803644"/>
                </a:lnTo>
                <a:lnTo>
                  <a:pt x="0" y="851992"/>
                </a:lnTo>
                <a:lnTo>
                  <a:pt x="1348" y="900339"/>
                </a:lnTo>
                <a:lnTo>
                  <a:pt x="5346" y="947979"/>
                </a:lnTo>
                <a:lnTo>
                  <a:pt x="11922" y="994839"/>
                </a:lnTo>
                <a:lnTo>
                  <a:pt x="21003" y="1040848"/>
                </a:lnTo>
                <a:lnTo>
                  <a:pt x="32518" y="1085934"/>
                </a:lnTo>
                <a:lnTo>
                  <a:pt x="46395" y="1130024"/>
                </a:lnTo>
                <a:lnTo>
                  <a:pt x="62561" y="1173047"/>
                </a:lnTo>
                <a:lnTo>
                  <a:pt x="80946" y="1214931"/>
                </a:lnTo>
                <a:lnTo>
                  <a:pt x="101476" y="1255604"/>
                </a:lnTo>
                <a:lnTo>
                  <a:pt x="124081" y="1294994"/>
                </a:lnTo>
                <a:lnTo>
                  <a:pt x="148687" y="1333029"/>
                </a:lnTo>
                <a:lnTo>
                  <a:pt x="175224" y="1369637"/>
                </a:lnTo>
                <a:lnTo>
                  <a:pt x="203619" y="1404746"/>
                </a:lnTo>
                <a:lnTo>
                  <a:pt x="233800" y="1438285"/>
                </a:lnTo>
                <a:lnTo>
                  <a:pt x="265696" y="1470181"/>
                </a:lnTo>
                <a:lnTo>
                  <a:pt x="299235" y="1500363"/>
                </a:lnTo>
                <a:lnTo>
                  <a:pt x="334344" y="1528759"/>
                </a:lnTo>
                <a:lnTo>
                  <a:pt x="370952" y="1555296"/>
                </a:lnTo>
                <a:lnTo>
                  <a:pt x="408986" y="1579902"/>
                </a:lnTo>
                <a:lnTo>
                  <a:pt x="448375" y="1602507"/>
                </a:lnTo>
                <a:lnTo>
                  <a:pt x="489047" y="1623037"/>
                </a:lnTo>
                <a:lnTo>
                  <a:pt x="530931" y="1641422"/>
                </a:lnTo>
                <a:lnTo>
                  <a:pt x="573953" y="1657588"/>
                </a:lnTo>
                <a:lnTo>
                  <a:pt x="618042" y="1671465"/>
                </a:lnTo>
                <a:lnTo>
                  <a:pt x="663127" y="1682980"/>
                </a:lnTo>
                <a:lnTo>
                  <a:pt x="709135" y="1692061"/>
                </a:lnTo>
                <a:lnTo>
                  <a:pt x="755994" y="1698637"/>
                </a:lnTo>
                <a:lnTo>
                  <a:pt x="803633" y="1702635"/>
                </a:lnTo>
                <a:lnTo>
                  <a:pt x="851979" y="1703984"/>
                </a:lnTo>
                <a:close/>
              </a:path>
            </a:pathLst>
          </a:custGeom>
          <a:ln w="12700">
            <a:solidFill>
              <a:srgbClr val="00AAA5"/>
            </a:solidFill>
          </a:ln>
        </p:spPr>
        <p:txBody>
          <a:bodyPr wrap="square" lIns="0" tIns="0" rIns="0" bIns="0" rtlCol="0"/>
          <a:lstStyle/>
          <a:p>
            <a:endParaRPr/>
          </a:p>
        </p:txBody>
      </p:sp>
      <p:sp>
        <p:nvSpPr>
          <p:cNvPr id="27" name="object 27"/>
          <p:cNvSpPr/>
          <p:nvPr/>
        </p:nvSpPr>
        <p:spPr>
          <a:xfrm>
            <a:off x="4810503" y="3963335"/>
            <a:ext cx="711200" cy="645795"/>
          </a:xfrm>
          <a:custGeom>
            <a:avLst/>
            <a:gdLst/>
            <a:ahLst/>
            <a:cxnLst/>
            <a:rect l="l" t="t" r="r" b="b"/>
            <a:pathLst>
              <a:path w="711200" h="645795">
                <a:moveTo>
                  <a:pt x="710653" y="597547"/>
                </a:moveTo>
                <a:lnTo>
                  <a:pt x="663206" y="597547"/>
                </a:lnTo>
                <a:lnTo>
                  <a:pt x="615899" y="645350"/>
                </a:lnTo>
                <a:lnTo>
                  <a:pt x="426377" y="645350"/>
                </a:lnTo>
                <a:lnTo>
                  <a:pt x="379133" y="597547"/>
                </a:lnTo>
                <a:lnTo>
                  <a:pt x="0" y="597547"/>
                </a:lnTo>
                <a:lnTo>
                  <a:pt x="0" y="0"/>
                </a:lnTo>
                <a:lnTo>
                  <a:pt x="47383" y="0"/>
                </a:lnTo>
              </a:path>
            </a:pathLst>
          </a:custGeom>
          <a:ln w="44450">
            <a:solidFill>
              <a:srgbClr val="00AAA5"/>
            </a:solidFill>
          </a:ln>
        </p:spPr>
        <p:txBody>
          <a:bodyPr wrap="square" lIns="0" tIns="0" rIns="0" bIns="0" rtlCol="0"/>
          <a:lstStyle/>
          <a:p>
            <a:endParaRPr/>
          </a:p>
        </p:txBody>
      </p:sp>
      <p:sp>
        <p:nvSpPr>
          <p:cNvPr id="28" name="object 28"/>
          <p:cNvSpPr/>
          <p:nvPr/>
        </p:nvSpPr>
        <p:spPr>
          <a:xfrm>
            <a:off x="5805421" y="3939434"/>
            <a:ext cx="47625" cy="478155"/>
          </a:xfrm>
          <a:custGeom>
            <a:avLst/>
            <a:gdLst/>
            <a:ahLst/>
            <a:cxnLst/>
            <a:rect l="l" t="t" r="r" b="b"/>
            <a:pathLst>
              <a:path w="47625" h="478154">
                <a:moveTo>
                  <a:pt x="0" y="0"/>
                </a:moveTo>
                <a:lnTo>
                  <a:pt x="47371" y="0"/>
                </a:lnTo>
                <a:lnTo>
                  <a:pt x="47371" y="478040"/>
                </a:lnTo>
              </a:path>
            </a:pathLst>
          </a:custGeom>
          <a:ln w="44450">
            <a:solidFill>
              <a:srgbClr val="00AAA5"/>
            </a:solidFill>
          </a:ln>
        </p:spPr>
        <p:txBody>
          <a:bodyPr wrap="square" lIns="0" tIns="0" rIns="0" bIns="0" rtlCol="0"/>
          <a:lstStyle/>
          <a:p>
            <a:endParaRPr/>
          </a:p>
        </p:txBody>
      </p:sp>
      <p:sp>
        <p:nvSpPr>
          <p:cNvPr id="29" name="object 29"/>
          <p:cNvSpPr/>
          <p:nvPr/>
        </p:nvSpPr>
        <p:spPr>
          <a:xfrm>
            <a:off x="5331647" y="3867730"/>
            <a:ext cx="426720" cy="645795"/>
          </a:xfrm>
          <a:custGeom>
            <a:avLst/>
            <a:gdLst/>
            <a:ahLst/>
            <a:cxnLst/>
            <a:rect l="l" t="t" r="r" b="b"/>
            <a:pathLst>
              <a:path w="426720" h="645795">
                <a:moveTo>
                  <a:pt x="189509" y="597547"/>
                </a:moveTo>
                <a:lnTo>
                  <a:pt x="142138" y="597547"/>
                </a:lnTo>
                <a:lnTo>
                  <a:pt x="110468" y="600114"/>
                </a:lnTo>
                <a:lnTo>
                  <a:pt x="84212" y="608376"/>
                </a:lnTo>
                <a:lnTo>
                  <a:pt x="63230" y="623174"/>
                </a:lnTo>
                <a:lnTo>
                  <a:pt x="47383" y="645350"/>
                </a:lnTo>
                <a:lnTo>
                  <a:pt x="0" y="645350"/>
                </a:lnTo>
                <a:lnTo>
                  <a:pt x="0" y="143408"/>
                </a:lnTo>
                <a:lnTo>
                  <a:pt x="5579" y="98667"/>
                </a:lnTo>
                <a:lnTo>
                  <a:pt x="22425" y="59373"/>
                </a:lnTo>
                <a:lnTo>
                  <a:pt x="50694" y="28109"/>
                </a:lnTo>
                <a:lnTo>
                  <a:pt x="90545" y="7457"/>
                </a:lnTo>
                <a:lnTo>
                  <a:pt x="142138" y="0"/>
                </a:lnTo>
                <a:lnTo>
                  <a:pt x="426389" y="0"/>
                </a:lnTo>
                <a:lnTo>
                  <a:pt x="426389" y="501942"/>
                </a:lnTo>
              </a:path>
            </a:pathLst>
          </a:custGeom>
          <a:ln w="44450">
            <a:solidFill>
              <a:srgbClr val="00AAA5"/>
            </a:solidFill>
          </a:ln>
        </p:spPr>
        <p:txBody>
          <a:bodyPr wrap="square" lIns="0" tIns="0" rIns="0" bIns="0" rtlCol="0"/>
          <a:lstStyle/>
          <a:p>
            <a:endParaRPr/>
          </a:p>
        </p:txBody>
      </p:sp>
      <p:sp>
        <p:nvSpPr>
          <p:cNvPr id="30" name="object 30"/>
          <p:cNvSpPr/>
          <p:nvPr/>
        </p:nvSpPr>
        <p:spPr>
          <a:xfrm>
            <a:off x="4905258" y="3867730"/>
            <a:ext cx="426720" cy="645795"/>
          </a:xfrm>
          <a:custGeom>
            <a:avLst/>
            <a:gdLst/>
            <a:ahLst/>
            <a:cxnLst/>
            <a:rect l="l" t="t" r="r" b="b"/>
            <a:pathLst>
              <a:path w="426720" h="645795">
                <a:moveTo>
                  <a:pt x="0" y="597547"/>
                </a:moveTo>
                <a:lnTo>
                  <a:pt x="284264" y="597547"/>
                </a:lnTo>
                <a:lnTo>
                  <a:pt x="315934" y="600114"/>
                </a:lnTo>
                <a:lnTo>
                  <a:pt x="342190" y="608376"/>
                </a:lnTo>
                <a:lnTo>
                  <a:pt x="363172" y="623174"/>
                </a:lnTo>
                <a:lnTo>
                  <a:pt x="379018" y="645350"/>
                </a:lnTo>
                <a:lnTo>
                  <a:pt x="426389" y="645350"/>
                </a:lnTo>
                <a:lnTo>
                  <a:pt x="426389" y="143408"/>
                </a:lnTo>
                <a:lnTo>
                  <a:pt x="420810" y="98667"/>
                </a:lnTo>
                <a:lnTo>
                  <a:pt x="403965" y="59373"/>
                </a:lnTo>
                <a:lnTo>
                  <a:pt x="375698" y="28109"/>
                </a:lnTo>
                <a:lnTo>
                  <a:pt x="335850" y="7457"/>
                </a:lnTo>
                <a:lnTo>
                  <a:pt x="284264" y="0"/>
                </a:lnTo>
                <a:lnTo>
                  <a:pt x="0" y="0"/>
                </a:lnTo>
                <a:lnTo>
                  <a:pt x="0" y="597547"/>
                </a:lnTo>
                <a:close/>
              </a:path>
            </a:pathLst>
          </a:custGeom>
          <a:ln w="44450">
            <a:solidFill>
              <a:srgbClr val="00AAA5"/>
            </a:solidFill>
          </a:ln>
        </p:spPr>
        <p:txBody>
          <a:bodyPr wrap="square" lIns="0" tIns="0" rIns="0" bIns="0" rtlCol="0"/>
          <a:lstStyle/>
          <a:p>
            <a:endParaRPr/>
          </a:p>
        </p:txBody>
      </p:sp>
      <p:sp>
        <p:nvSpPr>
          <p:cNvPr id="31" name="object 31"/>
          <p:cNvSpPr/>
          <p:nvPr/>
        </p:nvSpPr>
        <p:spPr>
          <a:xfrm>
            <a:off x="5563438" y="4305595"/>
            <a:ext cx="324485" cy="477520"/>
          </a:xfrm>
          <a:custGeom>
            <a:avLst/>
            <a:gdLst/>
            <a:ahLst/>
            <a:cxnLst/>
            <a:rect l="l" t="t" r="r" b="b"/>
            <a:pathLst>
              <a:path w="324485" h="477520">
                <a:moveTo>
                  <a:pt x="225070" y="314286"/>
                </a:moveTo>
                <a:lnTo>
                  <a:pt x="109169" y="314286"/>
                </a:lnTo>
                <a:lnTo>
                  <a:pt x="195465" y="466432"/>
                </a:lnTo>
                <a:lnTo>
                  <a:pt x="202553" y="473545"/>
                </a:lnTo>
                <a:lnTo>
                  <a:pt x="212093" y="477004"/>
                </a:lnTo>
                <a:lnTo>
                  <a:pt x="222847" y="476621"/>
                </a:lnTo>
                <a:lnTo>
                  <a:pt x="269659" y="449516"/>
                </a:lnTo>
                <a:lnTo>
                  <a:pt x="284600" y="422229"/>
                </a:lnTo>
                <a:lnTo>
                  <a:pt x="281736" y="412673"/>
                </a:lnTo>
                <a:lnTo>
                  <a:pt x="225070" y="314286"/>
                </a:lnTo>
                <a:close/>
              </a:path>
              <a:path w="324485" h="477520">
                <a:moveTo>
                  <a:pt x="0" y="0"/>
                </a:moveTo>
                <a:lnTo>
                  <a:pt x="0" y="393953"/>
                </a:lnTo>
                <a:lnTo>
                  <a:pt x="1742" y="401339"/>
                </a:lnTo>
                <a:lnTo>
                  <a:pt x="6291" y="405279"/>
                </a:lnTo>
                <a:lnTo>
                  <a:pt x="12628" y="405251"/>
                </a:lnTo>
                <a:lnTo>
                  <a:pt x="19735" y="400735"/>
                </a:lnTo>
                <a:lnTo>
                  <a:pt x="109169" y="314286"/>
                </a:lnTo>
                <a:lnTo>
                  <a:pt x="225070" y="314286"/>
                </a:lnTo>
                <a:lnTo>
                  <a:pt x="198818" y="268706"/>
                </a:lnTo>
                <a:lnTo>
                  <a:pt x="307352" y="268706"/>
                </a:lnTo>
                <a:lnTo>
                  <a:pt x="316501" y="263960"/>
                </a:lnTo>
                <a:lnTo>
                  <a:pt x="322446" y="252999"/>
                </a:lnTo>
                <a:lnTo>
                  <a:pt x="323858" y="240738"/>
                </a:lnTo>
                <a:lnTo>
                  <a:pt x="319404" y="232092"/>
                </a:lnTo>
                <a:lnTo>
                  <a:pt x="0" y="0"/>
                </a:lnTo>
                <a:close/>
              </a:path>
            </a:pathLst>
          </a:custGeom>
          <a:solidFill>
            <a:srgbClr val="00AAA5"/>
          </a:solidFill>
        </p:spPr>
        <p:txBody>
          <a:bodyPr wrap="square" lIns="0" tIns="0" rIns="0" bIns="0" rtlCol="0"/>
          <a:lstStyle/>
          <a:p>
            <a:endParaRPr/>
          </a:p>
        </p:txBody>
      </p:sp>
      <p:sp>
        <p:nvSpPr>
          <p:cNvPr id="32" name="object 32"/>
          <p:cNvSpPr/>
          <p:nvPr/>
        </p:nvSpPr>
        <p:spPr>
          <a:xfrm>
            <a:off x="1524000" y="8960586"/>
            <a:ext cx="376677" cy="20270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3" name="object 33"/>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34" name="object 34"/>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35" name="object 35"/>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36" name="object 36"/>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37" name="object 37"/>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38" name="object 38"/>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11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21259" y="3803945"/>
            <a:ext cx="3314065" cy="1244600"/>
          </a:xfrm>
          <a:prstGeom prst="rect">
            <a:avLst/>
          </a:prstGeom>
        </p:spPr>
        <p:txBody>
          <a:bodyPr vert="horz" wrap="square" lIns="0" tIns="12700" rIns="0" bIns="0" rtlCol="0">
            <a:spAutoFit/>
          </a:bodyPr>
          <a:lstStyle/>
          <a:p>
            <a:pPr marL="12700" marR="5080" indent="233679">
              <a:lnSpc>
                <a:spcPct val="100000"/>
              </a:lnSpc>
              <a:spcBef>
                <a:spcPts val="100"/>
              </a:spcBef>
            </a:pPr>
            <a:r>
              <a:rPr sz="4000" spc="55" dirty="0">
                <a:solidFill>
                  <a:srgbClr val="4C4C4C"/>
                </a:solidFill>
                <a:latin typeface="Calibri"/>
                <a:cs typeface="Calibri"/>
              </a:rPr>
              <a:t>Full </a:t>
            </a:r>
            <a:r>
              <a:rPr sz="4000" spc="75" dirty="0">
                <a:solidFill>
                  <a:srgbClr val="4C4C4C"/>
                </a:solidFill>
                <a:latin typeface="Calibri"/>
                <a:cs typeface="Calibri"/>
              </a:rPr>
              <a:t>inclusion  </a:t>
            </a:r>
            <a:r>
              <a:rPr sz="4000" spc="65" dirty="0">
                <a:solidFill>
                  <a:srgbClr val="4C4C4C"/>
                </a:solidFill>
                <a:latin typeface="Calibri"/>
                <a:cs typeface="Calibri"/>
              </a:rPr>
              <a:t>includes</a:t>
            </a:r>
            <a:r>
              <a:rPr sz="4000" spc="60" dirty="0">
                <a:solidFill>
                  <a:srgbClr val="4C4C4C"/>
                </a:solidFill>
                <a:latin typeface="Calibri"/>
                <a:cs typeface="Calibri"/>
              </a:rPr>
              <a:t> </a:t>
            </a:r>
            <a:r>
              <a:rPr sz="4000" spc="80" dirty="0">
                <a:solidFill>
                  <a:srgbClr val="4C4C4C"/>
                </a:solidFill>
                <a:latin typeface="Calibri"/>
                <a:cs typeface="Calibri"/>
              </a:rPr>
              <a:t>access</a:t>
            </a:r>
            <a:endParaRPr sz="4000">
              <a:latin typeface="Calibri"/>
              <a:cs typeface="Calibri"/>
            </a:endParaRPr>
          </a:p>
        </p:txBody>
      </p:sp>
      <p:sp>
        <p:nvSpPr>
          <p:cNvPr id="3" name="object 3"/>
          <p:cNvSpPr txBox="1"/>
          <p:nvPr/>
        </p:nvSpPr>
        <p:spPr>
          <a:xfrm>
            <a:off x="6159500" y="5023145"/>
            <a:ext cx="4991830" cy="628377"/>
          </a:xfrm>
          <a:prstGeom prst="rect">
            <a:avLst/>
          </a:prstGeom>
        </p:spPr>
        <p:txBody>
          <a:bodyPr vert="horz" wrap="square" lIns="0" tIns="12700" rIns="0" bIns="0" rtlCol="0">
            <a:spAutoFit/>
          </a:bodyPr>
          <a:lstStyle/>
          <a:p>
            <a:pPr marL="12700">
              <a:lnSpc>
                <a:spcPct val="100000"/>
              </a:lnSpc>
              <a:spcBef>
                <a:spcPts val="100"/>
              </a:spcBef>
            </a:pPr>
            <a:r>
              <a:rPr sz="4000" spc="20" dirty="0">
                <a:solidFill>
                  <a:srgbClr val="4C4C4C"/>
                </a:solidFill>
                <a:latin typeface="Calibri"/>
                <a:cs typeface="Calibri"/>
              </a:rPr>
              <a:t>to </a:t>
            </a:r>
            <a:r>
              <a:rPr lang="en-GB" sz="4000" spc="20" dirty="0">
                <a:solidFill>
                  <a:srgbClr val="4C4C4C"/>
                </a:solidFill>
                <a:latin typeface="Calibri"/>
                <a:cs typeface="Calibri"/>
              </a:rPr>
              <a:t>ALL</a:t>
            </a:r>
            <a:r>
              <a:rPr sz="4000" spc="50" dirty="0">
                <a:solidFill>
                  <a:srgbClr val="4C4C4C"/>
                </a:solidFill>
                <a:latin typeface="Calibri"/>
                <a:cs typeface="Calibri"/>
              </a:rPr>
              <a:t> </a:t>
            </a:r>
            <a:r>
              <a:rPr sz="4000" spc="60" dirty="0">
                <a:solidFill>
                  <a:srgbClr val="4C4C4C"/>
                </a:solidFill>
                <a:latin typeface="Calibri"/>
                <a:cs typeface="Calibri"/>
              </a:rPr>
              <a:t>school</a:t>
            </a:r>
            <a:r>
              <a:rPr sz="4000" spc="320" dirty="0">
                <a:solidFill>
                  <a:srgbClr val="4C4C4C"/>
                </a:solidFill>
                <a:latin typeface="Calibri"/>
                <a:cs typeface="Calibri"/>
              </a:rPr>
              <a:t> </a:t>
            </a:r>
            <a:r>
              <a:rPr sz="4000" spc="80" dirty="0">
                <a:solidFill>
                  <a:srgbClr val="4C4C4C"/>
                </a:solidFill>
                <a:latin typeface="Calibri"/>
                <a:cs typeface="Calibri"/>
              </a:rPr>
              <a:t>activities</a:t>
            </a:r>
            <a:endParaRPr sz="4000" dirty="0">
              <a:latin typeface="Calibri"/>
              <a:cs typeface="Calibri"/>
            </a:endParaRPr>
          </a:p>
        </p:txBody>
      </p:sp>
      <p:sp>
        <p:nvSpPr>
          <p:cNvPr id="4" name="object 4"/>
          <p:cNvSpPr/>
          <p:nvPr/>
        </p:nvSpPr>
        <p:spPr>
          <a:xfrm>
            <a:off x="336232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AA5"/>
          </a:solidFill>
        </p:spPr>
        <p:txBody>
          <a:bodyPr wrap="square" lIns="0" tIns="0" rIns="0" bIns="0" rtlCol="0"/>
          <a:lstStyle/>
          <a:p>
            <a:endParaRPr/>
          </a:p>
        </p:txBody>
      </p:sp>
      <p:sp>
        <p:nvSpPr>
          <p:cNvPr id="5" name="object 5"/>
          <p:cNvSpPr txBox="1"/>
          <p:nvPr/>
        </p:nvSpPr>
        <p:spPr>
          <a:xfrm>
            <a:off x="3864880" y="1720850"/>
            <a:ext cx="2265680"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Extra-curricular</a:t>
            </a:r>
            <a:r>
              <a:rPr sz="2000" spc="-50" dirty="0">
                <a:solidFill>
                  <a:srgbClr val="FFFFFF"/>
                </a:solidFill>
                <a:latin typeface="Calibri"/>
                <a:cs typeface="Calibri"/>
              </a:rPr>
              <a:t> </a:t>
            </a:r>
            <a:r>
              <a:rPr sz="2000" spc="-5" dirty="0">
                <a:solidFill>
                  <a:srgbClr val="FFFFFF"/>
                </a:solidFill>
                <a:latin typeface="Calibri"/>
                <a:cs typeface="Calibri"/>
              </a:rPr>
              <a:t>clubs,</a:t>
            </a:r>
            <a:endParaRPr sz="2000">
              <a:latin typeface="Calibri"/>
              <a:cs typeface="Calibri"/>
            </a:endParaRPr>
          </a:p>
        </p:txBody>
      </p:sp>
      <p:sp>
        <p:nvSpPr>
          <p:cNvPr id="6" name="object 6"/>
          <p:cNvSpPr txBox="1"/>
          <p:nvPr/>
        </p:nvSpPr>
        <p:spPr>
          <a:xfrm>
            <a:off x="3937991" y="2025650"/>
            <a:ext cx="2119630"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activities </a:t>
            </a:r>
            <a:r>
              <a:rPr sz="2000" dirty="0">
                <a:solidFill>
                  <a:srgbClr val="FFFFFF"/>
                </a:solidFill>
                <a:latin typeface="Calibri"/>
                <a:cs typeface="Calibri"/>
              </a:rPr>
              <a:t>and</a:t>
            </a:r>
            <a:r>
              <a:rPr sz="2000" spc="-70" dirty="0">
                <a:solidFill>
                  <a:srgbClr val="FFFFFF"/>
                </a:solidFill>
                <a:latin typeface="Calibri"/>
                <a:cs typeface="Calibri"/>
              </a:rPr>
              <a:t> </a:t>
            </a:r>
            <a:r>
              <a:rPr sz="2000" spc="-10" dirty="0">
                <a:solidFill>
                  <a:srgbClr val="FFFFFF"/>
                </a:solidFill>
                <a:latin typeface="Calibri"/>
                <a:cs typeface="Calibri"/>
              </a:rPr>
              <a:t>events</a:t>
            </a:r>
            <a:endParaRPr sz="2000">
              <a:latin typeface="Calibri"/>
              <a:cs typeface="Calibri"/>
            </a:endParaRPr>
          </a:p>
        </p:txBody>
      </p:sp>
      <p:sp>
        <p:nvSpPr>
          <p:cNvPr id="7" name="object 7"/>
          <p:cNvSpPr/>
          <p:nvPr/>
        </p:nvSpPr>
        <p:spPr>
          <a:xfrm>
            <a:off x="336232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8" name="object 8"/>
          <p:cNvSpPr/>
          <p:nvPr/>
        </p:nvSpPr>
        <p:spPr>
          <a:xfrm>
            <a:off x="2749550" y="30734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597B"/>
          </a:solidFill>
        </p:spPr>
        <p:txBody>
          <a:bodyPr wrap="square" lIns="0" tIns="0" rIns="0" bIns="0" rtlCol="0"/>
          <a:lstStyle/>
          <a:p>
            <a:endParaRPr/>
          </a:p>
        </p:txBody>
      </p:sp>
      <p:sp>
        <p:nvSpPr>
          <p:cNvPr id="9" name="object 9"/>
          <p:cNvSpPr txBox="1"/>
          <p:nvPr/>
        </p:nvSpPr>
        <p:spPr>
          <a:xfrm>
            <a:off x="3832039" y="3676650"/>
            <a:ext cx="110426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Sports</a:t>
            </a:r>
            <a:r>
              <a:rPr sz="2000" spc="-80" dirty="0">
                <a:solidFill>
                  <a:srgbClr val="FFFFFF"/>
                </a:solidFill>
                <a:latin typeface="Calibri"/>
                <a:cs typeface="Calibri"/>
              </a:rPr>
              <a:t> </a:t>
            </a:r>
            <a:r>
              <a:rPr lang="en-GB" sz="2000" spc="-15" dirty="0">
                <a:solidFill>
                  <a:srgbClr val="FFFFFF"/>
                </a:solidFill>
                <a:latin typeface="Calibri"/>
                <a:cs typeface="Calibri"/>
              </a:rPr>
              <a:t>D</a:t>
            </a:r>
            <a:r>
              <a:rPr sz="2000" spc="-15" dirty="0">
                <a:solidFill>
                  <a:srgbClr val="FFFFFF"/>
                </a:solidFill>
                <a:latin typeface="Calibri"/>
                <a:cs typeface="Calibri"/>
              </a:rPr>
              <a:t>ay</a:t>
            </a:r>
            <a:endParaRPr sz="2000" dirty="0">
              <a:latin typeface="Calibri"/>
              <a:cs typeface="Calibri"/>
            </a:endParaRPr>
          </a:p>
        </p:txBody>
      </p:sp>
      <p:sp>
        <p:nvSpPr>
          <p:cNvPr id="10" name="object 10"/>
          <p:cNvSpPr/>
          <p:nvPr/>
        </p:nvSpPr>
        <p:spPr>
          <a:xfrm>
            <a:off x="2749550" y="30734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11" name="object 11"/>
          <p:cNvSpPr/>
          <p:nvPr/>
        </p:nvSpPr>
        <p:spPr>
          <a:xfrm>
            <a:off x="2136775" y="48768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AA5"/>
          </a:solidFill>
        </p:spPr>
        <p:txBody>
          <a:bodyPr wrap="square" lIns="0" tIns="0" rIns="0" bIns="0" rtlCol="0"/>
          <a:lstStyle/>
          <a:p>
            <a:endParaRPr/>
          </a:p>
        </p:txBody>
      </p:sp>
      <p:sp>
        <p:nvSpPr>
          <p:cNvPr id="12" name="object 12"/>
          <p:cNvSpPr txBox="1"/>
          <p:nvPr/>
        </p:nvSpPr>
        <p:spPr>
          <a:xfrm>
            <a:off x="2612665" y="5480050"/>
            <a:ext cx="2319655" cy="330200"/>
          </a:xfrm>
          <a:prstGeom prst="rect">
            <a:avLst/>
          </a:prstGeom>
        </p:spPr>
        <p:txBody>
          <a:bodyPr vert="horz" wrap="square" lIns="0" tIns="12700" rIns="0" bIns="0" rtlCol="0">
            <a:spAutoFit/>
          </a:bodyPr>
          <a:lstStyle/>
          <a:p>
            <a:pPr marL="12700">
              <a:lnSpc>
                <a:spcPct val="100000"/>
              </a:lnSpc>
              <a:spcBef>
                <a:spcPts val="100"/>
              </a:spcBef>
            </a:pPr>
            <a:r>
              <a:rPr sz="2000" spc="-20" dirty="0">
                <a:solidFill>
                  <a:srgbClr val="FFFFFF"/>
                </a:solidFill>
                <a:latin typeface="Calibri"/>
                <a:cs typeface="Calibri"/>
              </a:rPr>
              <a:t>Off-site </a:t>
            </a:r>
            <a:r>
              <a:rPr sz="2000" spc="-5" dirty="0">
                <a:solidFill>
                  <a:srgbClr val="FFFFFF"/>
                </a:solidFill>
                <a:latin typeface="Calibri"/>
                <a:cs typeface="Calibri"/>
              </a:rPr>
              <a:t>trips </a:t>
            </a:r>
            <a:r>
              <a:rPr sz="2000" dirty="0">
                <a:solidFill>
                  <a:srgbClr val="FFFFFF"/>
                </a:solidFill>
                <a:latin typeface="Calibri"/>
                <a:cs typeface="Calibri"/>
              </a:rPr>
              <a:t>and</a:t>
            </a:r>
            <a:r>
              <a:rPr sz="2000" spc="-65" dirty="0">
                <a:solidFill>
                  <a:srgbClr val="FFFFFF"/>
                </a:solidFill>
                <a:latin typeface="Calibri"/>
                <a:cs typeface="Calibri"/>
              </a:rPr>
              <a:t> </a:t>
            </a:r>
            <a:r>
              <a:rPr sz="2000" dirty="0">
                <a:solidFill>
                  <a:srgbClr val="FFFFFF"/>
                </a:solidFill>
                <a:latin typeface="Calibri"/>
                <a:cs typeface="Calibri"/>
              </a:rPr>
              <a:t>visits</a:t>
            </a:r>
            <a:endParaRPr sz="2000">
              <a:latin typeface="Calibri"/>
              <a:cs typeface="Calibri"/>
            </a:endParaRPr>
          </a:p>
        </p:txBody>
      </p:sp>
      <p:sp>
        <p:nvSpPr>
          <p:cNvPr id="13" name="object 13"/>
          <p:cNvSpPr/>
          <p:nvPr/>
        </p:nvSpPr>
        <p:spPr>
          <a:xfrm>
            <a:off x="2136775" y="48768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14" name="object 14"/>
          <p:cNvSpPr/>
          <p:nvPr/>
        </p:nvSpPr>
        <p:spPr>
          <a:xfrm>
            <a:off x="1071562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0D2"/>
          </a:solidFill>
        </p:spPr>
        <p:txBody>
          <a:bodyPr wrap="square" lIns="0" tIns="0" rIns="0" bIns="0" rtlCol="0"/>
          <a:lstStyle/>
          <a:p>
            <a:endParaRPr/>
          </a:p>
        </p:txBody>
      </p:sp>
      <p:sp>
        <p:nvSpPr>
          <p:cNvPr id="15" name="object 15"/>
          <p:cNvSpPr txBox="1"/>
          <p:nvPr/>
        </p:nvSpPr>
        <p:spPr>
          <a:xfrm>
            <a:off x="11475280" y="1873250"/>
            <a:ext cx="1750695"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Homework</a:t>
            </a:r>
            <a:r>
              <a:rPr sz="2000" spc="-55" dirty="0">
                <a:solidFill>
                  <a:srgbClr val="FFFFFF"/>
                </a:solidFill>
                <a:latin typeface="Calibri"/>
                <a:cs typeface="Calibri"/>
              </a:rPr>
              <a:t> </a:t>
            </a:r>
            <a:r>
              <a:rPr sz="2000" spc="-5" dirty="0">
                <a:solidFill>
                  <a:srgbClr val="FFFFFF"/>
                </a:solidFill>
                <a:latin typeface="Calibri"/>
                <a:cs typeface="Calibri"/>
              </a:rPr>
              <a:t>clubs</a:t>
            </a:r>
            <a:endParaRPr sz="2000">
              <a:latin typeface="Calibri"/>
              <a:cs typeface="Calibri"/>
            </a:endParaRPr>
          </a:p>
        </p:txBody>
      </p:sp>
      <p:sp>
        <p:nvSpPr>
          <p:cNvPr id="16" name="object 16"/>
          <p:cNvSpPr/>
          <p:nvPr/>
        </p:nvSpPr>
        <p:spPr>
          <a:xfrm>
            <a:off x="1071562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17" name="object 17"/>
          <p:cNvSpPr/>
          <p:nvPr/>
        </p:nvSpPr>
        <p:spPr>
          <a:xfrm>
            <a:off x="887730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AA5"/>
          </a:solidFill>
        </p:spPr>
        <p:txBody>
          <a:bodyPr wrap="square" lIns="0" tIns="0" rIns="0" bIns="0" rtlCol="0"/>
          <a:lstStyle/>
          <a:p>
            <a:endParaRPr/>
          </a:p>
        </p:txBody>
      </p:sp>
      <p:sp>
        <p:nvSpPr>
          <p:cNvPr id="18" name="object 18"/>
          <p:cNvSpPr txBox="1"/>
          <p:nvPr/>
        </p:nvSpPr>
        <p:spPr>
          <a:xfrm>
            <a:off x="9627964" y="7131050"/>
            <a:ext cx="1767839" cy="330200"/>
          </a:xfrm>
          <a:prstGeom prst="rect">
            <a:avLst/>
          </a:prstGeom>
        </p:spPr>
        <p:txBody>
          <a:bodyPr vert="horz" wrap="square" lIns="0" tIns="12700" rIns="0" bIns="0" rtlCol="0">
            <a:spAutoFit/>
          </a:bodyPr>
          <a:lstStyle/>
          <a:p>
            <a:pPr marL="12700">
              <a:lnSpc>
                <a:spcPct val="100000"/>
              </a:lnSpc>
              <a:spcBef>
                <a:spcPts val="100"/>
              </a:spcBef>
            </a:pPr>
            <a:r>
              <a:rPr sz="2000" spc="-25" dirty="0">
                <a:solidFill>
                  <a:srgbClr val="FFFFFF"/>
                </a:solidFill>
                <a:latin typeface="Calibri"/>
                <a:cs typeface="Calibri"/>
              </a:rPr>
              <a:t>Work</a:t>
            </a:r>
            <a:r>
              <a:rPr sz="2000" spc="-65" dirty="0">
                <a:solidFill>
                  <a:srgbClr val="FFFFFF"/>
                </a:solidFill>
                <a:latin typeface="Calibri"/>
                <a:cs typeface="Calibri"/>
              </a:rPr>
              <a:t> </a:t>
            </a:r>
            <a:r>
              <a:rPr sz="2000" spc="-10" dirty="0">
                <a:solidFill>
                  <a:srgbClr val="FFFFFF"/>
                </a:solidFill>
                <a:latin typeface="Calibri"/>
                <a:cs typeface="Calibri"/>
              </a:rPr>
              <a:t>experience</a:t>
            </a:r>
            <a:endParaRPr sz="2000">
              <a:latin typeface="Calibri"/>
              <a:cs typeface="Calibri"/>
            </a:endParaRPr>
          </a:p>
        </p:txBody>
      </p:sp>
      <p:sp>
        <p:nvSpPr>
          <p:cNvPr id="19" name="object 19"/>
          <p:cNvSpPr txBox="1"/>
          <p:nvPr/>
        </p:nvSpPr>
        <p:spPr>
          <a:xfrm>
            <a:off x="9903730" y="7435850"/>
            <a:ext cx="1216660"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placements</a:t>
            </a:r>
            <a:endParaRPr sz="2000">
              <a:latin typeface="Calibri"/>
              <a:cs typeface="Calibri"/>
            </a:endParaRPr>
          </a:p>
        </p:txBody>
      </p:sp>
      <p:sp>
        <p:nvSpPr>
          <p:cNvPr id="20" name="object 20"/>
          <p:cNvSpPr/>
          <p:nvPr/>
        </p:nvSpPr>
        <p:spPr>
          <a:xfrm>
            <a:off x="887730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21" name="object 21"/>
          <p:cNvSpPr/>
          <p:nvPr/>
        </p:nvSpPr>
        <p:spPr>
          <a:xfrm>
            <a:off x="703897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597B"/>
          </a:solidFill>
        </p:spPr>
        <p:txBody>
          <a:bodyPr wrap="square" lIns="0" tIns="0" rIns="0" bIns="0" rtlCol="0"/>
          <a:lstStyle/>
          <a:p>
            <a:endParaRPr/>
          </a:p>
        </p:txBody>
      </p:sp>
      <p:sp>
        <p:nvSpPr>
          <p:cNvPr id="22" name="object 22"/>
          <p:cNvSpPr txBox="1"/>
          <p:nvPr/>
        </p:nvSpPr>
        <p:spPr>
          <a:xfrm>
            <a:off x="8098394" y="1720850"/>
            <a:ext cx="1151890" cy="330200"/>
          </a:xfrm>
          <a:prstGeom prst="rect">
            <a:avLst/>
          </a:prstGeom>
        </p:spPr>
        <p:txBody>
          <a:bodyPr vert="horz" wrap="square" lIns="0" tIns="12700" rIns="0" bIns="0" rtlCol="0">
            <a:spAutoFit/>
          </a:bodyPr>
          <a:lstStyle/>
          <a:p>
            <a:pPr marL="12700">
              <a:lnSpc>
                <a:spcPct val="100000"/>
              </a:lnSpc>
              <a:spcBef>
                <a:spcPts val="100"/>
              </a:spcBef>
            </a:pPr>
            <a:r>
              <a:rPr sz="2000" spc="-20" dirty="0">
                <a:solidFill>
                  <a:srgbClr val="FFFFFF"/>
                </a:solidFill>
                <a:latin typeface="Calibri"/>
                <a:cs typeface="Calibri"/>
              </a:rPr>
              <a:t>Before</a:t>
            </a:r>
            <a:r>
              <a:rPr sz="2000" spc="-65" dirty="0">
                <a:solidFill>
                  <a:srgbClr val="FFFFFF"/>
                </a:solidFill>
                <a:latin typeface="Calibri"/>
                <a:cs typeface="Calibri"/>
              </a:rPr>
              <a:t> </a:t>
            </a:r>
            <a:r>
              <a:rPr sz="2000" dirty="0">
                <a:solidFill>
                  <a:srgbClr val="FFFFFF"/>
                </a:solidFill>
                <a:latin typeface="Calibri"/>
                <a:cs typeface="Calibri"/>
              </a:rPr>
              <a:t>and</a:t>
            </a:r>
            <a:endParaRPr sz="2000">
              <a:latin typeface="Calibri"/>
              <a:cs typeface="Calibri"/>
            </a:endParaRPr>
          </a:p>
        </p:txBody>
      </p:sp>
      <p:sp>
        <p:nvSpPr>
          <p:cNvPr id="23" name="object 23"/>
          <p:cNvSpPr txBox="1"/>
          <p:nvPr/>
        </p:nvSpPr>
        <p:spPr>
          <a:xfrm>
            <a:off x="7800678" y="2025650"/>
            <a:ext cx="1746885" cy="330200"/>
          </a:xfrm>
          <a:prstGeom prst="rect">
            <a:avLst/>
          </a:prstGeom>
        </p:spPr>
        <p:txBody>
          <a:bodyPr vert="horz" wrap="square" lIns="0" tIns="12700" rIns="0" bIns="0" rtlCol="0">
            <a:spAutoFit/>
          </a:bodyPr>
          <a:lstStyle/>
          <a:p>
            <a:pPr marL="12700">
              <a:lnSpc>
                <a:spcPct val="100000"/>
              </a:lnSpc>
              <a:spcBef>
                <a:spcPts val="100"/>
              </a:spcBef>
            </a:pPr>
            <a:r>
              <a:rPr sz="2000" spc="-15" dirty="0">
                <a:solidFill>
                  <a:srgbClr val="FFFFFF"/>
                </a:solidFill>
                <a:latin typeface="Calibri"/>
                <a:cs typeface="Calibri"/>
              </a:rPr>
              <a:t>after-school</a:t>
            </a:r>
            <a:r>
              <a:rPr sz="2000" spc="-70" dirty="0">
                <a:solidFill>
                  <a:srgbClr val="FFFFFF"/>
                </a:solidFill>
                <a:latin typeface="Calibri"/>
                <a:cs typeface="Calibri"/>
              </a:rPr>
              <a:t> </a:t>
            </a:r>
            <a:r>
              <a:rPr sz="2000" spc="-15" dirty="0">
                <a:solidFill>
                  <a:srgbClr val="FFFFFF"/>
                </a:solidFill>
                <a:latin typeface="Calibri"/>
                <a:cs typeface="Calibri"/>
              </a:rPr>
              <a:t>care</a:t>
            </a:r>
            <a:endParaRPr sz="2000">
              <a:latin typeface="Calibri"/>
              <a:cs typeface="Calibri"/>
            </a:endParaRPr>
          </a:p>
        </p:txBody>
      </p:sp>
      <p:sp>
        <p:nvSpPr>
          <p:cNvPr id="24" name="object 24"/>
          <p:cNvSpPr/>
          <p:nvPr/>
        </p:nvSpPr>
        <p:spPr>
          <a:xfrm>
            <a:off x="7038975" y="12700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25" name="object 25"/>
          <p:cNvSpPr/>
          <p:nvPr/>
        </p:nvSpPr>
        <p:spPr>
          <a:xfrm>
            <a:off x="520065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597B"/>
          </a:solidFill>
        </p:spPr>
        <p:txBody>
          <a:bodyPr wrap="square" lIns="0" tIns="0" rIns="0" bIns="0" rtlCol="0"/>
          <a:lstStyle/>
          <a:p>
            <a:endParaRPr/>
          </a:p>
        </p:txBody>
      </p:sp>
      <p:sp>
        <p:nvSpPr>
          <p:cNvPr id="26" name="object 26"/>
          <p:cNvSpPr txBox="1"/>
          <p:nvPr/>
        </p:nvSpPr>
        <p:spPr>
          <a:xfrm>
            <a:off x="5498628" y="7283450"/>
            <a:ext cx="2673350"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Enrichment opportunities</a:t>
            </a:r>
            <a:endParaRPr sz="2000">
              <a:latin typeface="Calibri"/>
              <a:cs typeface="Calibri"/>
            </a:endParaRPr>
          </a:p>
        </p:txBody>
      </p:sp>
      <p:sp>
        <p:nvSpPr>
          <p:cNvPr id="27" name="object 27"/>
          <p:cNvSpPr/>
          <p:nvPr/>
        </p:nvSpPr>
        <p:spPr>
          <a:xfrm>
            <a:off x="520065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28" name="object 28"/>
          <p:cNvSpPr/>
          <p:nvPr/>
        </p:nvSpPr>
        <p:spPr>
          <a:xfrm>
            <a:off x="11328400" y="3078962"/>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AA5"/>
          </a:solidFill>
        </p:spPr>
        <p:txBody>
          <a:bodyPr wrap="square" lIns="0" tIns="0" rIns="0" bIns="0" rtlCol="0"/>
          <a:lstStyle/>
          <a:p>
            <a:endParaRPr/>
          </a:p>
        </p:txBody>
      </p:sp>
      <p:sp>
        <p:nvSpPr>
          <p:cNvPr id="29" name="object 29"/>
          <p:cNvSpPr txBox="1"/>
          <p:nvPr/>
        </p:nvSpPr>
        <p:spPr>
          <a:xfrm>
            <a:off x="12010975" y="3377406"/>
            <a:ext cx="1905635"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Catch-up,</a:t>
            </a:r>
            <a:r>
              <a:rPr sz="2000" spc="-45" dirty="0">
                <a:solidFill>
                  <a:srgbClr val="FFFFFF"/>
                </a:solidFill>
                <a:latin typeface="Calibri"/>
                <a:cs typeface="Calibri"/>
              </a:rPr>
              <a:t> </a:t>
            </a:r>
            <a:r>
              <a:rPr sz="2000" spc="-30" dirty="0">
                <a:solidFill>
                  <a:srgbClr val="FFFFFF"/>
                </a:solidFill>
                <a:latin typeface="Calibri"/>
                <a:cs typeface="Calibri"/>
              </a:rPr>
              <a:t>booster,</a:t>
            </a:r>
            <a:endParaRPr sz="2000">
              <a:latin typeface="Calibri"/>
              <a:cs typeface="Calibri"/>
            </a:endParaRPr>
          </a:p>
        </p:txBody>
      </p:sp>
      <p:sp>
        <p:nvSpPr>
          <p:cNvPr id="30" name="object 30"/>
          <p:cNvSpPr txBox="1"/>
          <p:nvPr/>
        </p:nvSpPr>
        <p:spPr>
          <a:xfrm>
            <a:off x="12128549" y="3682206"/>
            <a:ext cx="1669414" cy="330200"/>
          </a:xfrm>
          <a:prstGeom prst="rect">
            <a:avLst/>
          </a:prstGeom>
        </p:spPr>
        <p:txBody>
          <a:bodyPr vert="horz" wrap="square" lIns="0" tIns="12700" rIns="0" bIns="0" rtlCol="0">
            <a:spAutoFit/>
          </a:bodyPr>
          <a:lstStyle/>
          <a:p>
            <a:pPr marL="12700">
              <a:lnSpc>
                <a:spcPct val="100000"/>
              </a:lnSpc>
              <a:spcBef>
                <a:spcPts val="100"/>
              </a:spcBef>
            </a:pPr>
            <a:r>
              <a:rPr sz="2000" spc="-15" dirty="0">
                <a:solidFill>
                  <a:srgbClr val="FFFFFF"/>
                </a:solidFill>
                <a:latin typeface="Calibri"/>
                <a:cs typeface="Calibri"/>
              </a:rPr>
              <a:t>coursework</a:t>
            </a:r>
            <a:r>
              <a:rPr sz="2000" spc="-55" dirty="0">
                <a:solidFill>
                  <a:srgbClr val="FFFFFF"/>
                </a:solidFill>
                <a:latin typeface="Calibri"/>
                <a:cs typeface="Calibri"/>
              </a:rPr>
              <a:t> </a:t>
            </a:r>
            <a:r>
              <a:rPr sz="2000" dirty="0">
                <a:solidFill>
                  <a:srgbClr val="FFFFFF"/>
                </a:solidFill>
                <a:latin typeface="Calibri"/>
                <a:cs typeface="Calibri"/>
              </a:rPr>
              <a:t>and</a:t>
            </a:r>
            <a:endParaRPr sz="2000">
              <a:latin typeface="Calibri"/>
              <a:cs typeface="Calibri"/>
            </a:endParaRPr>
          </a:p>
        </p:txBody>
      </p:sp>
      <p:sp>
        <p:nvSpPr>
          <p:cNvPr id="31" name="object 31"/>
          <p:cNvSpPr txBox="1"/>
          <p:nvPr/>
        </p:nvSpPr>
        <p:spPr>
          <a:xfrm>
            <a:off x="12093202" y="3987006"/>
            <a:ext cx="174180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revision</a:t>
            </a:r>
            <a:r>
              <a:rPr sz="2000" spc="-75" dirty="0">
                <a:solidFill>
                  <a:srgbClr val="FFFFFF"/>
                </a:solidFill>
                <a:latin typeface="Calibri"/>
                <a:cs typeface="Calibri"/>
              </a:rPr>
              <a:t> </a:t>
            </a:r>
            <a:r>
              <a:rPr sz="2000" spc="-5" dirty="0">
                <a:solidFill>
                  <a:srgbClr val="FFFFFF"/>
                </a:solidFill>
                <a:latin typeface="Calibri"/>
                <a:cs typeface="Calibri"/>
              </a:rPr>
              <a:t>sessions</a:t>
            </a:r>
            <a:endParaRPr sz="2000">
              <a:latin typeface="Calibri"/>
              <a:cs typeface="Calibri"/>
            </a:endParaRPr>
          </a:p>
        </p:txBody>
      </p:sp>
      <p:sp>
        <p:nvSpPr>
          <p:cNvPr id="32" name="object 32"/>
          <p:cNvSpPr/>
          <p:nvPr/>
        </p:nvSpPr>
        <p:spPr>
          <a:xfrm>
            <a:off x="11328400" y="3078962"/>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33" name="object 33"/>
          <p:cNvSpPr/>
          <p:nvPr/>
        </p:nvSpPr>
        <p:spPr>
          <a:xfrm>
            <a:off x="11941175" y="4882362"/>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597B"/>
          </a:solidFill>
        </p:spPr>
        <p:txBody>
          <a:bodyPr wrap="square" lIns="0" tIns="0" rIns="0" bIns="0" rtlCol="0"/>
          <a:lstStyle/>
          <a:p>
            <a:endParaRPr/>
          </a:p>
        </p:txBody>
      </p:sp>
      <p:sp>
        <p:nvSpPr>
          <p:cNvPr id="34" name="object 34"/>
          <p:cNvSpPr txBox="1"/>
          <p:nvPr/>
        </p:nvSpPr>
        <p:spPr>
          <a:xfrm>
            <a:off x="12567443" y="5180806"/>
            <a:ext cx="2018030"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FFFFFF"/>
                </a:solidFill>
                <a:latin typeface="Calibri"/>
                <a:cs typeface="Calibri"/>
              </a:rPr>
              <a:t>All </a:t>
            </a:r>
            <a:r>
              <a:rPr sz="2000" spc="-5" dirty="0">
                <a:solidFill>
                  <a:srgbClr val="FFFFFF"/>
                </a:solidFill>
                <a:latin typeface="Calibri"/>
                <a:cs typeface="Calibri"/>
              </a:rPr>
              <a:t>sports</a:t>
            </a:r>
            <a:r>
              <a:rPr sz="2000" spc="-70" dirty="0">
                <a:solidFill>
                  <a:srgbClr val="FFFFFF"/>
                </a:solidFill>
                <a:latin typeface="Calibri"/>
                <a:cs typeface="Calibri"/>
              </a:rPr>
              <a:t> </a:t>
            </a:r>
            <a:r>
              <a:rPr sz="2000" spc="-5" dirty="0">
                <a:solidFill>
                  <a:srgbClr val="FFFFFF"/>
                </a:solidFill>
                <a:latin typeface="Calibri"/>
                <a:cs typeface="Calibri"/>
              </a:rPr>
              <a:t>activities,</a:t>
            </a:r>
            <a:endParaRPr sz="2000">
              <a:latin typeface="Calibri"/>
              <a:cs typeface="Calibri"/>
            </a:endParaRPr>
          </a:p>
        </p:txBody>
      </p:sp>
      <p:sp>
        <p:nvSpPr>
          <p:cNvPr id="35" name="object 35"/>
          <p:cNvSpPr txBox="1"/>
          <p:nvPr/>
        </p:nvSpPr>
        <p:spPr>
          <a:xfrm>
            <a:off x="12539537" y="5485606"/>
            <a:ext cx="2072639"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including</a:t>
            </a:r>
            <a:r>
              <a:rPr sz="2000" spc="-55" dirty="0">
                <a:solidFill>
                  <a:srgbClr val="FFFFFF"/>
                </a:solidFill>
                <a:latin typeface="Calibri"/>
                <a:cs typeface="Calibri"/>
              </a:rPr>
              <a:t> </a:t>
            </a:r>
            <a:r>
              <a:rPr sz="2000" spc="-5" dirty="0">
                <a:solidFill>
                  <a:srgbClr val="FFFFFF"/>
                </a:solidFill>
                <a:latin typeface="Calibri"/>
                <a:cs typeface="Calibri"/>
              </a:rPr>
              <a:t>swimming</a:t>
            </a:r>
            <a:endParaRPr sz="2000">
              <a:latin typeface="Calibri"/>
              <a:cs typeface="Calibri"/>
            </a:endParaRPr>
          </a:p>
        </p:txBody>
      </p:sp>
      <p:sp>
        <p:nvSpPr>
          <p:cNvPr id="36" name="object 36"/>
          <p:cNvSpPr txBox="1"/>
          <p:nvPr/>
        </p:nvSpPr>
        <p:spPr>
          <a:xfrm>
            <a:off x="13188553" y="5790406"/>
            <a:ext cx="774700"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lessons</a:t>
            </a:r>
            <a:endParaRPr sz="2000">
              <a:latin typeface="Calibri"/>
              <a:cs typeface="Calibri"/>
            </a:endParaRPr>
          </a:p>
        </p:txBody>
      </p:sp>
      <p:sp>
        <p:nvSpPr>
          <p:cNvPr id="37" name="object 37"/>
          <p:cNvSpPr/>
          <p:nvPr/>
        </p:nvSpPr>
        <p:spPr>
          <a:xfrm>
            <a:off x="11941175" y="4882362"/>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38" name="object 38"/>
          <p:cNvSpPr/>
          <p:nvPr/>
        </p:nvSpPr>
        <p:spPr>
          <a:xfrm>
            <a:off x="152400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solidFill>
            <a:srgbClr val="00A0D2"/>
          </a:solidFill>
        </p:spPr>
        <p:txBody>
          <a:bodyPr wrap="square" lIns="0" tIns="0" rIns="0" bIns="0" rtlCol="0"/>
          <a:lstStyle/>
          <a:p>
            <a:endParaRPr/>
          </a:p>
        </p:txBody>
      </p:sp>
      <p:sp>
        <p:nvSpPr>
          <p:cNvPr id="39" name="object 39"/>
          <p:cNvSpPr txBox="1"/>
          <p:nvPr/>
        </p:nvSpPr>
        <p:spPr>
          <a:xfrm>
            <a:off x="2321049" y="7283450"/>
            <a:ext cx="1677670"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Residential</a:t>
            </a:r>
            <a:r>
              <a:rPr sz="2000" spc="-55" dirty="0">
                <a:solidFill>
                  <a:srgbClr val="FFFFFF"/>
                </a:solidFill>
                <a:latin typeface="Calibri"/>
                <a:cs typeface="Calibri"/>
              </a:rPr>
              <a:t> </a:t>
            </a:r>
            <a:r>
              <a:rPr sz="2000" spc="-5" dirty="0">
                <a:solidFill>
                  <a:srgbClr val="FFFFFF"/>
                </a:solidFill>
                <a:latin typeface="Calibri"/>
                <a:cs typeface="Calibri"/>
              </a:rPr>
              <a:t>trips</a:t>
            </a:r>
            <a:endParaRPr sz="2000">
              <a:latin typeface="Calibri"/>
              <a:cs typeface="Calibri"/>
            </a:endParaRPr>
          </a:p>
        </p:txBody>
      </p:sp>
      <p:sp>
        <p:nvSpPr>
          <p:cNvPr id="40" name="object 40"/>
          <p:cNvSpPr/>
          <p:nvPr/>
        </p:nvSpPr>
        <p:spPr>
          <a:xfrm>
            <a:off x="1524000" y="6680200"/>
            <a:ext cx="3270250" cy="1549400"/>
          </a:xfrm>
          <a:custGeom>
            <a:avLst/>
            <a:gdLst/>
            <a:ahLst/>
            <a:cxnLst/>
            <a:rect l="l" t="t" r="r" b="b"/>
            <a:pathLst>
              <a:path w="3270250" h="1549400">
                <a:moveTo>
                  <a:pt x="0" y="1549400"/>
                </a:moveTo>
                <a:lnTo>
                  <a:pt x="3270250" y="1549400"/>
                </a:lnTo>
                <a:lnTo>
                  <a:pt x="3270250" y="0"/>
                </a:lnTo>
                <a:lnTo>
                  <a:pt x="0" y="0"/>
                </a:lnTo>
                <a:lnTo>
                  <a:pt x="0" y="1549400"/>
                </a:lnTo>
                <a:close/>
              </a:path>
            </a:pathLst>
          </a:custGeom>
          <a:ln w="12700">
            <a:solidFill>
              <a:srgbClr val="FFFFFF"/>
            </a:solidFill>
          </a:ln>
        </p:spPr>
        <p:txBody>
          <a:bodyPr wrap="square" lIns="0" tIns="0" rIns="0" bIns="0" rtlCol="0"/>
          <a:lstStyle/>
          <a:p>
            <a:endParaRPr/>
          </a:p>
        </p:txBody>
      </p:sp>
      <p:sp>
        <p:nvSpPr>
          <p:cNvPr id="41" name="object 41"/>
          <p:cNvSpPr/>
          <p:nvPr/>
        </p:nvSpPr>
        <p:spPr>
          <a:xfrm>
            <a:off x="12553950" y="6691312"/>
            <a:ext cx="3270250" cy="1538605"/>
          </a:xfrm>
          <a:custGeom>
            <a:avLst/>
            <a:gdLst/>
            <a:ahLst/>
            <a:cxnLst/>
            <a:rect l="l" t="t" r="r" b="b"/>
            <a:pathLst>
              <a:path w="3270250" h="1538604">
                <a:moveTo>
                  <a:pt x="0" y="1538287"/>
                </a:moveTo>
                <a:lnTo>
                  <a:pt x="3270250" y="1538287"/>
                </a:lnTo>
                <a:lnTo>
                  <a:pt x="3270250" y="0"/>
                </a:lnTo>
                <a:lnTo>
                  <a:pt x="0" y="0"/>
                </a:lnTo>
                <a:lnTo>
                  <a:pt x="0" y="1538287"/>
                </a:lnTo>
                <a:close/>
              </a:path>
            </a:pathLst>
          </a:custGeom>
          <a:solidFill>
            <a:srgbClr val="00A0D2"/>
          </a:solidFill>
        </p:spPr>
        <p:txBody>
          <a:bodyPr wrap="square" lIns="0" tIns="0" rIns="0" bIns="0" rtlCol="0"/>
          <a:lstStyle/>
          <a:p>
            <a:endParaRPr/>
          </a:p>
        </p:txBody>
      </p:sp>
      <p:sp>
        <p:nvSpPr>
          <p:cNvPr id="42" name="object 42"/>
          <p:cNvSpPr txBox="1"/>
          <p:nvPr/>
        </p:nvSpPr>
        <p:spPr>
          <a:xfrm>
            <a:off x="12883491" y="6984216"/>
            <a:ext cx="2612390"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FFFFFF"/>
                </a:solidFill>
                <a:latin typeface="Calibri"/>
                <a:cs typeface="Calibri"/>
              </a:rPr>
              <a:t>Access </a:t>
            </a:r>
            <a:r>
              <a:rPr sz="2000" spc="-15" dirty="0">
                <a:solidFill>
                  <a:srgbClr val="FFFFFF"/>
                </a:solidFill>
                <a:latin typeface="Calibri"/>
                <a:cs typeface="Calibri"/>
              </a:rPr>
              <a:t>to </a:t>
            </a:r>
            <a:r>
              <a:rPr sz="2000" spc="-5" dirty="0">
                <a:solidFill>
                  <a:srgbClr val="FFFFFF"/>
                </a:solidFill>
                <a:latin typeface="Calibri"/>
                <a:cs typeface="Calibri"/>
              </a:rPr>
              <a:t>school</a:t>
            </a:r>
            <a:r>
              <a:rPr sz="2000" spc="-40" dirty="0">
                <a:solidFill>
                  <a:srgbClr val="FFFFFF"/>
                </a:solidFill>
                <a:latin typeface="Calibri"/>
                <a:cs typeface="Calibri"/>
              </a:rPr>
              <a:t> </a:t>
            </a:r>
            <a:r>
              <a:rPr sz="2000" spc="-10" dirty="0">
                <a:solidFill>
                  <a:srgbClr val="FFFFFF"/>
                </a:solidFill>
                <a:latin typeface="Calibri"/>
                <a:cs typeface="Calibri"/>
              </a:rPr>
              <a:t>facilities</a:t>
            </a:r>
            <a:endParaRPr sz="2000">
              <a:latin typeface="Calibri"/>
              <a:cs typeface="Calibri"/>
            </a:endParaRPr>
          </a:p>
        </p:txBody>
      </p:sp>
      <p:sp>
        <p:nvSpPr>
          <p:cNvPr id="43" name="object 43"/>
          <p:cNvSpPr txBox="1"/>
          <p:nvPr/>
        </p:nvSpPr>
        <p:spPr>
          <a:xfrm>
            <a:off x="13047761" y="7289016"/>
            <a:ext cx="228155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FFFFFF"/>
                </a:solidFill>
                <a:latin typeface="Calibri"/>
                <a:cs typeface="Calibri"/>
              </a:rPr>
              <a:t>out of school </a:t>
            </a:r>
            <a:r>
              <a:rPr sz="2000" spc="-10" dirty="0">
                <a:solidFill>
                  <a:srgbClr val="FFFFFF"/>
                </a:solidFill>
                <a:latin typeface="Calibri"/>
                <a:cs typeface="Calibri"/>
              </a:rPr>
              <a:t>hours</a:t>
            </a:r>
            <a:r>
              <a:rPr sz="2000" spc="-80" dirty="0">
                <a:solidFill>
                  <a:srgbClr val="FFFFFF"/>
                </a:solidFill>
                <a:latin typeface="Calibri"/>
                <a:cs typeface="Calibri"/>
              </a:rPr>
              <a:t> </a:t>
            </a:r>
            <a:r>
              <a:rPr sz="2000" spc="-5" dirty="0">
                <a:solidFill>
                  <a:srgbClr val="FFFFFF"/>
                </a:solidFill>
                <a:latin typeface="Calibri"/>
                <a:cs typeface="Calibri"/>
              </a:rPr>
              <a:t>(if</a:t>
            </a:r>
            <a:endParaRPr sz="2000">
              <a:latin typeface="Calibri"/>
              <a:cs typeface="Calibri"/>
            </a:endParaRPr>
          </a:p>
        </p:txBody>
      </p:sp>
      <p:sp>
        <p:nvSpPr>
          <p:cNvPr id="44" name="object 44"/>
          <p:cNvSpPr txBox="1"/>
          <p:nvPr/>
        </p:nvSpPr>
        <p:spPr>
          <a:xfrm>
            <a:off x="12898375" y="7593816"/>
            <a:ext cx="2580005" cy="330200"/>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FFFF"/>
                </a:solidFill>
                <a:latin typeface="Calibri"/>
                <a:cs typeface="Calibri"/>
              </a:rPr>
              <a:t>available to </a:t>
            </a:r>
            <a:r>
              <a:rPr sz="2000" spc="-5" dirty="0">
                <a:solidFill>
                  <a:srgbClr val="FFFFFF"/>
                </a:solidFill>
                <a:latin typeface="Calibri"/>
                <a:cs typeface="Calibri"/>
              </a:rPr>
              <a:t>other</a:t>
            </a:r>
            <a:r>
              <a:rPr sz="2000" spc="-60" dirty="0">
                <a:solidFill>
                  <a:srgbClr val="FFFFFF"/>
                </a:solidFill>
                <a:latin typeface="Calibri"/>
                <a:cs typeface="Calibri"/>
              </a:rPr>
              <a:t> </a:t>
            </a:r>
            <a:r>
              <a:rPr sz="2000" spc="-5" dirty="0">
                <a:solidFill>
                  <a:srgbClr val="FFFFFF"/>
                </a:solidFill>
                <a:latin typeface="Calibri"/>
                <a:cs typeface="Calibri"/>
              </a:rPr>
              <a:t>pupils)</a:t>
            </a:r>
            <a:endParaRPr sz="2000">
              <a:latin typeface="Calibri"/>
              <a:cs typeface="Calibri"/>
            </a:endParaRPr>
          </a:p>
        </p:txBody>
      </p:sp>
      <p:sp>
        <p:nvSpPr>
          <p:cNvPr id="45" name="object 45"/>
          <p:cNvSpPr/>
          <p:nvPr/>
        </p:nvSpPr>
        <p:spPr>
          <a:xfrm>
            <a:off x="12553950" y="6691312"/>
            <a:ext cx="3270250" cy="1538605"/>
          </a:xfrm>
          <a:custGeom>
            <a:avLst/>
            <a:gdLst/>
            <a:ahLst/>
            <a:cxnLst/>
            <a:rect l="l" t="t" r="r" b="b"/>
            <a:pathLst>
              <a:path w="3270250" h="1538604">
                <a:moveTo>
                  <a:pt x="0" y="1538287"/>
                </a:moveTo>
                <a:lnTo>
                  <a:pt x="3270250" y="1538287"/>
                </a:lnTo>
                <a:lnTo>
                  <a:pt x="3270250" y="0"/>
                </a:lnTo>
                <a:lnTo>
                  <a:pt x="0" y="0"/>
                </a:lnTo>
                <a:lnTo>
                  <a:pt x="0" y="1538287"/>
                </a:lnTo>
                <a:close/>
              </a:path>
            </a:pathLst>
          </a:custGeom>
          <a:ln w="12700">
            <a:solidFill>
              <a:srgbClr val="FFFFFF"/>
            </a:solidFill>
          </a:ln>
        </p:spPr>
        <p:txBody>
          <a:bodyPr wrap="square" lIns="0" tIns="0" rIns="0" bIns="0" rtlCol="0"/>
          <a:lstStyle/>
          <a:p>
            <a:endParaRPr/>
          </a:p>
        </p:txBody>
      </p:sp>
      <p:sp>
        <p:nvSpPr>
          <p:cNvPr id="46" name="object 46"/>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7" name="object 47"/>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48" name="object 48"/>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49" name="object 49"/>
          <p:cNvSpPr/>
          <p:nvPr/>
        </p:nvSpPr>
        <p:spPr>
          <a:xfrm>
            <a:off x="4889500" y="9064218"/>
            <a:ext cx="3619500" cy="0"/>
          </a:xfrm>
          <a:custGeom>
            <a:avLst/>
            <a:gdLst/>
            <a:ahLst/>
            <a:cxnLst/>
            <a:rect l="l" t="t" r="r" b="b"/>
            <a:pathLst>
              <a:path w="3619500">
                <a:moveTo>
                  <a:pt x="0" y="0"/>
                </a:moveTo>
                <a:lnTo>
                  <a:pt x="3619500" y="0"/>
                </a:lnTo>
              </a:path>
            </a:pathLst>
          </a:custGeom>
          <a:ln w="12700">
            <a:solidFill>
              <a:srgbClr val="FFFFFF"/>
            </a:solidFill>
          </a:ln>
        </p:spPr>
        <p:txBody>
          <a:bodyPr wrap="square" lIns="0" tIns="0" rIns="0" bIns="0" rtlCol="0"/>
          <a:lstStyle/>
          <a:p>
            <a:endParaRPr/>
          </a:p>
        </p:txBody>
      </p:sp>
      <p:sp>
        <p:nvSpPr>
          <p:cNvPr id="50" name="object 50"/>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51" name="object 51"/>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52" name="object 52"/>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12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custGeom>
            <a:avLst/>
            <a:gdLst/>
            <a:ahLst/>
            <a:cxnLst/>
            <a:rect l="l" t="t" r="r" b="b"/>
            <a:pathLst>
              <a:path w="17348200" h="9753600">
                <a:moveTo>
                  <a:pt x="0" y="9753600"/>
                </a:moveTo>
                <a:lnTo>
                  <a:pt x="17348200" y="9753600"/>
                </a:lnTo>
                <a:lnTo>
                  <a:pt x="17348200" y="0"/>
                </a:lnTo>
                <a:lnTo>
                  <a:pt x="0" y="0"/>
                </a:lnTo>
                <a:lnTo>
                  <a:pt x="0" y="9753600"/>
                </a:lnTo>
                <a:close/>
              </a:path>
            </a:pathLst>
          </a:custGeom>
          <a:solidFill>
            <a:srgbClr val="00AAA5"/>
          </a:solidFill>
        </p:spPr>
        <p:txBody>
          <a:bodyPr wrap="square" lIns="0" tIns="0" rIns="0" bIns="0" rtlCol="0"/>
          <a:lstStyle/>
          <a:p>
            <a:endParaRPr/>
          </a:p>
        </p:txBody>
      </p:sp>
      <p:sp>
        <p:nvSpPr>
          <p:cNvPr id="3" name="object 3"/>
          <p:cNvSpPr txBox="1">
            <a:spLocks noGrp="1"/>
          </p:cNvSpPr>
          <p:nvPr>
            <p:ph type="title"/>
          </p:nvPr>
        </p:nvSpPr>
        <p:spPr>
          <a:xfrm>
            <a:off x="2798450" y="1130300"/>
            <a:ext cx="11756390" cy="635000"/>
          </a:xfrm>
          <a:prstGeom prst="rect">
            <a:avLst/>
          </a:prstGeom>
        </p:spPr>
        <p:txBody>
          <a:bodyPr vert="horz" wrap="square" lIns="0" tIns="12700" rIns="0" bIns="0" rtlCol="0">
            <a:spAutoFit/>
          </a:bodyPr>
          <a:lstStyle/>
          <a:p>
            <a:pPr marL="12700">
              <a:lnSpc>
                <a:spcPct val="100000"/>
              </a:lnSpc>
              <a:spcBef>
                <a:spcPts val="100"/>
              </a:spcBef>
            </a:pPr>
            <a:r>
              <a:rPr sz="4000" b="0" spc="50" dirty="0">
                <a:latin typeface="Calibri"/>
                <a:cs typeface="Calibri"/>
              </a:rPr>
              <a:t>Who </a:t>
            </a:r>
            <a:r>
              <a:rPr sz="4000" b="0" spc="35" dirty="0">
                <a:latin typeface="Calibri"/>
                <a:cs typeface="Calibri"/>
              </a:rPr>
              <a:t>is </a:t>
            </a:r>
            <a:r>
              <a:rPr sz="4000" b="0" spc="60" dirty="0">
                <a:latin typeface="Calibri"/>
                <a:cs typeface="Calibri"/>
              </a:rPr>
              <a:t>responsible </a:t>
            </a:r>
            <a:r>
              <a:rPr sz="4000" b="0" spc="20" dirty="0">
                <a:latin typeface="Calibri"/>
                <a:cs typeface="Calibri"/>
              </a:rPr>
              <a:t>for </a:t>
            </a:r>
            <a:r>
              <a:rPr sz="4000" b="0" spc="65" dirty="0">
                <a:latin typeface="Calibri"/>
                <a:cs typeface="Calibri"/>
              </a:rPr>
              <a:t>implementing </a:t>
            </a:r>
            <a:r>
              <a:rPr sz="4000" b="0" spc="50" dirty="0">
                <a:latin typeface="Calibri"/>
                <a:cs typeface="Calibri"/>
              </a:rPr>
              <a:t>the </a:t>
            </a:r>
            <a:r>
              <a:rPr sz="4000" b="0" spc="55" dirty="0">
                <a:latin typeface="Calibri"/>
                <a:cs typeface="Calibri"/>
              </a:rPr>
              <a:t>Equality</a:t>
            </a:r>
            <a:r>
              <a:rPr sz="4000" b="0" spc="844" dirty="0">
                <a:latin typeface="Calibri"/>
                <a:cs typeface="Calibri"/>
              </a:rPr>
              <a:t> </a:t>
            </a:r>
            <a:r>
              <a:rPr sz="4000" b="0" spc="80" dirty="0">
                <a:latin typeface="Calibri"/>
                <a:cs typeface="Calibri"/>
              </a:rPr>
              <a:t>Act?</a:t>
            </a:r>
            <a:endParaRPr sz="4000">
              <a:latin typeface="Calibri"/>
              <a:cs typeface="Calibri"/>
            </a:endParaRPr>
          </a:p>
        </p:txBody>
      </p:sp>
      <p:sp>
        <p:nvSpPr>
          <p:cNvPr id="4" name="object 4"/>
          <p:cNvSpPr txBox="1"/>
          <p:nvPr/>
        </p:nvSpPr>
        <p:spPr>
          <a:xfrm>
            <a:off x="5568748" y="5729251"/>
            <a:ext cx="6238240" cy="2232025"/>
          </a:xfrm>
          <a:prstGeom prst="rect">
            <a:avLst/>
          </a:prstGeom>
        </p:spPr>
        <p:txBody>
          <a:bodyPr vert="horz" wrap="square" lIns="0" tIns="247015" rIns="0" bIns="0" rtlCol="0">
            <a:spAutoFit/>
          </a:bodyPr>
          <a:lstStyle/>
          <a:p>
            <a:pPr marL="12700">
              <a:lnSpc>
                <a:spcPct val="100000"/>
              </a:lnSpc>
              <a:spcBef>
                <a:spcPts val="1945"/>
              </a:spcBef>
            </a:pPr>
            <a:r>
              <a:rPr sz="10650" b="1" spc="155" dirty="0">
                <a:solidFill>
                  <a:srgbClr val="FFFFFF"/>
                </a:solidFill>
                <a:latin typeface="Calibri"/>
                <a:cs typeface="Calibri"/>
              </a:rPr>
              <a:t>EVERYONE</a:t>
            </a:r>
            <a:endParaRPr sz="10650" dirty="0">
              <a:latin typeface="Calibri"/>
              <a:cs typeface="Calibri"/>
            </a:endParaRPr>
          </a:p>
          <a:p>
            <a:pPr marL="109220">
              <a:lnSpc>
                <a:spcPct val="100000"/>
              </a:lnSpc>
              <a:spcBef>
                <a:spcPts val="345"/>
              </a:spcBef>
            </a:pPr>
            <a:r>
              <a:rPr sz="2000" spc="-10" dirty="0">
                <a:solidFill>
                  <a:srgbClr val="FFFFFF"/>
                </a:solidFill>
                <a:latin typeface="Calibri"/>
                <a:cs typeface="Calibri"/>
              </a:rPr>
              <a:t>Governors </a:t>
            </a:r>
            <a:r>
              <a:rPr sz="2000" dirty="0">
                <a:solidFill>
                  <a:srgbClr val="FFFFFF"/>
                </a:solidFill>
                <a:latin typeface="Calibri"/>
                <a:cs typeface="Calibri"/>
              </a:rPr>
              <a:t>and </a:t>
            </a:r>
            <a:r>
              <a:rPr lang="en-GB" sz="2000" dirty="0">
                <a:solidFill>
                  <a:srgbClr val="FFFFFF"/>
                </a:solidFill>
                <a:latin typeface="Calibri"/>
                <a:cs typeface="Calibri"/>
              </a:rPr>
              <a:t>a</a:t>
            </a:r>
            <a:r>
              <a:rPr sz="2000" dirty="0" err="1">
                <a:solidFill>
                  <a:srgbClr val="FFFFFF"/>
                </a:solidFill>
                <a:latin typeface="Calibri"/>
                <a:cs typeface="Calibri"/>
              </a:rPr>
              <a:t>ll</a:t>
            </a:r>
            <a:r>
              <a:rPr sz="2000" dirty="0">
                <a:solidFill>
                  <a:srgbClr val="FFFFFF"/>
                </a:solidFill>
                <a:latin typeface="Calibri"/>
                <a:cs typeface="Calibri"/>
              </a:rPr>
              <a:t> </a:t>
            </a:r>
            <a:r>
              <a:rPr lang="en-GB" sz="2000" spc="-60" dirty="0">
                <a:solidFill>
                  <a:srgbClr val="FFFFFF"/>
                </a:solidFill>
                <a:latin typeface="Calibri"/>
                <a:cs typeface="Calibri"/>
              </a:rPr>
              <a:t>s</a:t>
            </a:r>
            <a:r>
              <a:rPr sz="2000" spc="-60" dirty="0" err="1">
                <a:solidFill>
                  <a:srgbClr val="FFFFFF"/>
                </a:solidFill>
                <a:latin typeface="Calibri"/>
                <a:cs typeface="Calibri"/>
              </a:rPr>
              <a:t>taff</a:t>
            </a:r>
            <a:r>
              <a:rPr sz="2000" spc="-60" dirty="0">
                <a:solidFill>
                  <a:srgbClr val="FFFFFF"/>
                </a:solidFill>
                <a:latin typeface="Calibri"/>
                <a:cs typeface="Calibri"/>
              </a:rPr>
              <a:t>, </a:t>
            </a:r>
            <a:r>
              <a:rPr lang="en-GB" sz="2000" dirty="0">
                <a:solidFill>
                  <a:srgbClr val="FFFFFF"/>
                </a:solidFill>
                <a:latin typeface="Calibri"/>
                <a:cs typeface="Calibri"/>
              </a:rPr>
              <a:t>p</a:t>
            </a:r>
            <a:r>
              <a:rPr sz="2000" dirty="0" err="1">
                <a:solidFill>
                  <a:srgbClr val="FFFFFF"/>
                </a:solidFill>
                <a:latin typeface="Calibri"/>
                <a:cs typeface="Calibri"/>
              </a:rPr>
              <a:t>upils</a:t>
            </a:r>
            <a:r>
              <a:rPr sz="2000" dirty="0">
                <a:solidFill>
                  <a:srgbClr val="FFFFFF"/>
                </a:solidFill>
                <a:latin typeface="Calibri"/>
                <a:cs typeface="Calibri"/>
              </a:rPr>
              <a:t>, </a:t>
            </a:r>
            <a:r>
              <a:rPr lang="en-GB" sz="2000" spc="-15" dirty="0">
                <a:solidFill>
                  <a:srgbClr val="FFFFFF"/>
                </a:solidFill>
                <a:latin typeface="Calibri"/>
                <a:cs typeface="Calibri"/>
              </a:rPr>
              <a:t>p</a:t>
            </a:r>
            <a:r>
              <a:rPr sz="2000" spc="-15" dirty="0" err="1">
                <a:solidFill>
                  <a:srgbClr val="FFFFFF"/>
                </a:solidFill>
                <a:latin typeface="Calibri"/>
                <a:cs typeface="Calibri"/>
              </a:rPr>
              <a:t>arents</a:t>
            </a:r>
            <a:r>
              <a:rPr sz="2000" spc="-15" dirty="0">
                <a:solidFill>
                  <a:srgbClr val="FFFFFF"/>
                </a:solidFill>
                <a:latin typeface="Calibri"/>
                <a:cs typeface="Calibri"/>
              </a:rPr>
              <a:t>/</a:t>
            </a:r>
            <a:r>
              <a:rPr lang="en-GB" sz="2000" spc="-15" dirty="0">
                <a:solidFill>
                  <a:srgbClr val="FFFFFF"/>
                </a:solidFill>
                <a:latin typeface="Calibri"/>
                <a:cs typeface="Calibri"/>
              </a:rPr>
              <a:t>c</a:t>
            </a:r>
            <a:r>
              <a:rPr sz="2000" spc="-15" dirty="0" err="1">
                <a:solidFill>
                  <a:srgbClr val="FFFFFF"/>
                </a:solidFill>
                <a:latin typeface="Calibri"/>
                <a:cs typeface="Calibri"/>
              </a:rPr>
              <a:t>arers</a:t>
            </a:r>
            <a:r>
              <a:rPr sz="2000" spc="-15" dirty="0">
                <a:solidFill>
                  <a:srgbClr val="FFFFFF"/>
                </a:solidFill>
                <a:latin typeface="Calibri"/>
                <a:cs typeface="Calibri"/>
              </a:rPr>
              <a:t> </a:t>
            </a:r>
            <a:r>
              <a:rPr sz="2000" dirty="0">
                <a:solidFill>
                  <a:srgbClr val="FFFFFF"/>
                </a:solidFill>
                <a:latin typeface="Calibri"/>
                <a:cs typeface="Calibri"/>
              </a:rPr>
              <a:t>and</a:t>
            </a:r>
            <a:r>
              <a:rPr sz="2000" spc="55" dirty="0">
                <a:solidFill>
                  <a:srgbClr val="FFFFFF"/>
                </a:solidFill>
                <a:latin typeface="Calibri"/>
                <a:cs typeface="Calibri"/>
              </a:rPr>
              <a:t> </a:t>
            </a:r>
            <a:r>
              <a:rPr lang="en-GB" sz="2000" spc="-10" dirty="0">
                <a:solidFill>
                  <a:srgbClr val="FFFFFF"/>
                </a:solidFill>
                <a:latin typeface="Calibri"/>
                <a:cs typeface="Calibri"/>
              </a:rPr>
              <a:t>v</a:t>
            </a:r>
            <a:r>
              <a:rPr sz="2000" spc="-10" dirty="0" err="1">
                <a:solidFill>
                  <a:srgbClr val="FFFFFF"/>
                </a:solidFill>
                <a:latin typeface="Calibri"/>
                <a:cs typeface="Calibri"/>
              </a:rPr>
              <a:t>isitors</a:t>
            </a:r>
            <a:endParaRPr sz="2000" dirty="0">
              <a:latin typeface="Calibri"/>
              <a:cs typeface="Calibri"/>
            </a:endParaRPr>
          </a:p>
        </p:txBody>
      </p:sp>
      <p:sp>
        <p:nvSpPr>
          <p:cNvPr id="5" name="object 5"/>
          <p:cNvSpPr/>
          <p:nvPr/>
        </p:nvSpPr>
        <p:spPr>
          <a:xfrm>
            <a:off x="2808451" y="2524507"/>
            <a:ext cx="11701721" cy="2913293"/>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0" y="5437783"/>
            <a:ext cx="17348200" cy="0"/>
          </a:xfrm>
          <a:custGeom>
            <a:avLst/>
            <a:gdLst/>
            <a:ahLst/>
            <a:cxnLst/>
            <a:rect l="l" t="t" r="r" b="b"/>
            <a:pathLst>
              <a:path w="17348200">
                <a:moveTo>
                  <a:pt x="0" y="0"/>
                </a:moveTo>
                <a:lnTo>
                  <a:pt x="17348200" y="0"/>
                </a:lnTo>
              </a:path>
            </a:pathLst>
          </a:custGeom>
          <a:ln w="12700">
            <a:solidFill>
              <a:srgbClr val="FFFFFF"/>
            </a:solidFill>
          </a:ln>
        </p:spPr>
        <p:txBody>
          <a:bodyPr wrap="square" lIns="0" tIns="0" rIns="0" bIns="0" rtlCol="0"/>
          <a:lstStyle/>
          <a:p>
            <a:endParaRPr/>
          </a:p>
        </p:txBody>
      </p:sp>
      <p:sp>
        <p:nvSpPr>
          <p:cNvPr id="7" name="object 7"/>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8"/>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9" name="object 9"/>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10" name="object 10"/>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1" name="object 11"/>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13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11300" y="6489700"/>
            <a:ext cx="4535805" cy="1854200"/>
          </a:xfrm>
          <a:prstGeom prst="rect">
            <a:avLst/>
          </a:prstGeom>
        </p:spPr>
        <p:txBody>
          <a:bodyPr vert="horz" wrap="square" lIns="0" tIns="12700" rIns="0" bIns="0" rtlCol="0">
            <a:spAutoFit/>
          </a:bodyPr>
          <a:lstStyle/>
          <a:p>
            <a:pPr marL="12700" marR="5080">
              <a:lnSpc>
                <a:spcPct val="100000"/>
              </a:lnSpc>
              <a:spcBef>
                <a:spcPts val="100"/>
              </a:spcBef>
            </a:pPr>
            <a:r>
              <a:rPr sz="4000" spc="60" dirty="0"/>
              <a:t>Children </a:t>
            </a:r>
            <a:r>
              <a:rPr sz="4000" spc="50" dirty="0"/>
              <a:t>and </a:t>
            </a:r>
            <a:r>
              <a:rPr sz="4000" spc="15" dirty="0"/>
              <a:t>Young  </a:t>
            </a:r>
            <a:r>
              <a:rPr sz="4000" spc="50" dirty="0"/>
              <a:t>People </a:t>
            </a:r>
            <a:r>
              <a:rPr sz="4000" spc="55" dirty="0"/>
              <a:t>with </a:t>
            </a:r>
            <a:r>
              <a:rPr sz="4000" spc="60" dirty="0"/>
              <a:t>Physical  </a:t>
            </a:r>
            <a:r>
              <a:rPr sz="4000" spc="75" dirty="0"/>
              <a:t>Disabilities</a:t>
            </a:r>
            <a:endParaRPr sz="4000"/>
          </a:p>
        </p:txBody>
      </p:sp>
      <p:sp>
        <p:nvSpPr>
          <p:cNvPr id="4" name="object 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7" name="object 7"/>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8" name="object 8"/>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14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txBox="1"/>
          <p:nvPr/>
        </p:nvSpPr>
        <p:spPr>
          <a:xfrm>
            <a:off x="8569506" y="8943568"/>
            <a:ext cx="213360" cy="238760"/>
          </a:xfrm>
          <a:prstGeom prst="rect">
            <a:avLst/>
          </a:prstGeom>
        </p:spPr>
        <p:txBody>
          <a:bodyPr vert="horz" wrap="square" lIns="0" tIns="12700" rIns="0" bIns="0" rtlCol="0">
            <a:spAutoFit/>
          </a:bodyPr>
          <a:lstStyle/>
          <a:p>
            <a:pPr marL="12700">
              <a:lnSpc>
                <a:spcPct val="100000"/>
              </a:lnSpc>
              <a:spcBef>
                <a:spcPts val="100"/>
              </a:spcBef>
            </a:pPr>
            <a:r>
              <a:rPr sz="1400" b="1" spc="25" dirty="0">
                <a:solidFill>
                  <a:srgbClr val="FFFFFF"/>
                </a:solidFill>
                <a:latin typeface="Calibri"/>
                <a:cs typeface="Calibri"/>
              </a:rPr>
              <a:t>15</a:t>
            </a:r>
            <a:endParaRPr sz="1400">
              <a:latin typeface="Calibri"/>
              <a:cs typeface="Calibri"/>
            </a:endParaRPr>
          </a:p>
        </p:txBody>
      </p:sp>
      <p:sp>
        <p:nvSpPr>
          <p:cNvPr id="6" name="object 6"/>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7" name="object 7"/>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9" name="object 9"/>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1" name="object 3"/>
          <p:cNvSpPr txBox="1">
            <a:spLocks noGrp="1"/>
          </p:cNvSpPr>
          <p:nvPr>
            <p:ph type="title"/>
          </p:nvPr>
        </p:nvSpPr>
        <p:spPr>
          <a:xfrm>
            <a:off x="1511300" y="1130300"/>
            <a:ext cx="10820400" cy="628377"/>
          </a:xfrm>
          <a:prstGeom prst="rect">
            <a:avLst/>
          </a:prstGeom>
        </p:spPr>
        <p:txBody>
          <a:bodyPr vert="horz" wrap="square" lIns="0" tIns="12700" rIns="0" bIns="0" rtlCol="0">
            <a:spAutoFit/>
          </a:bodyPr>
          <a:lstStyle/>
          <a:p>
            <a:r>
              <a:rPr lang="en-GB" sz="4000" b="0" dirty="0"/>
              <a:t>Conditions and Physical Disability </a:t>
            </a:r>
            <a:endParaRPr sz="4000" dirty="0"/>
          </a:p>
        </p:txBody>
      </p:sp>
      <p:sp>
        <p:nvSpPr>
          <p:cNvPr id="13" name="object 5"/>
          <p:cNvSpPr txBox="1"/>
          <p:nvPr/>
        </p:nvSpPr>
        <p:spPr>
          <a:xfrm>
            <a:off x="1524000" y="2159000"/>
            <a:ext cx="4647565" cy="5578450"/>
          </a:xfrm>
          <a:prstGeom prst="rect">
            <a:avLst/>
          </a:prstGeom>
        </p:spPr>
        <p:txBody>
          <a:bodyPr vert="horz" wrap="square" lIns="0" tIns="63500" rIns="0" bIns="0" rtlCol="0">
            <a:spAutoFit/>
          </a:bodyPr>
          <a:lstStyle/>
          <a:p>
            <a:pPr marL="12700">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Cerebral palsy diplegia</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Cerebral palsy hemiplegia</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Juvenile arthritis</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Acquired Brain Injury</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Duchenne Muscular Dystrophy</a:t>
            </a:r>
          </a:p>
          <a:p>
            <a:pPr marL="12700">
              <a:lnSpc>
                <a:spcPct val="100000"/>
              </a:lnSpc>
              <a:spcBef>
                <a:spcPts val="500"/>
              </a:spcBef>
            </a:pPr>
            <a:r>
              <a:rPr lang="en-GB" sz="2000" spc="-20" dirty="0">
                <a:solidFill>
                  <a:srgbClr val="FFFFFF"/>
                </a:solidFill>
                <a:cs typeface="Calibri"/>
              </a:rPr>
              <a:t>       and other dystrophies</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Spina Bifida</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Achondroplasia</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Neurofibromatosis</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Osteogenesis imperfecta</a:t>
            </a:r>
          </a:p>
          <a:p>
            <a:pPr marL="12700">
              <a:lnSpc>
                <a:spcPct val="100000"/>
              </a:lnSpc>
              <a:spcBef>
                <a:spcPts val="500"/>
              </a:spcBef>
            </a:pPr>
            <a:r>
              <a:rPr lang="en-GB" sz="2000" spc="-20" dirty="0">
                <a:solidFill>
                  <a:srgbClr val="FFFFFF"/>
                </a:solidFill>
                <a:cs typeface="Calibri"/>
              </a:rPr>
              <a:t>      (also known as brittle bones)</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Limb loss</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Ehlers Danlos Syndrome</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Acquired Spinal Injury</a:t>
            </a:r>
          </a:p>
          <a:p>
            <a:pPr marL="12700">
              <a:lnSpc>
                <a:spcPct val="100000"/>
              </a:lnSpc>
              <a:spcBef>
                <a:spcPts val="500"/>
              </a:spcBef>
            </a:pPr>
            <a:r>
              <a:rPr lang="en-GB" sz="1500" dirty="0">
                <a:solidFill>
                  <a:srgbClr val="FFFFFF"/>
                </a:solidFill>
                <a:latin typeface="Wingdings 2"/>
                <a:cs typeface="Wingdings 2"/>
              </a:rPr>
              <a:t></a:t>
            </a:r>
            <a:r>
              <a:rPr lang="en-GB" sz="1500" dirty="0">
                <a:latin typeface="Wingdings 2"/>
                <a:cs typeface="Wingdings 2"/>
              </a:rPr>
              <a:t> </a:t>
            </a:r>
            <a:r>
              <a:rPr lang="en-GB" sz="2000" spc="-20" dirty="0">
                <a:solidFill>
                  <a:srgbClr val="FFFFFF"/>
                </a:solidFill>
                <a:cs typeface="Calibri"/>
              </a:rPr>
              <a:t>Hypermobility Syndrome</a:t>
            </a:r>
            <a:endParaRPr sz="2000" dirty="0">
              <a:latin typeface="Calibri"/>
              <a:cs typeface="Calibri"/>
            </a:endParaRPr>
          </a:p>
        </p:txBody>
      </p:sp>
      <p:sp>
        <p:nvSpPr>
          <p:cNvPr id="15" name="object 10"/>
          <p:cNvSpPr txBox="1">
            <a:spLocks noGrp="1"/>
          </p:cNvSpPr>
          <p:nvPr>
            <p:ph type="ftr" sz="quarter" idx="5"/>
          </p:nvPr>
        </p:nvSpPr>
        <p:spPr>
          <a:xfrm>
            <a:off x="1979777" y="8983256"/>
            <a:ext cx="2708275" cy="177800"/>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11300" y="1130300"/>
            <a:ext cx="4852035" cy="635000"/>
          </a:xfrm>
          <a:prstGeom prst="rect">
            <a:avLst/>
          </a:prstGeom>
        </p:spPr>
        <p:txBody>
          <a:bodyPr vert="horz" wrap="square" lIns="0" tIns="12700" rIns="0" bIns="0" rtlCol="0">
            <a:spAutoFit/>
          </a:bodyPr>
          <a:lstStyle/>
          <a:p>
            <a:pPr marL="12700">
              <a:lnSpc>
                <a:spcPct val="100000"/>
              </a:lnSpc>
              <a:spcBef>
                <a:spcPts val="100"/>
              </a:spcBef>
            </a:pPr>
            <a:r>
              <a:rPr sz="4000" b="0" spc="60" dirty="0">
                <a:latin typeface="Calibri"/>
                <a:cs typeface="Calibri"/>
              </a:rPr>
              <a:t>Challenges </a:t>
            </a:r>
            <a:r>
              <a:rPr sz="4000" b="0" spc="20" dirty="0">
                <a:latin typeface="Calibri"/>
                <a:cs typeface="Calibri"/>
              </a:rPr>
              <a:t>for</a:t>
            </a:r>
            <a:r>
              <a:rPr sz="4000" b="0" spc="210" dirty="0">
                <a:latin typeface="Calibri"/>
                <a:cs typeface="Calibri"/>
              </a:rPr>
              <a:t> </a:t>
            </a:r>
            <a:r>
              <a:rPr sz="4000" b="0" spc="75" dirty="0">
                <a:latin typeface="Calibri"/>
                <a:cs typeface="Calibri"/>
              </a:rPr>
              <a:t>Schools</a:t>
            </a:r>
            <a:endParaRPr sz="4000" dirty="0">
              <a:latin typeface="Calibri"/>
              <a:cs typeface="Calibri"/>
            </a:endParaRPr>
          </a:p>
        </p:txBody>
      </p:sp>
      <p:sp>
        <p:nvSpPr>
          <p:cNvPr id="4" name="object 4"/>
          <p:cNvSpPr txBox="1"/>
          <p:nvPr/>
        </p:nvSpPr>
        <p:spPr>
          <a:xfrm>
            <a:off x="1511300" y="2133600"/>
            <a:ext cx="195580" cy="5715000"/>
          </a:xfrm>
          <a:prstGeom prst="rect">
            <a:avLst/>
          </a:prstGeom>
        </p:spPr>
        <p:txBody>
          <a:bodyPr vert="horz" wrap="square" lIns="0" tIns="139700" rIns="0" bIns="0" rtlCol="0">
            <a:spAutoFit/>
          </a:bodyPr>
          <a:lstStyle/>
          <a:p>
            <a:pPr marL="12700">
              <a:lnSpc>
                <a:spcPct val="100000"/>
              </a:lnSpc>
              <a:spcBef>
                <a:spcPts val="11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a:p>
            <a:pPr marL="12700">
              <a:lnSpc>
                <a:spcPct val="100000"/>
              </a:lnSpc>
              <a:spcBef>
                <a:spcPts val="1000"/>
              </a:spcBef>
            </a:pPr>
            <a:r>
              <a:rPr sz="1500" dirty="0">
                <a:solidFill>
                  <a:srgbClr val="FFFFFF"/>
                </a:solidFill>
                <a:latin typeface="Wingdings 2"/>
                <a:cs typeface="Wingdings 2"/>
              </a:rPr>
              <a:t></a:t>
            </a:r>
            <a:endParaRPr sz="1500" dirty="0">
              <a:latin typeface="Wingdings 2"/>
              <a:cs typeface="Wingdings 2"/>
            </a:endParaRPr>
          </a:p>
        </p:txBody>
      </p:sp>
      <p:sp>
        <p:nvSpPr>
          <p:cNvPr id="5" name="object 5"/>
          <p:cNvSpPr txBox="1"/>
          <p:nvPr/>
        </p:nvSpPr>
        <p:spPr>
          <a:xfrm>
            <a:off x="1968500" y="2159000"/>
            <a:ext cx="4647565" cy="5715000"/>
          </a:xfrm>
          <a:prstGeom prst="rect">
            <a:avLst/>
          </a:prstGeom>
        </p:spPr>
        <p:txBody>
          <a:bodyPr vert="horz" wrap="square" lIns="0" tIns="63500" rIns="0" bIns="0" rtlCol="0">
            <a:spAutoFit/>
          </a:bodyPr>
          <a:lstStyle/>
          <a:p>
            <a:pPr marL="12700">
              <a:lnSpc>
                <a:spcPct val="100000"/>
              </a:lnSpc>
              <a:spcBef>
                <a:spcPts val="500"/>
              </a:spcBef>
            </a:pPr>
            <a:r>
              <a:rPr sz="2000" spc="-20" dirty="0">
                <a:solidFill>
                  <a:srgbClr val="FFFFFF"/>
                </a:solidFill>
                <a:latin typeface="Calibri"/>
                <a:cs typeface="Calibri"/>
              </a:rPr>
              <a:t>Staff</a:t>
            </a:r>
            <a:r>
              <a:rPr sz="2000" spc="-10" dirty="0">
                <a:solidFill>
                  <a:srgbClr val="FFFFFF"/>
                </a:solidFill>
                <a:latin typeface="Calibri"/>
                <a:cs typeface="Calibri"/>
              </a:rPr>
              <a:t> training</a:t>
            </a:r>
            <a:endParaRPr sz="2000" dirty="0">
              <a:latin typeface="Calibri"/>
              <a:cs typeface="Calibri"/>
            </a:endParaRPr>
          </a:p>
          <a:p>
            <a:pPr marL="12700">
              <a:lnSpc>
                <a:spcPct val="100000"/>
              </a:lnSpc>
              <a:spcBef>
                <a:spcPts val="400"/>
              </a:spcBef>
            </a:pPr>
            <a:r>
              <a:rPr sz="2000" dirty="0">
                <a:solidFill>
                  <a:srgbClr val="FFFFFF"/>
                </a:solidFill>
                <a:latin typeface="Calibri"/>
                <a:cs typeface="Calibri"/>
              </a:rPr>
              <a:t>Whole </a:t>
            </a:r>
            <a:r>
              <a:rPr sz="2000" spc="-5" dirty="0">
                <a:solidFill>
                  <a:srgbClr val="FFFFFF"/>
                </a:solidFill>
                <a:latin typeface="Calibri"/>
                <a:cs typeface="Calibri"/>
              </a:rPr>
              <a:t>school</a:t>
            </a:r>
            <a:r>
              <a:rPr sz="2000" spc="-10" dirty="0">
                <a:solidFill>
                  <a:srgbClr val="FFFFFF"/>
                </a:solidFill>
                <a:latin typeface="Calibri"/>
                <a:cs typeface="Calibri"/>
              </a:rPr>
              <a:t> approach</a:t>
            </a:r>
            <a:endParaRPr sz="2000" dirty="0">
              <a:latin typeface="Calibri"/>
              <a:cs typeface="Calibri"/>
            </a:endParaRPr>
          </a:p>
          <a:p>
            <a:pPr marL="12700" marR="1337945">
              <a:lnSpc>
                <a:spcPct val="116700"/>
              </a:lnSpc>
            </a:pPr>
            <a:r>
              <a:rPr sz="2000" dirty="0">
                <a:solidFill>
                  <a:srgbClr val="FFFFFF"/>
                </a:solidFill>
                <a:latin typeface="Calibri"/>
                <a:cs typeface="Calibri"/>
              </a:rPr>
              <a:t>Access </a:t>
            </a:r>
            <a:r>
              <a:rPr sz="2000" spc="-15" dirty="0">
                <a:solidFill>
                  <a:srgbClr val="FFFFFF"/>
                </a:solidFill>
                <a:latin typeface="Calibri"/>
                <a:cs typeface="Calibri"/>
              </a:rPr>
              <a:t>to </a:t>
            </a:r>
            <a:r>
              <a:rPr sz="2000" spc="-10" dirty="0">
                <a:solidFill>
                  <a:srgbClr val="FFFFFF"/>
                </a:solidFill>
                <a:latin typeface="Calibri"/>
                <a:cs typeface="Calibri"/>
              </a:rPr>
              <a:t>appropriate resources  </a:t>
            </a:r>
            <a:r>
              <a:rPr sz="2000" spc="-5" dirty="0">
                <a:solidFill>
                  <a:srgbClr val="FFFFFF"/>
                </a:solidFill>
                <a:latin typeface="Calibri"/>
                <a:cs typeface="Calibri"/>
              </a:rPr>
              <a:t>Funding</a:t>
            </a:r>
            <a:endParaRPr sz="2000" dirty="0">
              <a:latin typeface="Calibri"/>
              <a:cs typeface="Calibri"/>
            </a:endParaRPr>
          </a:p>
          <a:p>
            <a:pPr marL="12700" marR="2689225">
              <a:lnSpc>
                <a:spcPct val="116700"/>
              </a:lnSpc>
            </a:pPr>
            <a:r>
              <a:rPr sz="2000" dirty="0">
                <a:solidFill>
                  <a:srgbClr val="FFFFFF"/>
                </a:solidFill>
                <a:latin typeface="Calibri"/>
                <a:cs typeface="Calibri"/>
              </a:rPr>
              <a:t>Pupil </a:t>
            </a:r>
            <a:r>
              <a:rPr sz="2000" spc="-15" dirty="0">
                <a:solidFill>
                  <a:srgbClr val="FFFFFF"/>
                </a:solidFill>
                <a:latin typeface="Calibri"/>
                <a:cs typeface="Calibri"/>
              </a:rPr>
              <a:t>attendance  </a:t>
            </a:r>
            <a:r>
              <a:rPr sz="2000" spc="-5" dirty="0">
                <a:solidFill>
                  <a:srgbClr val="FFFFFF"/>
                </a:solidFill>
                <a:latin typeface="Calibri"/>
                <a:cs typeface="Calibri"/>
              </a:rPr>
              <a:t>Time</a:t>
            </a:r>
            <a:r>
              <a:rPr sz="2000" spc="-85" dirty="0">
                <a:solidFill>
                  <a:srgbClr val="FFFFFF"/>
                </a:solidFill>
                <a:latin typeface="Calibri"/>
                <a:cs typeface="Calibri"/>
              </a:rPr>
              <a:t> </a:t>
            </a:r>
            <a:r>
              <a:rPr sz="2000" spc="-5" dirty="0">
                <a:solidFill>
                  <a:srgbClr val="FFFFFF"/>
                </a:solidFill>
                <a:latin typeface="Calibri"/>
                <a:cs typeface="Calibri"/>
              </a:rPr>
              <a:t>management  Support </a:t>
            </a:r>
            <a:r>
              <a:rPr sz="2000" spc="-15" dirty="0">
                <a:solidFill>
                  <a:srgbClr val="FFFFFF"/>
                </a:solidFill>
                <a:latin typeface="Calibri"/>
                <a:cs typeface="Calibri"/>
              </a:rPr>
              <a:t>for </a:t>
            </a:r>
            <a:r>
              <a:rPr sz="2000" spc="-25" dirty="0">
                <a:solidFill>
                  <a:srgbClr val="FFFFFF"/>
                </a:solidFill>
                <a:latin typeface="Calibri"/>
                <a:cs typeface="Calibri"/>
              </a:rPr>
              <a:t>staff  </a:t>
            </a:r>
            <a:r>
              <a:rPr sz="2000" spc="-10" dirty="0">
                <a:solidFill>
                  <a:srgbClr val="FFFFFF"/>
                </a:solidFill>
                <a:latin typeface="Calibri"/>
                <a:cs typeface="Calibri"/>
              </a:rPr>
              <a:t>Classroom </a:t>
            </a:r>
            <a:r>
              <a:rPr sz="2000" spc="-15" dirty="0">
                <a:solidFill>
                  <a:srgbClr val="FFFFFF"/>
                </a:solidFill>
                <a:latin typeface="Calibri"/>
                <a:cs typeface="Calibri"/>
              </a:rPr>
              <a:t>layout  </a:t>
            </a:r>
            <a:r>
              <a:rPr sz="2000" dirty="0">
                <a:solidFill>
                  <a:srgbClr val="FFFFFF"/>
                </a:solidFill>
                <a:latin typeface="Calibri"/>
                <a:cs typeface="Calibri"/>
              </a:rPr>
              <a:t>Managing </a:t>
            </a:r>
            <a:r>
              <a:rPr sz="2000" spc="-5" dirty="0">
                <a:solidFill>
                  <a:srgbClr val="FFFFFF"/>
                </a:solidFill>
                <a:latin typeface="Calibri"/>
                <a:cs typeface="Calibri"/>
              </a:rPr>
              <a:t>pain  </a:t>
            </a:r>
            <a:r>
              <a:rPr sz="2000" dirty="0">
                <a:solidFill>
                  <a:srgbClr val="FFFFFF"/>
                </a:solidFill>
                <a:latin typeface="Calibri"/>
                <a:cs typeface="Calibri"/>
              </a:rPr>
              <a:t>Managing </a:t>
            </a:r>
            <a:r>
              <a:rPr sz="2000" spc="-15" dirty="0">
                <a:solidFill>
                  <a:srgbClr val="FFFFFF"/>
                </a:solidFill>
                <a:latin typeface="Calibri"/>
                <a:cs typeface="Calibri"/>
              </a:rPr>
              <a:t>fatigue  </a:t>
            </a:r>
            <a:r>
              <a:rPr sz="2000" spc="-5" dirty="0">
                <a:solidFill>
                  <a:srgbClr val="FFFFFF"/>
                </a:solidFill>
                <a:latin typeface="Calibri"/>
                <a:cs typeface="Calibri"/>
              </a:rPr>
              <a:t>SEMH</a:t>
            </a:r>
            <a:r>
              <a:rPr sz="2000" spc="-15" dirty="0">
                <a:solidFill>
                  <a:srgbClr val="FFFFFF"/>
                </a:solidFill>
                <a:latin typeface="Calibri"/>
                <a:cs typeface="Calibri"/>
              </a:rPr>
              <a:t> </a:t>
            </a:r>
            <a:r>
              <a:rPr sz="2000" spc="-5" dirty="0">
                <a:solidFill>
                  <a:srgbClr val="FFFFFF"/>
                </a:solidFill>
                <a:latin typeface="Calibri"/>
                <a:cs typeface="Calibri"/>
              </a:rPr>
              <a:t>needs</a:t>
            </a:r>
            <a:endParaRPr sz="2000" dirty="0">
              <a:latin typeface="Calibri"/>
              <a:cs typeface="Calibri"/>
            </a:endParaRPr>
          </a:p>
          <a:p>
            <a:pPr marL="12700">
              <a:lnSpc>
                <a:spcPct val="100000"/>
              </a:lnSpc>
              <a:spcBef>
                <a:spcPts val="395"/>
              </a:spcBef>
            </a:pPr>
            <a:r>
              <a:rPr sz="2000" spc="-20" dirty="0">
                <a:solidFill>
                  <a:srgbClr val="FFFFFF"/>
                </a:solidFill>
                <a:latin typeface="Calibri"/>
                <a:cs typeface="Calibri"/>
              </a:rPr>
              <a:t>Staff </a:t>
            </a:r>
            <a:r>
              <a:rPr sz="2000" spc="-5" dirty="0">
                <a:solidFill>
                  <a:srgbClr val="FFFFFF"/>
                </a:solidFill>
                <a:latin typeface="Calibri"/>
                <a:cs typeface="Calibri"/>
              </a:rPr>
              <a:t>knowledge </a:t>
            </a:r>
            <a:r>
              <a:rPr lang="en-GB" sz="2000" spc="-5" dirty="0">
                <a:solidFill>
                  <a:srgbClr val="FFFFFF"/>
                </a:solidFill>
                <a:latin typeface="Calibri"/>
                <a:cs typeface="Calibri"/>
              </a:rPr>
              <a:t>and</a:t>
            </a:r>
            <a:r>
              <a:rPr sz="2000" spc="5" dirty="0">
                <a:solidFill>
                  <a:srgbClr val="FFFFFF"/>
                </a:solidFill>
                <a:latin typeface="Calibri"/>
                <a:cs typeface="Calibri"/>
              </a:rPr>
              <a:t> </a:t>
            </a:r>
            <a:r>
              <a:rPr sz="2000" spc="-10" dirty="0">
                <a:solidFill>
                  <a:srgbClr val="FFFFFF"/>
                </a:solidFill>
                <a:latin typeface="Calibri"/>
                <a:cs typeface="Calibri"/>
              </a:rPr>
              <a:t>understanding</a:t>
            </a:r>
            <a:endParaRPr sz="2000" dirty="0">
              <a:latin typeface="Calibri"/>
              <a:cs typeface="Calibri"/>
            </a:endParaRPr>
          </a:p>
          <a:p>
            <a:pPr marL="12700">
              <a:lnSpc>
                <a:spcPct val="100000"/>
              </a:lnSpc>
              <a:spcBef>
                <a:spcPts val="400"/>
              </a:spcBef>
            </a:pPr>
            <a:r>
              <a:rPr sz="2000" dirty="0">
                <a:solidFill>
                  <a:srgbClr val="FFFFFF"/>
                </a:solidFill>
                <a:latin typeface="Calibri"/>
                <a:cs typeface="Calibri"/>
              </a:rPr>
              <a:t>Access </a:t>
            </a:r>
            <a:r>
              <a:rPr sz="2000" spc="-15" dirty="0">
                <a:solidFill>
                  <a:srgbClr val="FFFFFF"/>
                </a:solidFill>
                <a:latin typeface="Calibri"/>
                <a:cs typeface="Calibri"/>
              </a:rPr>
              <a:t>to</a:t>
            </a:r>
            <a:r>
              <a:rPr sz="2000" spc="-10" dirty="0">
                <a:solidFill>
                  <a:srgbClr val="FFFFFF"/>
                </a:solidFill>
                <a:latin typeface="Calibri"/>
                <a:cs typeface="Calibri"/>
              </a:rPr>
              <a:t> </a:t>
            </a:r>
            <a:r>
              <a:rPr sz="2000" dirty="0">
                <a:solidFill>
                  <a:srgbClr val="FFFFFF"/>
                </a:solidFill>
                <a:latin typeface="Calibri"/>
                <a:cs typeface="Calibri"/>
              </a:rPr>
              <a:t>PE</a:t>
            </a:r>
            <a:endParaRPr sz="2000" dirty="0">
              <a:latin typeface="Calibri"/>
              <a:cs typeface="Calibri"/>
            </a:endParaRPr>
          </a:p>
          <a:p>
            <a:pPr marL="12700">
              <a:lnSpc>
                <a:spcPct val="100000"/>
              </a:lnSpc>
              <a:spcBef>
                <a:spcPts val="400"/>
              </a:spcBef>
            </a:pPr>
            <a:r>
              <a:rPr sz="2000" spc="-15" dirty="0">
                <a:solidFill>
                  <a:srgbClr val="FFFFFF"/>
                </a:solidFill>
                <a:latin typeface="Calibri"/>
                <a:cs typeface="Calibri"/>
              </a:rPr>
              <a:t>Staffing</a:t>
            </a:r>
            <a:r>
              <a:rPr sz="2000" spc="-5" dirty="0">
                <a:solidFill>
                  <a:srgbClr val="FFFFFF"/>
                </a:solidFill>
                <a:latin typeface="Calibri"/>
                <a:cs typeface="Calibri"/>
              </a:rPr>
              <a:t> </a:t>
            </a:r>
            <a:r>
              <a:rPr sz="2000" spc="-10" dirty="0">
                <a:solidFill>
                  <a:srgbClr val="FFFFFF"/>
                </a:solidFill>
                <a:latin typeface="Calibri"/>
                <a:cs typeface="Calibri"/>
              </a:rPr>
              <a:t>cover</a:t>
            </a:r>
            <a:endParaRPr sz="2000" dirty="0">
              <a:latin typeface="Calibri"/>
              <a:cs typeface="Calibri"/>
            </a:endParaRPr>
          </a:p>
          <a:p>
            <a:pPr marL="12700" marR="5080">
              <a:lnSpc>
                <a:spcPct val="116700"/>
              </a:lnSpc>
            </a:pPr>
            <a:r>
              <a:rPr sz="2000" spc="-15" dirty="0">
                <a:solidFill>
                  <a:srgbClr val="FFFFFF"/>
                </a:solidFill>
                <a:latin typeface="Calibri"/>
                <a:cs typeface="Calibri"/>
              </a:rPr>
              <a:t>Physical </a:t>
            </a:r>
            <a:r>
              <a:rPr sz="2000" spc="-10" dirty="0">
                <a:solidFill>
                  <a:srgbClr val="FFFFFF"/>
                </a:solidFill>
                <a:latin typeface="Calibri"/>
                <a:cs typeface="Calibri"/>
              </a:rPr>
              <a:t>environment </a:t>
            </a:r>
            <a:r>
              <a:rPr sz="2000" dirty="0">
                <a:solidFill>
                  <a:srgbClr val="FFFFFF"/>
                </a:solidFill>
                <a:latin typeface="Calibri"/>
                <a:cs typeface="Calibri"/>
              </a:rPr>
              <a:t>and access </a:t>
            </a:r>
            <a:r>
              <a:rPr sz="2000" spc="-10" dirty="0">
                <a:solidFill>
                  <a:srgbClr val="FFFFFF"/>
                </a:solidFill>
                <a:latin typeface="Calibri"/>
                <a:cs typeface="Calibri"/>
              </a:rPr>
              <a:t>to </a:t>
            </a:r>
            <a:r>
              <a:rPr sz="2000" spc="-5" dirty="0">
                <a:solidFill>
                  <a:srgbClr val="FFFFFF"/>
                </a:solidFill>
                <a:latin typeface="Calibri"/>
                <a:cs typeface="Calibri"/>
              </a:rPr>
              <a:t>buildings  </a:t>
            </a:r>
            <a:r>
              <a:rPr sz="2000" dirty="0">
                <a:solidFill>
                  <a:srgbClr val="FFFFFF"/>
                </a:solidFill>
                <a:latin typeface="Calibri"/>
                <a:cs typeface="Calibri"/>
              </a:rPr>
              <a:t>And </a:t>
            </a:r>
            <a:r>
              <a:rPr sz="2000" spc="-10" dirty="0">
                <a:solidFill>
                  <a:srgbClr val="FFFFFF"/>
                </a:solidFill>
                <a:latin typeface="Calibri"/>
                <a:cs typeface="Calibri"/>
              </a:rPr>
              <a:t>many</a:t>
            </a:r>
            <a:r>
              <a:rPr sz="2000" spc="-5" dirty="0">
                <a:solidFill>
                  <a:srgbClr val="FFFFFF"/>
                </a:solidFill>
                <a:latin typeface="Calibri"/>
                <a:cs typeface="Calibri"/>
              </a:rPr>
              <a:t> </a:t>
            </a:r>
            <a:r>
              <a:rPr sz="2000" spc="-10" dirty="0">
                <a:solidFill>
                  <a:srgbClr val="FFFFFF"/>
                </a:solidFill>
                <a:latin typeface="Calibri"/>
                <a:cs typeface="Calibri"/>
              </a:rPr>
              <a:t>more!</a:t>
            </a:r>
            <a:endParaRPr sz="2000" dirty="0">
              <a:latin typeface="Calibri"/>
              <a:cs typeface="Calibri"/>
            </a:endParaRPr>
          </a:p>
        </p:txBody>
      </p:sp>
      <p:sp>
        <p:nvSpPr>
          <p:cNvPr id="6" name="object 6"/>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8" name="object 8"/>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9" name="object 9"/>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solidFill>
                  <a:srgbClr val="FFFFFF"/>
                </a:solidFill>
              </a:rPr>
              <a:t>16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49457" y="2275282"/>
            <a:ext cx="9453880" cy="635000"/>
          </a:xfrm>
          <a:prstGeom prst="rect">
            <a:avLst/>
          </a:prstGeom>
        </p:spPr>
        <p:txBody>
          <a:bodyPr vert="horz" wrap="square" lIns="0" tIns="12700" rIns="0" bIns="0" rtlCol="0">
            <a:spAutoFit/>
          </a:bodyPr>
          <a:lstStyle/>
          <a:p>
            <a:pPr marL="12700">
              <a:lnSpc>
                <a:spcPct val="100000"/>
              </a:lnSpc>
              <a:spcBef>
                <a:spcPts val="100"/>
              </a:spcBef>
            </a:pPr>
            <a:r>
              <a:rPr sz="4000" b="0" spc="65" dirty="0">
                <a:solidFill>
                  <a:srgbClr val="333333"/>
                </a:solidFill>
                <a:latin typeface="Calibri"/>
                <a:cs typeface="Calibri"/>
              </a:rPr>
              <a:t>Embedding </a:t>
            </a:r>
            <a:r>
              <a:rPr sz="4000" b="0" spc="55" dirty="0">
                <a:solidFill>
                  <a:srgbClr val="333333"/>
                </a:solidFill>
                <a:latin typeface="Calibri"/>
                <a:cs typeface="Calibri"/>
              </a:rPr>
              <a:t>Educational </a:t>
            </a:r>
            <a:r>
              <a:rPr sz="4000" b="0" spc="50" dirty="0">
                <a:solidFill>
                  <a:srgbClr val="333333"/>
                </a:solidFill>
                <a:latin typeface="Calibri"/>
                <a:cs typeface="Calibri"/>
              </a:rPr>
              <a:t>and </a:t>
            </a:r>
            <a:r>
              <a:rPr sz="4000" b="0" spc="60" dirty="0">
                <a:solidFill>
                  <a:srgbClr val="333333"/>
                </a:solidFill>
                <a:latin typeface="Calibri"/>
                <a:cs typeface="Calibri"/>
              </a:rPr>
              <a:t>Social</a:t>
            </a:r>
            <a:r>
              <a:rPr sz="4000" b="0" spc="440" dirty="0">
                <a:solidFill>
                  <a:srgbClr val="333333"/>
                </a:solidFill>
                <a:latin typeface="Calibri"/>
                <a:cs typeface="Calibri"/>
              </a:rPr>
              <a:t> </a:t>
            </a:r>
            <a:r>
              <a:rPr sz="4000" b="0" spc="80" dirty="0">
                <a:solidFill>
                  <a:srgbClr val="333333"/>
                </a:solidFill>
                <a:latin typeface="Calibri"/>
                <a:cs typeface="Calibri"/>
              </a:rPr>
              <a:t>Inclusion</a:t>
            </a:r>
            <a:endParaRPr sz="4000">
              <a:latin typeface="Calibri"/>
              <a:cs typeface="Calibri"/>
            </a:endParaRPr>
          </a:p>
        </p:txBody>
      </p:sp>
      <p:sp>
        <p:nvSpPr>
          <p:cNvPr id="3" name="object 3"/>
          <p:cNvSpPr txBox="1"/>
          <p:nvPr/>
        </p:nvSpPr>
        <p:spPr>
          <a:xfrm>
            <a:off x="3114823" y="5577894"/>
            <a:ext cx="2022475" cy="939800"/>
          </a:xfrm>
          <a:prstGeom prst="rect">
            <a:avLst/>
          </a:prstGeom>
        </p:spPr>
        <p:txBody>
          <a:bodyPr vert="horz" wrap="square" lIns="0" tIns="12700" rIns="0" bIns="0" rtlCol="0">
            <a:spAutoFit/>
          </a:bodyPr>
          <a:lstStyle/>
          <a:p>
            <a:pPr marL="12700" marR="5080" indent="-635" algn="ctr">
              <a:lnSpc>
                <a:spcPct val="100000"/>
              </a:lnSpc>
              <a:spcBef>
                <a:spcPts val="100"/>
              </a:spcBef>
            </a:pPr>
            <a:r>
              <a:rPr sz="2000" spc="-15" dirty="0">
                <a:solidFill>
                  <a:srgbClr val="333333"/>
                </a:solidFill>
                <a:latin typeface="Calibri"/>
                <a:cs typeface="Calibri"/>
              </a:rPr>
              <a:t>Promote </a:t>
            </a:r>
            <a:r>
              <a:rPr sz="2000" spc="-10" dirty="0">
                <a:solidFill>
                  <a:srgbClr val="333333"/>
                </a:solidFill>
                <a:latin typeface="Calibri"/>
                <a:cs typeface="Calibri"/>
              </a:rPr>
              <a:t>positive  </a:t>
            </a:r>
            <a:r>
              <a:rPr sz="2000" spc="-15" dirty="0">
                <a:solidFill>
                  <a:srgbClr val="333333"/>
                </a:solidFill>
                <a:latin typeface="Calibri"/>
                <a:cs typeface="Calibri"/>
              </a:rPr>
              <a:t>attitudes </a:t>
            </a:r>
            <a:r>
              <a:rPr sz="2000" dirty="0">
                <a:solidFill>
                  <a:srgbClr val="333333"/>
                </a:solidFill>
                <a:latin typeface="Calibri"/>
                <a:cs typeface="Calibri"/>
              </a:rPr>
              <a:t>and</a:t>
            </a:r>
            <a:r>
              <a:rPr sz="2000" spc="-60" dirty="0">
                <a:solidFill>
                  <a:srgbClr val="333333"/>
                </a:solidFill>
                <a:latin typeface="Calibri"/>
                <a:cs typeface="Calibri"/>
              </a:rPr>
              <a:t> </a:t>
            </a:r>
            <a:r>
              <a:rPr sz="2000" spc="-5" dirty="0">
                <a:solidFill>
                  <a:srgbClr val="333333"/>
                </a:solidFill>
                <a:latin typeface="Calibri"/>
                <a:cs typeface="Calibri"/>
              </a:rPr>
              <a:t>social  inclusion.</a:t>
            </a:r>
            <a:endParaRPr sz="2000">
              <a:latin typeface="Calibri"/>
              <a:cs typeface="Calibri"/>
            </a:endParaRPr>
          </a:p>
        </p:txBody>
      </p:sp>
      <p:sp>
        <p:nvSpPr>
          <p:cNvPr id="4" name="object 4"/>
          <p:cNvSpPr txBox="1"/>
          <p:nvPr/>
        </p:nvSpPr>
        <p:spPr>
          <a:xfrm>
            <a:off x="6132437" y="5577894"/>
            <a:ext cx="2051685" cy="939800"/>
          </a:xfrm>
          <a:prstGeom prst="rect">
            <a:avLst/>
          </a:prstGeom>
        </p:spPr>
        <p:txBody>
          <a:bodyPr vert="horz" wrap="square" lIns="0" tIns="12700" rIns="0" bIns="0" rtlCol="0">
            <a:spAutoFit/>
          </a:bodyPr>
          <a:lstStyle/>
          <a:p>
            <a:pPr marL="12700" marR="5080" algn="ctr">
              <a:lnSpc>
                <a:spcPct val="100000"/>
              </a:lnSpc>
              <a:spcBef>
                <a:spcPts val="100"/>
              </a:spcBef>
            </a:pPr>
            <a:r>
              <a:rPr sz="2000" spc="-15" dirty="0">
                <a:solidFill>
                  <a:srgbClr val="333333"/>
                </a:solidFill>
                <a:latin typeface="Calibri"/>
                <a:cs typeface="Calibri"/>
              </a:rPr>
              <a:t>Encourage </a:t>
            </a:r>
            <a:r>
              <a:rPr sz="2000" dirty="0">
                <a:solidFill>
                  <a:srgbClr val="333333"/>
                </a:solidFill>
                <a:latin typeface="Calibri"/>
                <a:cs typeface="Calibri"/>
              </a:rPr>
              <a:t>an</a:t>
            </a:r>
            <a:r>
              <a:rPr sz="2000" spc="-50" dirty="0">
                <a:solidFill>
                  <a:srgbClr val="333333"/>
                </a:solidFill>
                <a:latin typeface="Calibri"/>
                <a:cs typeface="Calibri"/>
              </a:rPr>
              <a:t> </a:t>
            </a:r>
            <a:r>
              <a:rPr sz="2000" spc="-5" dirty="0">
                <a:solidFill>
                  <a:srgbClr val="333333"/>
                </a:solidFill>
                <a:latin typeface="Calibri"/>
                <a:cs typeface="Calibri"/>
              </a:rPr>
              <a:t>ethos  of support, respect  </a:t>
            </a:r>
            <a:r>
              <a:rPr sz="2000" dirty="0">
                <a:solidFill>
                  <a:srgbClr val="333333"/>
                </a:solidFill>
                <a:latin typeface="Calibri"/>
                <a:cs typeface="Calibri"/>
              </a:rPr>
              <a:t>and</a:t>
            </a:r>
            <a:r>
              <a:rPr sz="2000" spc="-25" dirty="0">
                <a:solidFill>
                  <a:srgbClr val="333333"/>
                </a:solidFill>
                <a:latin typeface="Calibri"/>
                <a:cs typeface="Calibri"/>
              </a:rPr>
              <a:t> </a:t>
            </a:r>
            <a:r>
              <a:rPr sz="2000" spc="-5" dirty="0">
                <a:solidFill>
                  <a:srgbClr val="333333"/>
                </a:solidFill>
                <a:latin typeface="Calibri"/>
                <a:cs typeface="Calibri"/>
              </a:rPr>
              <a:t>friendship.</a:t>
            </a:r>
            <a:endParaRPr sz="2000">
              <a:latin typeface="Calibri"/>
              <a:cs typeface="Calibri"/>
            </a:endParaRPr>
          </a:p>
        </p:txBody>
      </p:sp>
      <p:sp>
        <p:nvSpPr>
          <p:cNvPr id="5" name="object 5"/>
          <p:cNvSpPr txBox="1"/>
          <p:nvPr/>
        </p:nvSpPr>
        <p:spPr>
          <a:xfrm>
            <a:off x="9143974" y="5577894"/>
            <a:ext cx="2092960" cy="939800"/>
          </a:xfrm>
          <a:prstGeom prst="rect">
            <a:avLst/>
          </a:prstGeom>
        </p:spPr>
        <p:txBody>
          <a:bodyPr vert="horz" wrap="square" lIns="0" tIns="12700" rIns="0" bIns="0" rtlCol="0">
            <a:spAutoFit/>
          </a:bodyPr>
          <a:lstStyle/>
          <a:p>
            <a:pPr marL="12700" marR="5080" algn="ctr">
              <a:lnSpc>
                <a:spcPct val="100000"/>
              </a:lnSpc>
              <a:spcBef>
                <a:spcPts val="100"/>
              </a:spcBef>
            </a:pPr>
            <a:r>
              <a:rPr sz="2000" spc="-40" dirty="0">
                <a:solidFill>
                  <a:srgbClr val="333333"/>
                </a:solidFill>
                <a:latin typeface="Calibri"/>
                <a:cs typeface="Calibri"/>
              </a:rPr>
              <a:t>Teach </a:t>
            </a:r>
            <a:r>
              <a:rPr sz="2000" spc="-10" dirty="0">
                <a:solidFill>
                  <a:srgbClr val="333333"/>
                </a:solidFill>
                <a:latin typeface="Calibri"/>
                <a:cs typeface="Calibri"/>
              </a:rPr>
              <a:t>tolerance</a:t>
            </a:r>
            <a:r>
              <a:rPr sz="2000" spc="-35" dirty="0">
                <a:solidFill>
                  <a:srgbClr val="333333"/>
                </a:solidFill>
                <a:latin typeface="Calibri"/>
                <a:cs typeface="Calibri"/>
              </a:rPr>
              <a:t> </a:t>
            </a:r>
            <a:r>
              <a:rPr sz="2000" dirty="0">
                <a:solidFill>
                  <a:srgbClr val="333333"/>
                </a:solidFill>
                <a:latin typeface="Calibri"/>
                <a:cs typeface="Calibri"/>
              </a:rPr>
              <a:t>and  </a:t>
            </a:r>
            <a:r>
              <a:rPr sz="2000" spc="-10" dirty="0">
                <a:solidFill>
                  <a:srgbClr val="333333"/>
                </a:solidFill>
                <a:latin typeface="Calibri"/>
                <a:cs typeface="Calibri"/>
              </a:rPr>
              <a:t>understanding </a:t>
            </a:r>
            <a:r>
              <a:rPr sz="2000" spc="-5" dirty="0">
                <a:solidFill>
                  <a:srgbClr val="333333"/>
                </a:solidFill>
                <a:latin typeface="Calibri"/>
                <a:cs typeface="Calibri"/>
              </a:rPr>
              <a:t>of  </a:t>
            </a:r>
            <a:r>
              <a:rPr sz="2000" spc="-25" dirty="0">
                <a:solidFill>
                  <a:srgbClr val="333333"/>
                </a:solidFill>
                <a:latin typeface="Calibri"/>
                <a:cs typeface="Calibri"/>
              </a:rPr>
              <a:t>diversity.</a:t>
            </a:r>
            <a:endParaRPr sz="2000">
              <a:latin typeface="Calibri"/>
              <a:cs typeface="Calibri"/>
            </a:endParaRPr>
          </a:p>
        </p:txBody>
      </p:sp>
      <p:sp>
        <p:nvSpPr>
          <p:cNvPr id="6" name="object 6"/>
          <p:cNvSpPr txBox="1"/>
          <p:nvPr/>
        </p:nvSpPr>
        <p:spPr>
          <a:xfrm>
            <a:off x="12105654" y="5577894"/>
            <a:ext cx="2233930" cy="1549400"/>
          </a:xfrm>
          <a:prstGeom prst="rect">
            <a:avLst/>
          </a:prstGeom>
        </p:spPr>
        <p:txBody>
          <a:bodyPr vert="horz" wrap="square" lIns="0" tIns="12700" rIns="0" bIns="0" rtlCol="0">
            <a:spAutoFit/>
          </a:bodyPr>
          <a:lstStyle/>
          <a:p>
            <a:pPr marL="12700" marR="5080" algn="ctr">
              <a:lnSpc>
                <a:spcPct val="100000"/>
              </a:lnSpc>
              <a:spcBef>
                <a:spcPts val="100"/>
              </a:spcBef>
            </a:pPr>
            <a:r>
              <a:rPr sz="2000" dirty="0">
                <a:solidFill>
                  <a:srgbClr val="333333"/>
                </a:solidFill>
                <a:latin typeface="Calibri"/>
                <a:cs typeface="Calibri"/>
              </a:rPr>
              <a:t>Be </a:t>
            </a:r>
            <a:r>
              <a:rPr sz="2000" spc="-10" dirty="0">
                <a:solidFill>
                  <a:srgbClr val="333333"/>
                </a:solidFill>
                <a:latin typeface="Calibri"/>
                <a:cs typeface="Calibri"/>
              </a:rPr>
              <a:t>aspirational </a:t>
            </a:r>
            <a:r>
              <a:rPr sz="2000" dirty="0">
                <a:solidFill>
                  <a:srgbClr val="333333"/>
                </a:solidFill>
                <a:latin typeface="Calibri"/>
                <a:cs typeface="Calibri"/>
              </a:rPr>
              <a:t>-</a:t>
            </a:r>
            <a:r>
              <a:rPr sz="2000" spc="-75" dirty="0">
                <a:solidFill>
                  <a:srgbClr val="333333"/>
                </a:solidFill>
                <a:latin typeface="Calibri"/>
                <a:cs typeface="Calibri"/>
              </a:rPr>
              <a:t> </a:t>
            </a:r>
            <a:r>
              <a:rPr sz="2000" spc="-10" dirty="0">
                <a:solidFill>
                  <a:srgbClr val="333333"/>
                </a:solidFill>
                <a:latin typeface="Calibri"/>
                <a:cs typeface="Calibri"/>
              </a:rPr>
              <a:t>raise  levels </a:t>
            </a:r>
            <a:r>
              <a:rPr sz="2000" spc="-5" dirty="0">
                <a:solidFill>
                  <a:srgbClr val="333333"/>
                </a:solidFill>
                <a:latin typeface="Calibri"/>
                <a:cs typeface="Calibri"/>
              </a:rPr>
              <a:t>of </a:t>
            </a:r>
            <a:r>
              <a:rPr sz="2000" spc="-15" dirty="0">
                <a:solidFill>
                  <a:srgbClr val="333333"/>
                </a:solidFill>
                <a:latin typeface="Calibri"/>
                <a:cs typeface="Calibri"/>
              </a:rPr>
              <a:t>attendance,  </a:t>
            </a:r>
            <a:r>
              <a:rPr sz="2000" spc="-5" dirty="0">
                <a:solidFill>
                  <a:srgbClr val="333333"/>
                </a:solidFill>
                <a:latin typeface="Calibri"/>
                <a:cs typeface="Calibri"/>
              </a:rPr>
              <a:t>achievement </a:t>
            </a:r>
            <a:r>
              <a:rPr sz="2000" dirty="0">
                <a:solidFill>
                  <a:srgbClr val="333333"/>
                </a:solidFill>
                <a:latin typeface="Calibri"/>
                <a:cs typeface="Calibri"/>
              </a:rPr>
              <a:t>and  </a:t>
            </a:r>
            <a:r>
              <a:rPr sz="2000" spc="-5" dirty="0">
                <a:solidFill>
                  <a:srgbClr val="333333"/>
                </a:solidFill>
                <a:latin typeface="Calibri"/>
                <a:cs typeface="Calibri"/>
              </a:rPr>
              <a:t>independence </a:t>
            </a:r>
            <a:r>
              <a:rPr sz="2000" spc="-20" dirty="0">
                <a:solidFill>
                  <a:srgbClr val="333333"/>
                </a:solidFill>
                <a:latin typeface="Calibri"/>
                <a:cs typeface="Calibri"/>
              </a:rPr>
              <a:t>for  </a:t>
            </a:r>
            <a:r>
              <a:rPr sz="2000" dirty="0">
                <a:solidFill>
                  <a:srgbClr val="333333"/>
                </a:solidFill>
                <a:latin typeface="Calibri"/>
                <a:cs typeface="Calibri"/>
              </a:rPr>
              <a:t>ALL</a:t>
            </a:r>
            <a:r>
              <a:rPr sz="2000" spc="-15" dirty="0">
                <a:solidFill>
                  <a:srgbClr val="333333"/>
                </a:solidFill>
                <a:latin typeface="Calibri"/>
                <a:cs typeface="Calibri"/>
              </a:rPr>
              <a:t> </a:t>
            </a:r>
            <a:r>
              <a:rPr sz="2000" spc="-10" dirty="0">
                <a:solidFill>
                  <a:srgbClr val="333333"/>
                </a:solidFill>
                <a:latin typeface="Calibri"/>
                <a:cs typeface="Calibri"/>
              </a:rPr>
              <a:t>learners.</a:t>
            </a:r>
            <a:endParaRPr sz="2000">
              <a:latin typeface="Calibri"/>
              <a:cs typeface="Calibri"/>
            </a:endParaRPr>
          </a:p>
        </p:txBody>
      </p:sp>
      <p:sp>
        <p:nvSpPr>
          <p:cNvPr id="7" name="object 7"/>
          <p:cNvSpPr/>
          <p:nvPr/>
        </p:nvSpPr>
        <p:spPr>
          <a:xfrm>
            <a:off x="3363912" y="3610966"/>
            <a:ext cx="1524000" cy="1524000"/>
          </a:xfrm>
          <a:custGeom>
            <a:avLst/>
            <a:gdLst/>
            <a:ahLst/>
            <a:cxnLst/>
            <a:rect l="l" t="t" r="r" b="b"/>
            <a:pathLst>
              <a:path w="1524000" h="1524000">
                <a:moveTo>
                  <a:pt x="762000" y="0"/>
                </a:moveTo>
                <a:lnTo>
                  <a:pt x="713810" y="1498"/>
                </a:lnTo>
                <a:lnTo>
                  <a:pt x="666416" y="5936"/>
                </a:lnTo>
                <a:lnTo>
                  <a:pt x="619908" y="13222"/>
                </a:lnTo>
                <a:lnTo>
                  <a:pt x="574376" y="23269"/>
                </a:lnTo>
                <a:lnTo>
                  <a:pt x="529907" y="35986"/>
                </a:lnTo>
                <a:lnTo>
                  <a:pt x="486592" y="51285"/>
                </a:lnTo>
                <a:lnTo>
                  <a:pt x="444520" y="69076"/>
                </a:lnTo>
                <a:lnTo>
                  <a:pt x="403780" y="89270"/>
                </a:lnTo>
                <a:lnTo>
                  <a:pt x="364461" y="111778"/>
                </a:lnTo>
                <a:lnTo>
                  <a:pt x="326653" y="136511"/>
                </a:lnTo>
                <a:lnTo>
                  <a:pt x="290445" y="163379"/>
                </a:lnTo>
                <a:lnTo>
                  <a:pt x="255925" y="192294"/>
                </a:lnTo>
                <a:lnTo>
                  <a:pt x="223185" y="223165"/>
                </a:lnTo>
                <a:lnTo>
                  <a:pt x="192311" y="255905"/>
                </a:lnTo>
                <a:lnTo>
                  <a:pt x="163395" y="290423"/>
                </a:lnTo>
                <a:lnTo>
                  <a:pt x="136525" y="326631"/>
                </a:lnTo>
                <a:lnTo>
                  <a:pt x="111790" y="364439"/>
                </a:lnTo>
                <a:lnTo>
                  <a:pt x="89280" y="403757"/>
                </a:lnTo>
                <a:lnTo>
                  <a:pt x="69084" y="444498"/>
                </a:lnTo>
                <a:lnTo>
                  <a:pt x="51291" y="486571"/>
                </a:lnTo>
                <a:lnTo>
                  <a:pt x="35990" y="529888"/>
                </a:lnTo>
                <a:lnTo>
                  <a:pt x="23272" y="574359"/>
                </a:lnTo>
                <a:lnTo>
                  <a:pt x="13224" y="619895"/>
                </a:lnTo>
                <a:lnTo>
                  <a:pt x="5937" y="666406"/>
                </a:lnTo>
                <a:lnTo>
                  <a:pt x="1499" y="713804"/>
                </a:lnTo>
                <a:lnTo>
                  <a:pt x="0" y="762000"/>
                </a:lnTo>
                <a:lnTo>
                  <a:pt x="1499" y="810184"/>
                </a:lnTo>
                <a:lnTo>
                  <a:pt x="5937" y="857573"/>
                </a:lnTo>
                <a:lnTo>
                  <a:pt x="13224" y="904077"/>
                </a:lnTo>
                <a:lnTo>
                  <a:pt x="23272" y="949607"/>
                </a:lnTo>
                <a:lnTo>
                  <a:pt x="35990" y="994073"/>
                </a:lnTo>
                <a:lnTo>
                  <a:pt x="51291" y="1037386"/>
                </a:lnTo>
                <a:lnTo>
                  <a:pt x="69084" y="1079457"/>
                </a:lnTo>
                <a:lnTo>
                  <a:pt x="89280" y="1120197"/>
                </a:lnTo>
                <a:lnTo>
                  <a:pt x="111790" y="1159515"/>
                </a:lnTo>
                <a:lnTo>
                  <a:pt x="136525" y="1197324"/>
                </a:lnTo>
                <a:lnTo>
                  <a:pt x="163395" y="1233533"/>
                </a:lnTo>
                <a:lnTo>
                  <a:pt x="192311" y="1268053"/>
                </a:lnTo>
                <a:lnTo>
                  <a:pt x="223185" y="1300795"/>
                </a:lnTo>
                <a:lnTo>
                  <a:pt x="255925" y="1331670"/>
                </a:lnTo>
                <a:lnTo>
                  <a:pt x="290445" y="1360588"/>
                </a:lnTo>
                <a:lnTo>
                  <a:pt x="326653" y="1387460"/>
                </a:lnTo>
                <a:lnTo>
                  <a:pt x="364461" y="1412197"/>
                </a:lnTo>
                <a:lnTo>
                  <a:pt x="403780" y="1434709"/>
                </a:lnTo>
                <a:lnTo>
                  <a:pt x="444520" y="1454907"/>
                </a:lnTo>
                <a:lnTo>
                  <a:pt x="486592" y="1472702"/>
                </a:lnTo>
                <a:lnTo>
                  <a:pt x="529907" y="1488004"/>
                </a:lnTo>
                <a:lnTo>
                  <a:pt x="574376" y="1500724"/>
                </a:lnTo>
                <a:lnTo>
                  <a:pt x="619908" y="1510773"/>
                </a:lnTo>
                <a:lnTo>
                  <a:pt x="666416" y="1518062"/>
                </a:lnTo>
                <a:lnTo>
                  <a:pt x="713810" y="1522500"/>
                </a:lnTo>
                <a:lnTo>
                  <a:pt x="762000" y="1524000"/>
                </a:lnTo>
                <a:lnTo>
                  <a:pt x="810189" y="1522500"/>
                </a:lnTo>
                <a:lnTo>
                  <a:pt x="857583" y="1518062"/>
                </a:lnTo>
                <a:lnTo>
                  <a:pt x="904091" y="1510773"/>
                </a:lnTo>
                <a:lnTo>
                  <a:pt x="949623" y="1500724"/>
                </a:lnTo>
                <a:lnTo>
                  <a:pt x="994092" y="1488004"/>
                </a:lnTo>
                <a:lnTo>
                  <a:pt x="1037407" y="1472702"/>
                </a:lnTo>
                <a:lnTo>
                  <a:pt x="1079479" y="1454907"/>
                </a:lnTo>
                <a:lnTo>
                  <a:pt x="1120219" y="1434709"/>
                </a:lnTo>
                <a:lnTo>
                  <a:pt x="1159538" y="1412197"/>
                </a:lnTo>
                <a:lnTo>
                  <a:pt x="1197346" y="1387460"/>
                </a:lnTo>
                <a:lnTo>
                  <a:pt x="1233554" y="1360588"/>
                </a:lnTo>
                <a:lnTo>
                  <a:pt x="1268074" y="1331670"/>
                </a:lnTo>
                <a:lnTo>
                  <a:pt x="1300814" y="1300795"/>
                </a:lnTo>
                <a:lnTo>
                  <a:pt x="1331688" y="1268053"/>
                </a:lnTo>
                <a:lnTo>
                  <a:pt x="1360604" y="1233533"/>
                </a:lnTo>
                <a:lnTo>
                  <a:pt x="1387474" y="1197324"/>
                </a:lnTo>
                <a:lnTo>
                  <a:pt x="1412209" y="1159515"/>
                </a:lnTo>
                <a:lnTo>
                  <a:pt x="1434719" y="1120197"/>
                </a:lnTo>
                <a:lnTo>
                  <a:pt x="1454915" y="1079457"/>
                </a:lnTo>
                <a:lnTo>
                  <a:pt x="1472708" y="1037386"/>
                </a:lnTo>
                <a:lnTo>
                  <a:pt x="1488009" y="994073"/>
                </a:lnTo>
                <a:lnTo>
                  <a:pt x="1500727" y="949607"/>
                </a:lnTo>
                <a:lnTo>
                  <a:pt x="1510775" y="904077"/>
                </a:lnTo>
                <a:lnTo>
                  <a:pt x="1518062" y="857573"/>
                </a:lnTo>
                <a:lnTo>
                  <a:pt x="1522500" y="810184"/>
                </a:lnTo>
                <a:lnTo>
                  <a:pt x="1524000" y="762000"/>
                </a:lnTo>
                <a:lnTo>
                  <a:pt x="1522500" y="713804"/>
                </a:lnTo>
                <a:lnTo>
                  <a:pt x="1518062" y="666406"/>
                </a:lnTo>
                <a:lnTo>
                  <a:pt x="1510775" y="619895"/>
                </a:lnTo>
                <a:lnTo>
                  <a:pt x="1500727" y="574359"/>
                </a:lnTo>
                <a:lnTo>
                  <a:pt x="1488009" y="529888"/>
                </a:lnTo>
                <a:lnTo>
                  <a:pt x="1472708" y="486571"/>
                </a:lnTo>
                <a:lnTo>
                  <a:pt x="1454915" y="444498"/>
                </a:lnTo>
                <a:lnTo>
                  <a:pt x="1434719" y="403757"/>
                </a:lnTo>
                <a:lnTo>
                  <a:pt x="1412209" y="364439"/>
                </a:lnTo>
                <a:lnTo>
                  <a:pt x="1387474" y="326631"/>
                </a:lnTo>
                <a:lnTo>
                  <a:pt x="1360604" y="290423"/>
                </a:lnTo>
                <a:lnTo>
                  <a:pt x="1331688" y="255905"/>
                </a:lnTo>
                <a:lnTo>
                  <a:pt x="1300814" y="223165"/>
                </a:lnTo>
                <a:lnTo>
                  <a:pt x="1268074" y="192294"/>
                </a:lnTo>
                <a:lnTo>
                  <a:pt x="1233554" y="163379"/>
                </a:lnTo>
                <a:lnTo>
                  <a:pt x="1197346" y="136511"/>
                </a:lnTo>
                <a:lnTo>
                  <a:pt x="1159538" y="111778"/>
                </a:lnTo>
                <a:lnTo>
                  <a:pt x="1120219" y="89270"/>
                </a:lnTo>
                <a:lnTo>
                  <a:pt x="1079479" y="69076"/>
                </a:lnTo>
                <a:lnTo>
                  <a:pt x="1037407" y="51285"/>
                </a:lnTo>
                <a:lnTo>
                  <a:pt x="994092" y="35986"/>
                </a:lnTo>
                <a:lnTo>
                  <a:pt x="949623" y="23269"/>
                </a:lnTo>
                <a:lnTo>
                  <a:pt x="904091" y="13222"/>
                </a:lnTo>
                <a:lnTo>
                  <a:pt x="857583" y="5936"/>
                </a:lnTo>
                <a:lnTo>
                  <a:pt x="810189" y="1498"/>
                </a:lnTo>
                <a:lnTo>
                  <a:pt x="762000" y="0"/>
                </a:lnTo>
                <a:close/>
              </a:path>
            </a:pathLst>
          </a:custGeom>
          <a:solidFill>
            <a:srgbClr val="00597B"/>
          </a:solidFill>
        </p:spPr>
        <p:txBody>
          <a:bodyPr wrap="square" lIns="0" tIns="0" rIns="0" bIns="0" rtlCol="0"/>
          <a:lstStyle/>
          <a:p>
            <a:endParaRPr/>
          </a:p>
        </p:txBody>
      </p:sp>
      <p:sp>
        <p:nvSpPr>
          <p:cNvPr id="8" name="object 8"/>
          <p:cNvSpPr/>
          <p:nvPr/>
        </p:nvSpPr>
        <p:spPr>
          <a:xfrm>
            <a:off x="12460287" y="3610966"/>
            <a:ext cx="1524000" cy="1524000"/>
          </a:xfrm>
          <a:custGeom>
            <a:avLst/>
            <a:gdLst/>
            <a:ahLst/>
            <a:cxnLst/>
            <a:rect l="l" t="t" r="r" b="b"/>
            <a:pathLst>
              <a:path w="1524000" h="1524000">
                <a:moveTo>
                  <a:pt x="762000" y="0"/>
                </a:moveTo>
                <a:lnTo>
                  <a:pt x="713810" y="1498"/>
                </a:lnTo>
                <a:lnTo>
                  <a:pt x="666416" y="5936"/>
                </a:lnTo>
                <a:lnTo>
                  <a:pt x="619908" y="13222"/>
                </a:lnTo>
                <a:lnTo>
                  <a:pt x="574376" y="23269"/>
                </a:lnTo>
                <a:lnTo>
                  <a:pt x="529907" y="35986"/>
                </a:lnTo>
                <a:lnTo>
                  <a:pt x="486592" y="51285"/>
                </a:lnTo>
                <a:lnTo>
                  <a:pt x="444520" y="69076"/>
                </a:lnTo>
                <a:lnTo>
                  <a:pt x="403780" y="89270"/>
                </a:lnTo>
                <a:lnTo>
                  <a:pt x="364461" y="111778"/>
                </a:lnTo>
                <a:lnTo>
                  <a:pt x="326653" y="136511"/>
                </a:lnTo>
                <a:lnTo>
                  <a:pt x="290445" y="163379"/>
                </a:lnTo>
                <a:lnTo>
                  <a:pt x="255925" y="192294"/>
                </a:lnTo>
                <a:lnTo>
                  <a:pt x="223185" y="223165"/>
                </a:lnTo>
                <a:lnTo>
                  <a:pt x="192311" y="255905"/>
                </a:lnTo>
                <a:lnTo>
                  <a:pt x="163395" y="290423"/>
                </a:lnTo>
                <a:lnTo>
                  <a:pt x="136525" y="326631"/>
                </a:lnTo>
                <a:lnTo>
                  <a:pt x="111790" y="364439"/>
                </a:lnTo>
                <a:lnTo>
                  <a:pt x="89280" y="403757"/>
                </a:lnTo>
                <a:lnTo>
                  <a:pt x="69084" y="444498"/>
                </a:lnTo>
                <a:lnTo>
                  <a:pt x="51291" y="486571"/>
                </a:lnTo>
                <a:lnTo>
                  <a:pt x="35990" y="529888"/>
                </a:lnTo>
                <a:lnTo>
                  <a:pt x="23272" y="574359"/>
                </a:lnTo>
                <a:lnTo>
                  <a:pt x="13224" y="619895"/>
                </a:lnTo>
                <a:lnTo>
                  <a:pt x="5937" y="666406"/>
                </a:lnTo>
                <a:lnTo>
                  <a:pt x="1499" y="713804"/>
                </a:lnTo>
                <a:lnTo>
                  <a:pt x="0" y="762000"/>
                </a:lnTo>
                <a:lnTo>
                  <a:pt x="1499" y="810184"/>
                </a:lnTo>
                <a:lnTo>
                  <a:pt x="5937" y="857573"/>
                </a:lnTo>
                <a:lnTo>
                  <a:pt x="13224" y="904077"/>
                </a:lnTo>
                <a:lnTo>
                  <a:pt x="23272" y="949607"/>
                </a:lnTo>
                <a:lnTo>
                  <a:pt x="35990" y="994073"/>
                </a:lnTo>
                <a:lnTo>
                  <a:pt x="51291" y="1037386"/>
                </a:lnTo>
                <a:lnTo>
                  <a:pt x="69084" y="1079457"/>
                </a:lnTo>
                <a:lnTo>
                  <a:pt x="89280" y="1120197"/>
                </a:lnTo>
                <a:lnTo>
                  <a:pt x="111790" y="1159515"/>
                </a:lnTo>
                <a:lnTo>
                  <a:pt x="136525" y="1197324"/>
                </a:lnTo>
                <a:lnTo>
                  <a:pt x="163395" y="1233533"/>
                </a:lnTo>
                <a:lnTo>
                  <a:pt x="192311" y="1268053"/>
                </a:lnTo>
                <a:lnTo>
                  <a:pt x="223185" y="1300795"/>
                </a:lnTo>
                <a:lnTo>
                  <a:pt x="255925" y="1331670"/>
                </a:lnTo>
                <a:lnTo>
                  <a:pt x="290445" y="1360588"/>
                </a:lnTo>
                <a:lnTo>
                  <a:pt x="326653" y="1387460"/>
                </a:lnTo>
                <a:lnTo>
                  <a:pt x="364461" y="1412197"/>
                </a:lnTo>
                <a:lnTo>
                  <a:pt x="403780" y="1434709"/>
                </a:lnTo>
                <a:lnTo>
                  <a:pt x="444520" y="1454907"/>
                </a:lnTo>
                <a:lnTo>
                  <a:pt x="486592" y="1472702"/>
                </a:lnTo>
                <a:lnTo>
                  <a:pt x="529907" y="1488004"/>
                </a:lnTo>
                <a:lnTo>
                  <a:pt x="574376" y="1500724"/>
                </a:lnTo>
                <a:lnTo>
                  <a:pt x="619908" y="1510773"/>
                </a:lnTo>
                <a:lnTo>
                  <a:pt x="666416" y="1518062"/>
                </a:lnTo>
                <a:lnTo>
                  <a:pt x="713810" y="1522500"/>
                </a:lnTo>
                <a:lnTo>
                  <a:pt x="762000" y="1524000"/>
                </a:lnTo>
                <a:lnTo>
                  <a:pt x="810189" y="1522500"/>
                </a:lnTo>
                <a:lnTo>
                  <a:pt x="857583" y="1518062"/>
                </a:lnTo>
                <a:lnTo>
                  <a:pt x="904091" y="1510773"/>
                </a:lnTo>
                <a:lnTo>
                  <a:pt x="949623" y="1500724"/>
                </a:lnTo>
                <a:lnTo>
                  <a:pt x="994092" y="1488004"/>
                </a:lnTo>
                <a:lnTo>
                  <a:pt x="1037407" y="1472702"/>
                </a:lnTo>
                <a:lnTo>
                  <a:pt x="1079479" y="1454907"/>
                </a:lnTo>
                <a:lnTo>
                  <a:pt x="1120219" y="1434709"/>
                </a:lnTo>
                <a:lnTo>
                  <a:pt x="1159538" y="1412197"/>
                </a:lnTo>
                <a:lnTo>
                  <a:pt x="1197346" y="1387460"/>
                </a:lnTo>
                <a:lnTo>
                  <a:pt x="1233554" y="1360588"/>
                </a:lnTo>
                <a:lnTo>
                  <a:pt x="1268074" y="1331670"/>
                </a:lnTo>
                <a:lnTo>
                  <a:pt x="1300814" y="1300795"/>
                </a:lnTo>
                <a:lnTo>
                  <a:pt x="1331688" y="1268053"/>
                </a:lnTo>
                <a:lnTo>
                  <a:pt x="1360604" y="1233533"/>
                </a:lnTo>
                <a:lnTo>
                  <a:pt x="1387474" y="1197324"/>
                </a:lnTo>
                <a:lnTo>
                  <a:pt x="1412209" y="1159515"/>
                </a:lnTo>
                <a:lnTo>
                  <a:pt x="1434719" y="1120197"/>
                </a:lnTo>
                <a:lnTo>
                  <a:pt x="1454915" y="1079457"/>
                </a:lnTo>
                <a:lnTo>
                  <a:pt x="1472708" y="1037386"/>
                </a:lnTo>
                <a:lnTo>
                  <a:pt x="1488009" y="994073"/>
                </a:lnTo>
                <a:lnTo>
                  <a:pt x="1500727" y="949607"/>
                </a:lnTo>
                <a:lnTo>
                  <a:pt x="1510775" y="904077"/>
                </a:lnTo>
                <a:lnTo>
                  <a:pt x="1518062" y="857573"/>
                </a:lnTo>
                <a:lnTo>
                  <a:pt x="1522500" y="810184"/>
                </a:lnTo>
                <a:lnTo>
                  <a:pt x="1524000" y="762000"/>
                </a:lnTo>
                <a:lnTo>
                  <a:pt x="1522500" y="713804"/>
                </a:lnTo>
                <a:lnTo>
                  <a:pt x="1518062" y="666406"/>
                </a:lnTo>
                <a:lnTo>
                  <a:pt x="1510775" y="619895"/>
                </a:lnTo>
                <a:lnTo>
                  <a:pt x="1500727" y="574359"/>
                </a:lnTo>
                <a:lnTo>
                  <a:pt x="1488009" y="529888"/>
                </a:lnTo>
                <a:lnTo>
                  <a:pt x="1472708" y="486571"/>
                </a:lnTo>
                <a:lnTo>
                  <a:pt x="1454915" y="444498"/>
                </a:lnTo>
                <a:lnTo>
                  <a:pt x="1434719" y="403757"/>
                </a:lnTo>
                <a:lnTo>
                  <a:pt x="1412209" y="364439"/>
                </a:lnTo>
                <a:lnTo>
                  <a:pt x="1387474" y="326631"/>
                </a:lnTo>
                <a:lnTo>
                  <a:pt x="1360604" y="290423"/>
                </a:lnTo>
                <a:lnTo>
                  <a:pt x="1331688" y="255905"/>
                </a:lnTo>
                <a:lnTo>
                  <a:pt x="1300814" y="223165"/>
                </a:lnTo>
                <a:lnTo>
                  <a:pt x="1268074" y="192294"/>
                </a:lnTo>
                <a:lnTo>
                  <a:pt x="1233554" y="163379"/>
                </a:lnTo>
                <a:lnTo>
                  <a:pt x="1197346" y="136511"/>
                </a:lnTo>
                <a:lnTo>
                  <a:pt x="1159538" y="111778"/>
                </a:lnTo>
                <a:lnTo>
                  <a:pt x="1120219" y="89270"/>
                </a:lnTo>
                <a:lnTo>
                  <a:pt x="1079479" y="69076"/>
                </a:lnTo>
                <a:lnTo>
                  <a:pt x="1037407" y="51285"/>
                </a:lnTo>
                <a:lnTo>
                  <a:pt x="994092" y="35986"/>
                </a:lnTo>
                <a:lnTo>
                  <a:pt x="949623" y="23269"/>
                </a:lnTo>
                <a:lnTo>
                  <a:pt x="904091" y="13222"/>
                </a:lnTo>
                <a:lnTo>
                  <a:pt x="857583" y="5936"/>
                </a:lnTo>
                <a:lnTo>
                  <a:pt x="810189" y="1498"/>
                </a:lnTo>
                <a:lnTo>
                  <a:pt x="762000" y="0"/>
                </a:lnTo>
                <a:close/>
              </a:path>
            </a:pathLst>
          </a:custGeom>
          <a:solidFill>
            <a:srgbClr val="00A0D2"/>
          </a:solidFill>
        </p:spPr>
        <p:txBody>
          <a:bodyPr wrap="square" lIns="0" tIns="0" rIns="0" bIns="0" rtlCol="0"/>
          <a:lstStyle/>
          <a:p>
            <a:endParaRPr/>
          </a:p>
        </p:txBody>
      </p:sp>
      <p:sp>
        <p:nvSpPr>
          <p:cNvPr id="9" name="object 9"/>
          <p:cNvSpPr/>
          <p:nvPr/>
        </p:nvSpPr>
        <p:spPr>
          <a:xfrm>
            <a:off x="9428164" y="3610966"/>
            <a:ext cx="1524000" cy="1524000"/>
          </a:xfrm>
          <a:custGeom>
            <a:avLst/>
            <a:gdLst/>
            <a:ahLst/>
            <a:cxnLst/>
            <a:rect l="l" t="t" r="r" b="b"/>
            <a:pathLst>
              <a:path w="1524000" h="1524000">
                <a:moveTo>
                  <a:pt x="762000" y="0"/>
                </a:moveTo>
                <a:lnTo>
                  <a:pt x="713810" y="1498"/>
                </a:lnTo>
                <a:lnTo>
                  <a:pt x="666416" y="5936"/>
                </a:lnTo>
                <a:lnTo>
                  <a:pt x="619908" y="13222"/>
                </a:lnTo>
                <a:lnTo>
                  <a:pt x="574376" y="23269"/>
                </a:lnTo>
                <a:lnTo>
                  <a:pt x="529907" y="35986"/>
                </a:lnTo>
                <a:lnTo>
                  <a:pt x="486592" y="51285"/>
                </a:lnTo>
                <a:lnTo>
                  <a:pt x="444520" y="69076"/>
                </a:lnTo>
                <a:lnTo>
                  <a:pt x="403780" y="89270"/>
                </a:lnTo>
                <a:lnTo>
                  <a:pt x="364461" y="111778"/>
                </a:lnTo>
                <a:lnTo>
                  <a:pt x="326653" y="136511"/>
                </a:lnTo>
                <a:lnTo>
                  <a:pt x="290445" y="163379"/>
                </a:lnTo>
                <a:lnTo>
                  <a:pt x="255925" y="192294"/>
                </a:lnTo>
                <a:lnTo>
                  <a:pt x="223185" y="223165"/>
                </a:lnTo>
                <a:lnTo>
                  <a:pt x="192311" y="255905"/>
                </a:lnTo>
                <a:lnTo>
                  <a:pt x="163395" y="290423"/>
                </a:lnTo>
                <a:lnTo>
                  <a:pt x="136525" y="326631"/>
                </a:lnTo>
                <a:lnTo>
                  <a:pt x="111790" y="364439"/>
                </a:lnTo>
                <a:lnTo>
                  <a:pt x="89280" y="403757"/>
                </a:lnTo>
                <a:lnTo>
                  <a:pt x="69084" y="444498"/>
                </a:lnTo>
                <a:lnTo>
                  <a:pt x="51291" y="486571"/>
                </a:lnTo>
                <a:lnTo>
                  <a:pt x="35990" y="529888"/>
                </a:lnTo>
                <a:lnTo>
                  <a:pt x="23272" y="574359"/>
                </a:lnTo>
                <a:lnTo>
                  <a:pt x="13224" y="619895"/>
                </a:lnTo>
                <a:lnTo>
                  <a:pt x="5937" y="666406"/>
                </a:lnTo>
                <a:lnTo>
                  <a:pt x="1499" y="713804"/>
                </a:lnTo>
                <a:lnTo>
                  <a:pt x="0" y="762000"/>
                </a:lnTo>
                <a:lnTo>
                  <a:pt x="1499" y="810184"/>
                </a:lnTo>
                <a:lnTo>
                  <a:pt x="5937" y="857573"/>
                </a:lnTo>
                <a:lnTo>
                  <a:pt x="13224" y="904077"/>
                </a:lnTo>
                <a:lnTo>
                  <a:pt x="23272" y="949607"/>
                </a:lnTo>
                <a:lnTo>
                  <a:pt x="35990" y="994073"/>
                </a:lnTo>
                <a:lnTo>
                  <a:pt x="51291" y="1037386"/>
                </a:lnTo>
                <a:lnTo>
                  <a:pt x="69084" y="1079457"/>
                </a:lnTo>
                <a:lnTo>
                  <a:pt x="89280" y="1120197"/>
                </a:lnTo>
                <a:lnTo>
                  <a:pt x="111790" y="1159515"/>
                </a:lnTo>
                <a:lnTo>
                  <a:pt x="136525" y="1197324"/>
                </a:lnTo>
                <a:lnTo>
                  <a:pt x="163395" y="1233533"/>
                </a:lnTo>
                <a:lnTo>
                  <a:pt x="192311" y="1268053"/>
                </a:lnTo>
                <a:lnTo>
                  <a:pt x="223185" y="1300795"/>
                </a:lnTo>
                <a:lnTo>
                  <a:pt x="255925" y="1331670"/>
                </a:lnTo>
                <a:lnTo>
                  <a:pt x="290445" y="1360588"/>
                </a:lnTo>
                <a:lnTo>
                  <a:pt x="326653" y="1387460"/>
                </a:lnTo>
                <a:lnTo>
                  <a:pt x="364461" y="1412197"/>
                </a:lnTo>
                <a:lnTo>
                  <a:pt x="403780" y="1434709"/>
                </a:lnTo>
                <a:lnTo>
                  <a:pt x="444520" y="1454907"/>
                </a:lnTo>
                <a:lnTo>
                  <a:pt x="486592" y="1472702"/>
                </a:lnTo>
                <a:lnTo>
                  <a:pt x="529907" y="1488004"/>
                </a:lnTo>
                <a:lnTo>
                  <a:pt x="574376" y="1500724"/>
                </a:lnTo>
                <a:lnTo>
                  <a:pt x="619908" y="1510773"/>
                </a:lnTo>
                <a:lnTo>
                  <a:pt x="666416" y="1518062"/>
                </a:lnTo>
                <a:lnTo>
                  <a:pt x="713810" y="1522500"/>
                </a:lnTo>
                <a:lnTo>
                  <a:pt x="762000" y="1524000"/>
                </a:lnTo>
                <a:lnTo>
                  <a:pt x="810189" y="1522500"/>
                </a:lnTo>
                <a:lnTo>
                  <a:pt x="857583" y="1518062"/>
                </a:lnTo>
                <a:lnTo>
                  <a:pt x="904091" y="1510773"/>
                </a:lnTo>
                <a:lnTo>
                  <a:pt x="949623" y="1500724"/>
                </a:lnTo>
                <a:lnTo>
                  <a:pt x="994092" y="1488004"/>
                </a:lnTo>
                <a:lnTo>
                  <a:pt x="1037407" y="1472702"/>
                </a:lnTo>
                <a:lnTo>
                  <a:pt x="1079479" y="1454907"/>
                </a:lnTo>
                <a:lnTo>
                  <a:pt x="1120219" y="1434709"/>
                </a:lnTo>
                <a:lnTo>
                  <a:pt x="1159538" y="1412197"/>
                </a:lnTo>
                <a:lnTo>
                  <a:pt x="1197346" y="1387460"/>
                </a:lnTo>
                <a:lnTo>
                  <a:pt x="1233554" y="1360588"/>
                </a:lnTo>
                <a:lnTo>
                  <a:pt x="1268074" y="1331670"/>
                </a:lnTo>
                <a:lnTo>
                  <a:pt x="1300814" y="1300795"/>
                </a:lnTo>
                <a:lnTo>
                  <a:pt x="1331688" y="1268053"/>
                </a:lnTo>
                <a:lnTo>
                  <a:pt x="1360604" y="1233533"/>
                </a:lnTo>
                <a:lnTo>
                  <a:pt x="1387474" y="1197324"/>
                </a:lnTo>
                <a:lnTo>
                  <a:pt x="1412209" y="1159515"/>
                </a:lnTo>
                <a:lnTo>
                  <a:pt x="1434719" y="1120197"/>
                </a:lnTo>
                <a:lnTo>
                  <a:pt x="1454915" y="1079457"/>
                </a:lnTo>
                <a:lnTo>
                  <a:pt x="1472708" y="1037386"/>
                </a:lnTo>
                <a:lnTo>
                  <a:pt x="1488009" y="994073"/>
                </a:lnTo>
                <a:lnTo>
                  <a:pt x="1500727" y="949607"/>
                </a:lnTo>
                <a:lnTo>
                  <a:pt x="1510775" y="904077"/>
                </a:lnTo>
                <a:lnTo>
                  <a:pt x="1518062" y="857573"/>
                </a:lnTo>
                <a:lnTo>
                  <a:pt x="1522500" y="810184"/>
                </a:lnTo>
                <a:lnTo>
                  <a:pt x="1524000" y="762000"/>
                </a:lnTo>
                <a:lnTo>
                  <a:pt x="1522500" y="713804"/>
                </a:lnTo>
                <a:lnTo>
                  <a:pt x="1518062" y="666406"/>
                </a:lnTo>
                <a:lnTo>
                  <a:pt x="1510775" y="619895"/>
                </a:lnTo>
                <a:lnTo>
                  <a:pt x="1500727" y="574359"/>
                </a:lnTo>
                <a:lnTo>
                  <a:pt x="1488009" y="529888"/>
                </a:lnTo>
                <a:lnTo>
                  <a:pt x="1472708" y="486571"/>
                </a:lnTo>
                <a:lnTo>
                  <a:pt x="1454915" y="444498"/>
                </a:lnTo>
                <a:lnTo>
                  <a:pt x="1434719" y="403757"/>
                </a:lnTo>
                <a:lnTo>
                  <a:pt x="1412209" y="364439"/>
                </a:lnTo>
                <a:lnTo>
                  <a:pt x="1387474" y="326631"/>
                </a:lnTo>
                <a:lnTo>
                  <a:pt x="1360604" y="290423"/>
                </a:lnTo>
                <a:lnTo>
                  <a:pt x="1331688" y="255905"/>
                </a:lnTo>
                <a:lnTo>
                  <a:pt x="1300814" y="223165"/>
                </a:lnTo>
                <a:lnTo>
                  <a:pt x="1268074" y="192294"/>
                </a:lnTo>
                <a:lnTo>
                  <a:pt x="1233554" y="163379"/>
                </a:lnTo>
                <a:lnTo>
                  <a:pt x="1197346" y="136511"/>
                </a:lnTo>
                <a:lnTo>
                  <a:pt x="1159538" y="111778"/>
                </a:lnTo>
                <a:lnTo>
                  <a:pt x="1120219" y="89270"/>
                </a:lnTo>
                <a:lnTo>
                  <a:pt x="1079479" y="69076"/>
                </a:lnTo>
                <a:lnTo>
                  <a:pt x="1037407" y="51285"/>
                </a:lnTo>
                <a:lnTo>
                  <a:pt x="994092" y="35986"/>
                </a:lnTo>
                <a:lnTo>
                  <a:pt x="949623" y="23269"/>
                </a:lnTo>
                <a:lnTo>
                  <a:pt x="904091" y="13222"/>
                </a:lnTo>
                <a:lnTo>
                  <a:pt x="857583" y="5936"/>
                </a:lnTo>
                <a:lnTo>
                  <a:pt x="810189" y="1498"/>
                </a:lnTo>
                <a:lnTo>
                  <a:pt x="762000" y="0"/>
                </a:lnTo>
                <a:close/>
              </a:path>
            </a:pathLst>
          </a:custGeom>
          <a:solidFill>
            <a:srgbClr val="00597B"/>
          </a:solidFill>
        </p:spPr>
        <p:txBody>
          <a:bodyPr wrap="square" lIns="0" tIns="0" rIns="0" bIns="0" rtlCol="0"/>
          <a:lstStyle/>
          <a:p>
            <a:endParaRPr/>
          </a:p>
        </p:txBody>
      </p:sp>
      <p:sp>
        <p:nvSpPr>
          <p:cNvPr id="10" name="object 10"/>
          <p:cNvSpPr/>
          <p:nvPr/>
        </p:nvSpPr>
        <p:spPr>
          <a:xfrm>
            <a:off x="3896788" y="3928249"/>
            <a:ext cx="628015" cy="802640"/>
          </a:xfrm>
          <a:custGeom>
            <a:avLst/>
            <a:gdLst/>
            <a:ahLst/>
            <a:cxnLst/>
            <a:rect l="l" t="t" r="r" b="b"/>
            <a:pathLst>
              <a:path w="628014" h="802639">
                <a:moveTo>
                  <a:pt x="30822" y="714320"/>
                </a:moveTo>
                <a:lnTo>
                  <a:pt x="24256" y="714320"/>
                </a:lnTo>
                <a:lnTo>
                  <a:pt x="14814" y="716226"/>
                </a:lnTo>
                <a:lnTo>
                  <a:pt x="7104" y="721424"/>
                </a:lnTo>
                <a:lnTo>
                  <a:pt x="1905" y="729135"/>
                </a:lnTo>
                <a:lnTo>
                  <a:pt x="0" y="738577"/>
                </a:lnTo>
                <a:lnTo>
                  <a:pt x="2435" y="750607"/>
                </a:lnTo>
                <a:lnTo>
                  <a:pt x="9074" y="760442"/>
                </a:lnTo>
                <a:lnTo>
                  <a:pt x="18913" y="767079"/>
                </a:lnTo>
                <a:lnTo>
                  <a:pt x="30949" y="769515"/>
                </a:lnTo>
                <a:lnTo>
                  <a:pt x="55284" y="770444"/>
                </a:lnTo>
                <a:lnTo>
                  <a:pt x="77673" y="772991"/>
                </a:lnTo>
                <a:lnTo>
                  <a:pt x="99604" y="776790"/>
                </a:lnTo>
                <a:lnTo>
                  <a:pt x="128269" y="782672"/>
                </a:lnTo>
                <a:lnTo>
                  <a:pt x="139458" y="785148"/>
                </a:lnTo>
                <a:lnTo>
                  <a:pt x="168953" y="791368"/>
                </a:lnTo>
                <a:lnTo>
                  <a:pt x="203165" y="796854"/>
                </a:lnTo>
                <a:lnTo>
                  <a:pt x="246325" y="800764"/>
                </a:lnTo>
                <a:lnTo>
                  <a:pt x="302666" y="802255"/>
                </a:lnTo>
                <a:lnTo>
                  <a:pt x="473900" y="802255"/>
                </a:lnTo>
                <a:lnTo>
                  <a:pt x="509125" y="795127"/>
                </a:lnTo>
                <a:lnTo>
                  <a:pt x="537919" y="775698"/>
                </a:lnTo>
                <a:lnTo>
                  <a:pt x="552734" y="753741"/>
                </a:lnTo>
                <a:lnTo>
                  <a:pt x="302666" y="753741"/>
                </a:lnTo>
                <a:lnTo>
                  <a:pt x="249837" y="752350"/>
                </a:lnTo>
                <a:lnTo>
                  <a:pt x="209430" y="748701"/>
                </a:lnTo>
                <a:lnTo>
                  <a:pt x="177456" y="743577"/>
                </a:lnTo>
                <a:lnTo>
                  <a:pt x="153773" y="738577"/>
                </a:lnTo>
                <a:lnTo>
                  <a:pt x="48526" y="738577"/>
                </a:lnTo>
                <a:lnTo>
                  <a:pt x="153653" y="738552"/>
                </a:lnTo>
                <a:lnTo>
                  <a:pt x="132499" y="733993"/>
                </a:lnTo>
                <a:lnTo>
                  <a:pt x="110786" y="729548"/>
                </a:lnTo>
                <a:lnTo>
                  <a:pt x="88846" y="725642"/>
                </a:lnTo>
                <a:lnTo>
                  <a:pt x="65890" y="722698"/>
                </a:lnTo>
                <a:lnTo>
                  <a:pt x="41135" y="721140"/>
                </a:lnTo>
                <a:lnTo>
                  <a:pt x="36766" y="716911"/>
                </a:lnTo>
                <a:lnTo>
                  <a:pt x="30822" y="714320"/>
                </a:lnTo>
                <a:close/>
              </a:path>
              <a:path w="628014" h="802639">
                <a:moveTo>
                  <a:pt x="559033" y="738577"/>
                </a:moveTo>
                <a:lnTo>
                  <a:pt x="505537" y="738577"/>
                </a:lnTo>
                <a:lnTo>
                  <a:pt x="503628" y="741406"/>
                </a:lnTo>
                <a:lnTo>
                  <a:pt x="490256" y="750430"/>
                </a:lnTo>
                <a:lnTo>
                  <a:pt x="473900" y="753741"/>
                </a:lnTo>
                <a:lnTo>
                  <a:pt x="552734" y="753741"/>
                </a:lnTo>
                <a:lnTo>
                  <a:pt x="557348" y="746904"/>
                </a:lnTo>
                <a:lnTo>
                  <a:pt x="559033" y="738577"/>
                </a:lnTo>
                <a:close/>
              </a:path>
              <a:path w="628014" h="802639">
                <a:moveTo>
                  <a:pt x="505554" y="738552"/>
                </a:moveTo>
                <a:lnTo>
                  <a:pt x="153653" y="738552"/>
                </a:lnTo>
                <a:lnTo>
                  <a:pt x="505537" y="738577"/>
                </a:lnTo>
                <a:close/>
              </a:path>
              <a:path w="628014" h="802639">
                <a:moveTo>
                  <a:pt x="369532" y="48497"/>
                </a:moveTo>
                <a:lnTo>
                  <a:pt x="282614" y="48497"/>
                </a:lnTo>
                <a:lnTo>
                  <a:pt x="293824" y="49613"/>
                </a:lnTo>
                <a:lnTo>
                  <a:pt x="306924" y="54052"/>
                </a:lnTo>
                <a:lnTo>
                  <a:pt x="320548" y="63433"/>
                </a:lnTo>
                <a:lnTo>
                  <a:pt x="337310" y="86404"/>
                </a:lnTo>
                <a:lnTo>
                  <a:pt x="348337" y="118857"/>
                </a:lnTo>
                <a:lnTo>
                  <a:pt x="353518" y="160275"/>
                </a:lnTo>
                <a:lnTo>
                  <a:pt x="352742" y="210143"/>
                </a:lnTo>
                <a:lnTo>
                  <a:pt x="346173" y="253731"/>
                </a:lnTo>
                <a:lnTo>
                  <a:pt x="334987" y="285403"/>
                </a:lnTo>
                <a:lnTo>
                  <a:pt x="335711" y="294039"/>
                </a:lnTo>
                <a:lnTo>
                  <a:pt x="344677" y="307730"/>
                </a:lnTo>
                <a:lnTo>
                  <a:pt x="352310" y="311857"/>
                </a:lnTo>
                <a:lnTo>
                  <a:pt x="537032" y="311857"/>
                </a:lnTo>
                <a:lnTo>
                  <a:pt x="553387" y="315166"/>
                </a:lnTo>
                <a:lnTo>
                  <a:pt x="566759" y="324186"/>
                </a:lnTo>
                <a:lnTo>
                  <a:pt x="575783" y="337553"/>
                </a:lnTo>
                <a:lnTo>
                  <a:pt x="578899" y="352942"/>
                </a:lnTo>
                <a:lnTo>
                  <a:pt x="578979" y="354630"/>
                </a:lnTo>
                <a:lnTo>
                  <a:pt x="577015" y="366988"/>
                </a:lnTo>
                <a:lnTo>
                  <a:pt x="571150" y="378513"/>
                </a:lnTo>
                <a:lnTo>
                  <a:pt x="562056" y="387715"/>
                </a:lnTo>
                <a:lnTo>
                  <a:pt x="550291" y="393823"/>
                </a:lnTo>
                <a:lnTo>
                  <a:pt x="544121" y="396921"/>
                </a:lnTo>
                <a:lnTo>
                  <a:pt x="539157" y="401527"/>
                </a:lnTo>
                <a:lnTo>
                  <a:pt x="535658" y="407327"/>
                </a:lnTo>
                <a:lnTo>
                  <a:pt x="533882" y="414003"/>
                </a:lnTo>
                <a:lnTo>
                  <a:pt x="534055" y="420904"/>
                </a:lnTo>
                <a:lnTo>
                  <a:pt x="536109" y="427357"/>
                </a:lnTo>
                <a:lnTo>
                  <a:pt x="539867" y="432992"/>
                </a:lnTo>
                <a:lnTo>
                  <a:pt x="545147" y="437435"/>
                </a:lnTo>
                <a:lnTo>
                  <a:pt x="553520" y="444237"/>
                </a:lnTo>
                <a:lnTo>
                  <a:pt x="559781" y="452732"/>
                </a:lnTo>
                <a:lnTo>
                  <a:pt x="563703" y="462513"/>
                </a:lnTo>
                <a:lnTo>
                  <a:pt x="565061" y="473173"/>
                </a:lnTo>
                <a:lnTo>
                  <a:pt x="562377" y="487803"/>
                </a:lnTo>
                <a:lnTo>
                  <a:pt x="554966" y="500349"/>
                </a:lnTo>
                <a:lnTo>
                  <a:pt x="543785" y="509683"/>
                </a:lnTo>
                <a:lnTo>
                  <a:pt x="529793" y="514676"/>
                </a:lnTo>
                <a:lnTo>
                  <a:pt x="522941" y="516869"/>
                </a:lnTo>
                <a:lnTo>
                  <a:pt x="517145" y="520872"/>
                </a:lnTo>
                <a:lnTo>
                  <a:pt x="512742" y="526369"/>
                </a:lnTo>
                <a:lnTo>
                  <a:pt x="510070" y="533041"/>
                </a:lnTo>
                <a:lnTo>
                  <a:pt x="509468" y="540209"/>
                </a:lnTo>
                <a:lnTo>
                  <a:pt x="510946" y="547099"/>
                </a:lnTo>
                <a:lnTo>
                  <a:pt x="514338" y="553275"/>
                </a:lnTo>
                <a:lnTo>
                  <a:pt x="519480" y="558301"/>
                </a:lnTo>
                <a:lnTo>
                  <a:pt x="526848" y="565079"/>
                </a:lnTo>
                <a:lnTo>
                  <a:pt x="532358" y="573287"/>
                </a:lnTo>
                <a:lnTo>
                  <a:pt x="535811" y="582532"/>
                </a:lnTo>
                <a:lnTo>
                  <a:pt x="537006" y="592426"/>
                </a:lnTo>
                <a:lnTo>
                  <a:pt x="534665" y="606295"/>
                </a:lnTo>
                <a:lnTo>
                  <a:pt x="528108" y="618315"/>
                </a:lnTo>
                <a:lnTo>
                  <a:pt x="518034" y="627591"/>
                </a:lnTo>
                <a:lnTo>
                  <a:pt x="505142" y="633231"/>
                </a:lnTo>
                <a:lnTo>
                  <a:pt x="498655" y="635902"/>
                </a:lnTo>
                <a:lnTo>
                  <a:pt x="493296" y="640221"/>
                </a:lnTo>
                <a:lnTo>
                  <a:pt x="489361" y="645870"/>
                </a:lnTo>
                <a:lnTo>
                  <a:pt x="487146" y="652535"/>
                </a:lnTo>
                <a:lnTo>
                  <a:pt x="486937" y="659548"/>
                </a:lnTo>
                <a:lnTo>
                  <a:pt x="488692" y="666203"/>
                </a:lnTo>
                <a:lnTo>
                  <a:pt x="492243" y="672102"/>
                </a:lnTo>
                <a:lnTo>
                  <a:pt x="497420" y="676843"/>
                </a:lnTo>
                <a:lnTo>
                  <a:pt x="505215" y="683648"/>
                </a:lnTo>
                <a:lnTo>
                  <a:pt x="511044" y="691989"/>
                </a:lnTo>
                <a:lnTo>
                  <a:pt x="514698" y="701465"/>
                </a:lnTo>
                <a:lnTo>
                  <a:pt x="515962" y="711679"/>
                </a:lnTo>
                <a:lnTo>
                  <a:pt x="512651" y="728034"/>
                </a:lnTo>
                <a:lnTo>
                  <a:pt x="505554" y="738552"/>
                </a:lnTo>
                <a:lnTo>
                  <a:pt x="559038" y="738552"/>
                </a:lnTo>
                <a:lnTo>
                  <a:pt x="564476" y="711679"/>
                </a:lnTo>
                <a:lnTo>
                  <a:pt x="563578" y="698940"/>
                </a:lnTo>
                <a:lnTo>
                  <a:pt x="560939" y="686606"/>
                </a:lnTo>
                <a:lnTo>
                  <a:pt x="556643" y="674838"/>
                </a:lnTo>
                <a:lnTo>
                  <a:pt x="550773" y="663800"/>
                </a:lnTo>
                <a:lnTo>
                  <a:pt x="565241" y="649597"/>
                </a:lnTo>
                <a:lnTo>
                  <a:pt x="576181" y="632551"/>
                </a:lnTo>
                <a:lnTo>
                  <a:pt x="583104" y="613286"/>
                </a:lnTo>
                <a:lnTo>
                  <a:pt x="585520" y="592426"/>
                </a:lnTo>
                <a:lnTo>
                  <a:pt x="584762" y="580787"/>
                </a:lnTo>
                <a:lnTo>
                  <a:pt x="582533" y="569447"/>
                </a:lnTo>
                <a:lnTo>
                  <a:pt x="578898" y="558538"/>
                </a:lnTo>
                <a:lnTo>
                  <a:pt x="573925" y="548192"/>
                </a:lnTo>
                <a:lnTo>
                  <a:pt x="590340" y="533927"/>
                </a:lnTo>
                <a:lnTo>
                  <a:pt x="602838" y="516178"/>
                </a:lnTo>
                <a:lnTo>
                  <a:pt x="610796" y="495681"/>
                </a:lnTo>
                <a:lnTo>
                  <a:pt x="613587" y="473173"/>
                </a:lnTo>
                <a:lnTo>
                  <a:pt x="612524" y="459215"/>
                </a:lnTo>
                <a:lnTo>
                  <a:pt x="609404" y="445814"/>
                </a:lnTo>
                <a:lnTo>
                  <a:pt x="604334" y="433161"/>
                </a:lnTo>
                <a:lnTo>
                  <a:pt x="597420" y="421446"/>
                </a:lnTo>
                <a:lnTo>
                  <a:pt x="610077" y="407510"/>
                </a:lnTo>
                <a:lnTo>
                  <a:pt x="619572" y="391267"/>
                </a:lnTo>
                <a:lnTo>
                  <a:pt x="625538" y="373229"/>
                </a:lnTo>
                <a:lnTo>
                  <a:pt x="627608" y="353907"/>
                </a:lnTo>
                <a:lnTo>
                  <a:pt x="620480" y="318688"/>
                </a:lnTo>
                <a:lnTo>
                  <a:pt x="601051" y="289893"/>
                </a:lnTo>
                <a:lnTo>
                  <a:pt x="572257" y="270461"/>
                </a:lnTo>
                <a:lnTo>
                  <a:pt x="537032" y="263331"/>
                </a:lnTo>
                <a:lnTo>
                  <a:pt x="393788" y="263331"/>
                </a:lnTo>
                <a:lnTo>
                  <a:pt x="396104" y="252593"/>
                </a:lnTo>
                <a:lnTo>
                  <a:pt x="398156" y="240729"/>
                </a:lnTo>
                <a:lnTo>
                  <a:pt x="399862" y="227721"/>
                </a:lnTo>
                <a:lnTo>
                  <a:pt x="401142" y="213547"/>
                </a:lnTo>
                <a:lnTo>
                  <a:pt x="401634" y="152149"/>
                </a:lnTo>
                <a:lnTo>
                  <a:pt x="393823" y="100612"/>
                </a:lnTo>
                <a:lnTo>
                  <a:pt x="377749" y="59095"/>
                </a:lnTo>
                <a:lnTo>
                  <a:pt x="369532" y="48497"/>
                </a:lnTo>
                <a:close/>
              </a:path>
              <a:path w="628014" h="802639">
                <a:moveTo>
                  <a:pt x="282348" y="0"/>
                </a:moveTo>
                <a:lnTo>
                  <a:pt x="240446" y="14415"/>
                </a:lnTo>
                <a:lnTo>
                  <a:pt x="220699" y="68821"/>
                </a:lnTo>
                <a:lnTo>
                  <a:pt x="221573" y="90515"/>
                </a:lnTo>
                <a:lnTo>
                  <a:pt x="223824" y="105686"/>
                </a:lnTo>
                <a:lnTo>
                  <a:pt x="222841" y="139924"/>
                </a:lnTo>
                <a:lnTo>
                  <a:pt x="212709" y="168541"/>
                </a:lnTo>
                <a:lnTo>
                  <a:pt x="195342" y="194715"/>
                </a:lnTo>
                <a:lnTo>
                  <a:pt x="172656" y="221624"/>
                </a:lnTo>
                <a:lnTo>
                  <a:pt x="166725" y="228434"/>
                </a:lnTo>
                <a:lnTo>
                  <a:pt x="160726" y="235403"/>
                </a:lnTo>
                <a:lnTo>
                  <a:pt x="154691" y="242573"/>
                </a:lnTo>
                <a:lnTo>
                  <a:pt x="148653" y="249983"/>
                </a:lnTo>
                <a:lnTo>
                  <a:pt x="129925" y="263835"/>
                </a:lnTo>
                <a:lnTo>
                  <a:pt x="98455" y="278640"/>
                </a:lnTo>
                <a:lnTo>
                  <a:pt x="61019" y="292131"/>
                </a:lnTo>
                <a:lnTo>
                  <a:pt x="24396" y="302040"/>
                </a:lnTo>
                <a:lnTo>
                  <a:pt x="14621" y="306022"/>
                </a:lnTo>
                <a:lnTo>
                  <a:pt x="6897" y="312883"/>
                </a:lnTo>
                <a:lnTo>
                  <a:pt x="1824" y="321882"/>
                </a:lnTo>
                <a:lnTo>
                  <a:pt x="0" y="332279"/>
                </a:lnTo>
                <a:lnTo>
                  <a:pt x="1905" y="341722"/>
                </a:lnTo>
                <a:lnTo>
                  <a:pt x="7129" y="349449"/>
                </a:lnTo>
                <a:lnTo>
                  <a:pt x="14814" y="354630"/>
                </a:lnTo>
                <a:lnTo>
                  <a:pt x="24256" y="356536"/>
                </a:lnTo>
                <a:lnTo>
                  <a:pt x="31965" y="356536"/>
                </a:lnTo>
                <a:lnTo>
                  <a:pt x="38836" y="352942"/>
                </a:lnTo>
                <a:lnTo>
                  <a:pt x="41608" y="349449"/>
                </a:lnTo>
                <a:lnTo>
                  <a:pt x="34683" y="349449"/>
                </a:lnTo>
                <a:lnTo>
                  <a:pt x="35064" y="349360"/>
                </a:lnTo>
                <a:lnTo>
                  <a:pt x="41678" y="349360"/>
                </a:lnTo>
                <a:lnTo>
                  <a:pt x="43281" y="347341"/>
                </a:lnTo>
                <a:lnTo>
                  <a:pt x="73437" y="338817"/>
                </a:lnTo>
                <a:lnTo>
                  <a:pt x="114766" y="324367"/>
                </a:lnTo>
                <a:lnTo>
                  <a:pt x="156167" y="304639"/>
                </a:lnTo>
                <a:lnTo>
                  <a:pt x="186537" y="280285"/>
                </a:lnTo>
                <a:lnTo>
                  <a:pt x="192148" y="273407"/>
                </a:lnTo>
                <a:lnTo>
                  <a:pt x="197835" y="266656"/>
                </a:lnTo>
                <a:lnTo>
                  <a:pt x="203545" y="260027"/>
                </a:lnTo>
                <a:lnTo>
                  <a:pt x="209219" y="253514"/>
                </a:lnTo>
                <a:lnTo>
                  <a:pt x="234988" y="222681"/>
                </a:lnTo>
                <a:lnTo>
                  <a:pt x="256898" y="188537"/>
                </a:lnTo>
                <a:lnTo>
                  <a:pt x="270641" y="148283"/>
                </a:lnTo>
                <a:lnTo>
                  <a:pt x="271868" y="100612"/>
                </a:lnTo>
                <a:lnTo>
                  <a:pt x="271830" y="98447"/>
                </a:lnTo>
                <a:lnTo>
                  <a:pt x="271589" y="97126"/>
                </a:lnTo>
                <a:lnTo>
                  <a:pt x="269434" y="81589"/>
                </a:lnTo>
                <a:lnTo>
                  <a:pt x="282614" y="48497"/>
                </a:lnTo>
                <a:lnTo>
                  <a:pt x="369532" y="48497"/>
                </a:lnTo>
                <a:lnTo>
                  <a:pt x="353453" y="27758"/>
                </a:lnTo>
                <a:lnTo>
                  <a:pt x="327992" y="10292"/>
                </a:lnTo>
                <a:lnTo>
                  <a:pt x="303425" y="2049"/>
                </a:lnTo>
                <a:lnTo>
                  <a:pt x="282348" y="0"/>
                </a:lnTo>
                <a:close/>
              </a:path>
              <a:path w="628014" h="802639">
                <a:moveTo>
                  <a:pt x="41678" y="349360"/>
                </a:moveTo>
                <a:lnTo>
                  <a:pt x="35064" y="349360"/>
                </a:lnTo>
                <a:lnTo>
                  <a:pt x="34683" y="349449"/>
                </a:lnTo>
                <a:lnTo>
                  <a:pt x="41608" y="349449"/>
                </a:lnTo>
                <a:close/>
              </a:path>
            </a:pathLst>
          </a:custGeom>
          <a:solidFill>
            <a:srgbClr val="FFFFFF"/>
          </a:solidFill>
        </p:spPr>
        <p:txBody>
          <a:bodyPr wrap="square" lIns="0" tIns="0" rIns="0" bIns="0" rtlCol="0"/>
          <a:lstStyle/>
          <a:p>
            <a:endParaRPr/>
          </a:p>
        </p:txBody>
      </p:sp>
      <p:sp>
        <p:nvSpPr>
          <p:cNvPr id="11" name="object 11"/>
          <p:cNvSpPr/>
          <p:nvPr/>
        </p:nvSpPr>
        <p:spPr>
          <a:xfrm>
            <a:off x="6396038" y="3610966"/>
            <a:ext cx="1524000" cy="152400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12"/>
          <p:cNvSpPr/>
          <p:nvPr/>
        </p:nvSpPr>
        <p:spPr>
          <a:xfrm>
            <a:off x="3707639" y="4209404"/>
            <a:ext cx="238760" cy="506730"/>
          </a:xfrm>
          <a:custGeom>
            <a:avLst/>
            <a:gdLst/>
            <a:ahLst/>
            <a:cxnLst/>
            <a:rect l="l" t="t" r="r" b="b"/>
            <a:pathLst>
              <a:path w="238760" h="506729">
                <a:moveTo>
                  <a:pt x="214287" y="0"/>
                </a:moveTo>
                <a:lnTo>
                  <a:pt x="24256" y="0"/>
                </a:lnTo>
                <a:lnTo>
                  <a:pt x="14814" y="1905"/>
                </a:lnTo>
                <a:lnTo>
                  <a:pt x="7104" y="7104"/>
                </a:lnTo>
                <a:lnTo>
                  <a:pt x="1905" y="14814"/>
                </a:lnTo>
                <a:lnTo>
                  <a:pt x="0" y="24256"/>
                </a:lnTo>
                <a:lnTo>
                  <a:pt x="0" y="481926"/>
                </a:lnTo>
                <a:lnTo>
                  <a:pt x="1905" y="491369"/>
                </a:lnTo>
                <a:lnTo>
                  <a:pt x="7104" y="499079"/>
                </a:lnTo>
                <a:lnTo>
                  <a:pt x="14814" y="504277"/>
                </a:lnTo>
                <a:lnTo>
                  <a:pt x="24256" y="506183"/>
                </a:lnTo>
                <a:lnTo>
                  <a:pt x="214287" y="506183"/>
                </a:lnTo>
                <a:lnTo>
                  <a:pt x="223729" y="504277"/>
                </a:lnTo>
                <a:lnTo>
                  <a:pt x="231440" y="499079"/>
                </a:lnTo>
                <a:lnTo>
                  <a:pt x="236638" y="491369"/>
                </a:lnTo>
                <a:lnTo>
                  <a:pt x="238544" y="481926"/>
                </a:lnTo>
                <a:lnTo>
                  <a:pt x="238544" y="457669"/>
                </a:lnTo>
                <a:lnTo>
                  <a:pt x="48513" y="457669"/>
                </a:lnTo>
                <a:lnTo>
                  <a:pt x="48513" y="48526"/>
                </a:lnTo>
                <a:lnTo>
                  <a:pt x="238544" y="48526"/>
                </a:lnTo>
                <a:lnTo>
                  <a:pt x="238544" y="24256"/>
                </a:lnTo>
                <a:lnTo>
                  <a:pt x="236638" y="14814"/>
                </a:lnTo>
                <a:lnTo>
                  <a:pt x="231440" y="7104"/>
                </a:lnTo>
                <a:lnTo>
                  <a:pt x="223729" y="1905"/>
                </a:lnTo>
                <a:lnTo>
                  <a:pt x="214287" y="0"/>
                </a:lnTo>
                <a:close/>
              </a:path>
              <a:path w="238760" h="506729">
                <a:moveTo>
                  <a:pt x="238544" y="48526"/>
                </a:moveTo>
                <a:lnTo>
                  <a:pt x="190030" y="48526"/>
                </a:lnTo>
                <a:lnTo>
                  <a:pt x="190030" y="457669"/>
                </a:lnTo>
                <a:lnTo>
                  <a:pt x="238544" y="457669"/>
                </a:lnTo>
                <a:lnTo>
                  <a:pt x="238544" y="48526"/>
                </a:lnTo>
                <a:close/>
              </a:path>
            </a:pathLst>
          </a:custGeom>
          <a:solidFill>
            <a:srgbClr val="FFFFFF"/>
          </a:solidFill>
        </p:spPr>
        <p:txBody>
          <a:bodyPr wrap="square" lIns="0" tIns="0" rIns="0" bIns="0" rtlCol="0"/>
          <a:lstStyle/>
          <a:p>
            <a:endParaRPr/>
          </a:p>
        </p:txBody>
      </p:sp>
      <p:sp>
        <p:nvSpPr>
          <p:cNvPr id="13" name="object 13"/>
          <p:cNvSpPr/>
          <p:nvPr/>
        </p:nvSpPr>
        <p:spPr>
          <a:xfrm>
            <a:off x="9669560" y="3907071"/>
            <a:ext cx="914400" cy="932180"/>
          </a:xfrm>
          <a:custGeom>
            <a:avLst/>
            <a:gdLst/>
            <a:ahLst/>
            <a:cxnLst/>
            <a:rect l="l" t="t" r="r" b="b"/>
            <a:pathLst>
              <a:path w="914400" h="932179">
                <a:moveTo>
                  <a:pt x="96811" y="553719"/>
                </a:moveTo>
                <a:lnTo>
                  <a:pt x="90119" y="553719"/>
                </a:lnTo>
                <a:lnTo>
                  <a:pt x="82151" y="554990"/>
                </a:lnTo>
                <a:lnTo>
                  <a:pt x="9067" y="627380"/>
                </a:lnTo>
                <a:lnTo>
                  <a:pt x="0" y="654050"/>
                </a:lnTo>
                <a:lnTo>
                  <a:pt x="1217" y="661669"/>
                </a:lnTo>
                <a:lnTo>
                  <a:pt x="292290" y="923290"/>
                </a:lnTo>
                <a:lnTo>
                  <a:pt x="310099" y="932180"/>
                </a:lnTo>
                <a:lnTo>
                  <a:pt x="324747" y="932180"/>
                </a:lnTo>
                <a:lnTo>
                  <a:pt x="332263" y="929640"/>
                </a:lnTo>
                <a:lnTo>
                  <a:pt x="339075" y="925830"/>
                </a:lnTo>
                <a:lnTo>
                  <a:pt x="344932" y="919480"/>
                </a:lnTo>
                <a:lnTo>
                  <a:pt x="353935" y="909319"/>
                </a:lnTo>
                <a:lnTo>
                  <a:pt x="313436" y="909319"/>
                </a:lnTo>
                <a:lnTo>
                  <a:pt x="26136" y="659130"/>
                </a:lnTo>
                <a:lnTo>
                  <a:pt x="24587" y="656590"/>
                </a:lnTo>
                <a:lnTo>
                  <a:pt x="24117" y="648969"/>
                </a:lnTo>
                <a:lnTo>
                  <a:pt x="25222" y="645160"/>
                </a:lnTo>
                <a:lnTo>
                  <a:pt x="82816" y="579119"/>
                </a:lnTo>
                <a:lnTo>
                  <a:pt x="86372" y="577850"/>
                </a:lnTo>
                <a:lnTo>
                  <a:pt x="148000" y="577850"/>
                </a:lnTo>
                <a:lnTo>
                  <a:pt x="152938" y="571500"/>
                </a:lnTo>
                <a:lnTo>
                  <a:pt x="153968" y="570230"/>
                </a:lnTo>
                <a:lnTo>
                  <a:pt x="122936" y="570230"/>
                </a:lnTo>
                <a:lnTo>
                  <a:pt x="114630" y="562610"/>
                </a:lnTo>
                <a:lnTo>
                  <a:pt x="109216" y="558800"/>
                </a:lnTo>
                <a:lnTo>
                  <a:pt x="103227" y="556260"/>
                </a:lnTo>
                <a:lnTo>
                  <a:pt x="96811" y="553719"/>
                </a:lnTo>
                <a:close/>
              </a:path>
              <a:path w="914400" h="932179">
                <a:moveTo>
                  <a:pt x="148000" y="577850"/>
                </a:moveTo>
                <a:lnTo>
                  <a:pt x="93268" y="577850"/>
                </a:lnTo>
                <a:lnTo>
                  <a:pt x="96253" y="579119"/>
                </a:lnTo>
                <a:lnTo>
                  <a:pt x="378193" y="825500"/>
                </a:lnTo>
                <a:lnTo>
                  <a:pt x="380771" y="826769"/>
                </a:lnTo>
                <a:lnTo>
                  <a:pt x="382308" y="830580"/>
                </a:lnTo>
                <a:lnTo>
                  <a:pt x="382790" y="836930"/>
                </a:lnTo>
                <a:lnTo>
                  <a:pt x="381673" y="840740"/>
                </a:lnTo>
                <a:lnTo>
                  <a:pt x="322072" y="909319"/>
                </a:lnTo>
                <a:lnTo>
                  <a:pt x="353935" y="909319"/>
                </a:lnTo>
                <a:lnTo>
                  <a:pt x="397827" y="859790"/>
                </a:lnTo>
                <a:lnTo>
                  <a:pt x="406895" y="831850"/>
                </a:lnTo>
                <a:lnTo>
                  <a:pt x="405686" y="825500"/>
                </a:lnTo>
                <a:lnTo>
                  <a:pt x="403120" y="817880"/>
                </a:lnTo>
                <a:lnTo>
                  <a:pt x="399272" y="811530"/>
                </a:lnTo>
                <a:lnTo>
                  <a:pt x="394220" y="806450"/>
                </a:lnTo>
                <a:lnTo>
                  <a:pt x="389305" y="802640"/>
                </a:lnTo>
                <a:lnTo>
                  <a:pt x="403634" y="786130"/>
                </a:lnTo>
                <a:lnTo>
                  <a:pt x="370827" y="786130"/>
                </a:lnTo>
                <a:lnTo>
                  <a:pt x="141389" y="586740"/>
                </a:lnTo>
                <a:lnTo>
                  <a:pt x="147013" y="579119"/>
                </a:lnTo>
                <a:lnTo>
                  <a:pt x="148000" y="577850"/>
                </a:lnTo>
                <a:close/>
              </a:path>
              <a:path w="914400" h="932179">
                <a:moveTo>
                  <a:pt x="742489" y="713740"/>
                </a:moveTo>
                <a:lnTo>
                  <a:pt x="498703" y="713740"/>
                </a:lnTo>
                <a:lnTo>
                  <a:pt x="514375" y="722630"/>
                </a:lnTo>
                <a:lnTo>
                  <a:pt x="538453" y="734060"/>
                </a:lnTo>
                <a:lnTo>
                  <a:pt x="567671" y="746760"/>
                </a:lnTo>
                <a:lnTo>
                  <a:pt x="598766" y="756919"/>
                </a:lnTo>
                <a:lnTo>
                  <a:pt x="608381" y="760730"/>
                </a:lnTo>
                <a:lnTo>
                  <a:pt x="641705" y="784860"/>
                </a:lnTo>
                <a:lnTo>
                  <a:pt x="650100" y="793750"/>
                </a:lnTo>
                <a:lnTo>
                  <a:pt x="742489" y="713740"/>
                </a:lnTo>
                <a:close/>
              </a:path>
              <a:path w="914400" h="932179">
                <a:moveTo>
                  <a:pt x="861509" y="382270"/>
                </a:moveTo>
                <a:lnTo>
                  <a:pt x="829056" y="382270"/>
                </a:lnTo>
                <a:lnTo>
                  <a:pt x="833981" y="386080"/>
                </a:lnTo>
                <a:lnTo>
                  <a:pt x="839119" y="392430"/>
                </a:lnTo>
                <a:lnTo>
                  <a:pt x="843302" y="400050"/>
                </a:lnTo>
                <a:lnTo>
                  <a:pt x="845362" y="408939"/>
                </a:lnTo>
                <a:lnTo>
                  <a:pt x="844943" y="426720"/>
                </a:lnTo>
                <a:lnTo>
                  <a:pt x="837381" y="464820"/>
                </a:lnTo>
                <a:lnTo>
                  <a:pt x="825144" y="500380"/>
                </a:lnTo>
                <a:lnTo>
                  <a:pt x="824293" y="502920"/>
                </a:lnTo>
                <a:lnTo>
                  <a:pt x="804622" y="543560"/>
                </a:lnTo>
                <a:lnTo>
                  <a:pt x="752009" y="591819"/>
                </a:lnTo>
                <a:lnTo>
                  <a:pt x="711007" y="617219"/>
                </a:lnTo>
                <a:lnTo>
                  <a:pt x="662821" y="641350"/>
                </a:lnTo>
                <a:lnTo>
                  <a:pt x="606107" y="662940"/>
                </a:lnTo>
                <a:lnTo>
                  <a:pt x="564869" y="674369"/>
                </a:lnTo>
                <a:lnTo>
                  <a:pt x="518345" y="684530"/>
                </a:lnTo>
                <a:lnTo>
                  <a:pt x="504885" y="687069"/>
                </a:lnTo>
                <a:lnTo>
                  <a:pt x="490610" y="690880"/>
                </a:lnTo>
                <a:lnTo>
                  <a:pt x="448013" y="709930"/>
                </a:lnTo>
                <a:lnTo>
                  <a:pt x="393449" y="759460"/>
                </a:lnTo>
                <a:lnTo>
                  <a:pt x="370827" y="786130"/>
                </a:lnTo>
                <a:lnTo>
                  <a:pt x="403634" y="786130"/>
                </a:lnTo>
                <a:lnTo>
                  <a:pt x="411350" y="777240"/>
                </a:lnTo>
                <a:lnTo>
                  <a:pt x="435829" y="751840"/>
                </a:lnTo>
                <a:lnTo>
                  <a:pt x="460264" y="730250"/>
                </a:lnTo>
                <a:lnTo>
                  <a:pt x="482180" y="718819"/>
                </a:lnTo>
                <a:lnTo>
                  <a:pt x="488035" y="717550"/>
                </a:lnTo>
                <a:lnTo>
                  <a:pt x="493458" y="715010"/>
                </a:lnTo>
                <a:lnTo>
                  <a:pt x="498703" y="713740"/>
                </a:lnTo>
                <a:lnTo>
                  <a:pt x="742489" y="713740"/>
                </a:lnTo>
                <a:lnTo>
                  <a:pt x="914069" y="565150"/>
                </a:lnTo>
                <a:lnTo>
                  <a:pt x="853909" y="492759"/>
                </a:lnTo>
                <a:lnTo>
                  <a:pt x="860970" y="469900"/>
                </a:lnTo>
                <a:lnTo>
                  <a:pt x="866235" y="448309"/>
                </a:lnTo>
                <a:lnTo>
                  <a:pt x="869290" y="426720"/>
                </a:lnTo>
                <a:lnTo>
                  <a:pt x="869721" y="407670"/>
                </a:lnTo>
                <a:lnTo>
                  <a:pt x="865996" y="389889"/>
                </a:lnTo>
                <a:lnTo>
                  <a:pt x="861509" y="382270"/>
                </a:lnTo>
                <a:close/>
              </a:path>
              <a:path w="914400" h="932179">
                <a:moveTo>
                  <a:pt x="146050" y="539750"/>
                </a:moveTo>
                <a:lnTo>
                  <a:pt x="139959" y="548640"/>
                </a:lnTo>
                <a:lnTo>
                  <a:pt x="134045" y="556260"/>
                </a:lnTo>
                <a:lnTo>
                  <a:pt x="128354" y="562610"/>
                </a:lnTo>
                <a:lnTo>
                  <a:pt x="122936" y="570230"/>
                </a:lnTo>
                <a:lnTo>
                  <a:pt x="153968" y="570230"/>
                </a:lnTo>
                <a:lnTo>
                  <a:pt x="159118" y="563880"/>
                </a:lnTo>
                <a:lnTo>
                  <a:pt x="165506" y="554990"/>
                </a:lnTo>
                <a:lnTo>
                  <a:pt x="162090" y="552450"/>
                </a:lnTo>
                <a:lnTo>
                  <a:pt x="158711" y="551180"/>
                </a:lnTo>
                <a:lnTo>
                  <a:pt x="152247" y="546100"/>
                </a:lnTo>
                <a:lnTo>
                  <a:pt x="149110" y="543560"/>
                </a:lnTo>
                <a:lnTo>
                  <a:pt x="146050" y="539750"/>
                </a:lnTo>
                <a:close/>
              </a:path>
              <a:path w="914400" h="932179">
                <a:moveTo>
                  <a:pt x="845857" y="261620"/>
                </a:moveTo>
                <a:lnTo>
                  <a:pt x="809434" y="261620"/>
                </a:lnTo>
                <a:lnTo>
                  <a:pt x="817519" y="266700"/>
                </a:lnTo>
                <a:lnTo>
                  <a:pt x="825849" y="274320"/>
                </a:lnTo>
                <a:lnTo>
                  <a:pt x="832255" y="285750"/>
                </a:lnTo>
                <a:lnTo>
                  <a:pt x="834567" y="300989"/>
                </a:lnTo>
                <a:lnTo>
                  <a:pt x="833031" y="313689"/>
                </a:lnTo>
                <a:lnTo>
                  <a:pt x="817638" y="353059"/>
                </a:lnTo>
                <a:lnTo>
                  <a:pt x="804506" y="374650"/>
                </a:lnTo>
                <a:lnTo>
                  <a:pt x="784388" y="403859"/>
                </a:lnTo>
                <a:lnTo>
                  <a:pt x="773015" y="424180"/>
                </a:lnTo>
                <a:lnTo>
                  <a:pt x="771271" y="436880"/>
                </a:lnTo>
                <a:lnTo>
                  <a:pt x="783053" y="431800"/>
                </a:lnTo>
                <a:lnTo>
                  <a:pt x="801801" y="414020"/>
                </a:lnTo>
                <a:lnTo>
                  <a:pt x="819730" y="393700"/>
                </a:lnTo>
                <a:lnTo>
                  <a:pt x="829056" y="382270"/>
                </a:lnTo>
                <a:lnTo>
                  <a:pt x="861509" y="382270"/>
                </a:lnTo>
                <a:lnTo>
                  <a:pt x="858518" y="377189"/>
                </a:lnTo>
                <a:lnTo>
                  <a:pt x="849484" y="367030"/>
                </a:lnTo>
                <a:lnTo>
                  <a:pt x="841095" y="360680"/>
                </a:lnTo>
                <a:lnTo>
                  <a:pt x="847995" y="346709"/>
                </a:lnTo>
                <a:lnTo>
                  <a:pt x="853543" y="331470"/>
                </a:lnTo>
                <a:lnTo>
                  <a:pt x="857331" y="316230"/>
                </a:lnTo>
                <a:lnTo>
                  <a:pt x="858951" y="302259"/>
                </a:lnTo>
                <a:lnTo>
                  <a:pt x="856160" y="280670"/>
                </a:lnTo>
                <a:lnTo>
                  <a:pt x="848058" y="264159"/>
                </a:lnTo>
                <a:lnTo>
                  <a:pt x="845857" y="261620"/>
                </a:lnTo>
                <a:close/>
              </a:path>
              <a:path w="914400" h="932179">
                <a:moveTo>
                  <a:pt x="824834" y="161289"/>
                </a:moveTo>
                <a:lnTo>
                  <a:pt x="783016" y="161289"/>
                </a:lnTo>
                <a:lnTo>
                  <a:pt x="792573" y="165100"/>
                </a:lnTo>
                <a:lnTo>
                  <a:pt x="802594" y="172720"/>
                </a:lnTo>
                <a:lnTo>
                  <a:pt x="810793" y="186689"/>
                </a:lnTo>
                <a:lnTo>
                  <a:pt x="813763" y="204470"/>
                </a:lnTo>
                <a:lnTo>
                  <a:pt x="810837" y="218439"/>
                </a:lnTo>
                <a:lnTo>
                  <a:pt x="805978" y="227329"/>
                </a:lnTo>
                <a:lnTo>
                  <a:pt x="803148" y="232409"/>
                </a:lnTo>
                <a:lnTo>
                  <a:pt x="769277" y="269239"/>
                </a:lnTo>
                <a:lnTo>
                  <a:pt x="748839" y="292100"/>
                </a:lnTo>
                <a:lnTo>
                  <a:pt x="739074" y="304800"/>
                </a:lnTo>
                <a:lnTo>
                  <a:pt x="737328" y="311150"/>
                </a:lnTo>
                <a:lnTo>
                  <a:pt x="740943" y="316230"/>
                </a:lnTo>
                <a:lnTo>
                  <a:pt x="780437" y="292100"/>
                </a:lnTo>
                <a:lnTo>
                  <a:pt x="809434" y="261620"/>
                </a:lnTo>
                <a:lnTo>
                  <a:pt x="845857" y="261620"/>
                </a:lnTo>
                <a:lnTo>
                  <a:pt x="837056" y="251459"/>
                </a:lnTo>
                <a:lnTo>
                  <a:pt x="825563" y="242570"/>
                </a:lnTo>
                <a:lnTo>
                  <a:pt x="831423" y="232409"/>
                </a:lnTo>
                <a:lnTo>
                  <a:pt x="836528" y="217170"/>
                </a:lnTo>
                <a:lnTo>
                  <a:pt x="838163" y="199389"/>
                </a:lnTo>
                <a:lnTo>
                  <a:pt x="833615" y="177800"/>
                </a:lnTo>
                <a:lnTo>
                  <a:pt x="826030" y="162559"/>
                </a:lnTo>
                <a:lnTo>
                  <a:pt x="824834" y="161289"/>
                </a:lnTo>
                <a:close/>
              </a:path>
              <a:path w="914400" h="932179">
                <a:moveTo>
                  <a:pt x="785320" y="54610"/>
                </a:moveTo>
                <a:lnTo>
                  <a:pt x="721976" y="54610"/>
                </a:lnTo>
                <a:lnTo>
                  <a:pt x="740664" y="55879"/>
                </a:lnTo>
                <a:lnTo>
                  <a:pt x="759084" y="62229"/>
                </a:lnTo>
                <a:lnTo>
                  <a:pt x="773036" y="77470"/>
                </a:lnTo>
                <a:lnTo>
                  <a:pt x="779203" y="100329"/>
                </a:lnTo>
                <a:lnTo>
                  <a:pt x="777133" y="118110"/>
                </a:lnTo>
                <a:lnTo>
                  <a:pt x="771227" y="132079"/>
                </a:lnTo>
                <a:lnTo>
                  <a:pt x="765886" y="138429"/>
                </a:lnTo>
                <a:lnTo>
                  <a:pt x="726160" y="158750"/>
                </a:lnTo>
                <a:lnTo>
                  <a:pt x="696054" y="175259"/>
                </a:lnTo>
                <a:lnTo>
                  <a:pt x="681004" y="185420"/>
                </a:lnTo>
                <a:lnTo>
                  <a:pt x="676495" y="191770"/>
                </a:lnTo>
                <a:lnTo>
                  <a:pt x="678014" y="196850"/>
                </a:lnTo>
                <a:lnTo>
                  <a:pt x="688754" y="198120"/>
                </a:lnTo>
                <a:lnTo>
                  <a:pt x="708455" y="191770"/>
                </a:lnTo>
                <a:lnTo>
                  <a:pt x="727401" y="184150"/>
                </a:lnTo>
                <a:lnTo>
                  <a:pt x="735876" y="180339"/>
                </a:lnTo>
                <a:lnTo>
                  <a:pt x="776211" y="161289"/>
                </a:lnTo>
                <a:lnTo>
                  <a:pt x="824834" y="161289"/>
                </a:lnTo>
                <a:lnTo>
                  <a:pt x="816462" y="152400"/>
                </a:lnTo>
                <a:lnTo>
                  <a:pt x="805749" y="144779"/>
                </a:lnTo>
                <a:lnTo>
                  <a:pt x="794727" y="139700"/>
                </a:lnTo>
                <a:lnTo>
                  <a:pt x="800579" y="124459"/>
                </a:lnTo>
                <a:lnTo>
                  <a:pt x="803544" y="107949"/>
                </a:lnTo>
                <a:lnTo>
                  <a:pt x="802171" y="88899"/>
                </a:lnTo>
                <a:lnTo>
                  <a:pt x="795007" y="67310"/>
                </a:lnTo>
                <a:lnTo>
                  <a:pt x="785320" y="54610"/>
                </a:lnTo>
                <a:close/>
              </a:path>
              <a:path w="914400" h="932179">
                <a:moveTo>
                  <a:pt x="475100" y="0"/>
                </a:moveTo>
                <a:lnTo>
                  <a:pt x="432701" y="12699"/>
                </a:lnTo>
                <a:lnTo>
                  <a:pt x="393533" y="45720"/>
                </a:lnTo>
                <a:lnTo>
                  <a:pt x="342138" y="96520"/>
                </a:lnTo>
                <a:lnTo>
                  <a:pt x="335534" y="102870"/>
                </a:lnTo>
                <a:lnTo>
                  <a:pt x="329780" y="109220"/>
                </a:lnTo>
                <a:lnTo>
                  <a:pt x="326885" y="111760"/>
                </a:lnTo>
                <a:lnTo>
                  <a:pt x="323265" y="114299"/>
                </a:lnTo>
                <a:lnTo>
                  <a:pt x="315934" y="123189"/>
                </a:lnTo>
                <a:lnTo>
                  <a:pt x="310619" y="132079"/>
                </a:lnTo>
                <a:lnTo>
                  <a:pt x="307424" y="140970"/>
                </a:lnTo>
                <a:lnTo>
                  <a:pt x="306451" y="148589"/>
                </a:lnTo>
                <a:lnTo>
                  <a:pt x="306590" y="156209"/>
                </a:lnTo>
                <a:lnTo>
                  <a:pt x="350943" y="179070"/>
                </a:lnTo>
                <a:lnTo>
                  <a:pt x="375132" y="179070"/>
                </a:lnTo>
                <a:lnTo>
                  <a:pt x="379526" y="177800"/>
                </a:lnTo>
                <a:lnTo>
                  <a:pt x="387807" y="176529"/>
                </a:lnTo>
                <a:lnTo>
                  <a:pt x="399542" y="172720"/>
                </a:lnTo>
                <a:lnTo>
                  <a:pt x="401510" y="172720"/>
                </a:lnTo>
                <a:lnTo>
                  <a:pt x="409971" y="168909"/>
                </a:lnTo>
                <a:lnTo>
                  <a:pt x="419671" y="165100"/>
                </a:lnTo>
                <a:lnTo>
                  <a:pt x="427656" y="162559"/>
                </a:lnTo>
                <a:lnTo>
                  <a:pt x="430974" y="161289"/>
                </a:lnTo>
                <a:lnTo>
                  <a:pt x="473525" y="142239"/>
                </a:lnTo>
                <a:lnTo>
                  <a:pt x="496825" y="130809"/>
                </a:lnTo>
                <a:lnTo>
                  <a:pt x="509078" y="125729"/>
                </a:lnTo>
                <a:lnTo>
                  <a:pt x="518490" y="120650"/>
                </a:lnTo>
                <a:lnTo>
                  <a:pt x="559645" y="104139"/>
                </a:lnTo>
                <a:lnTo>
                  <a:pt x="616029" y="83820"/>
                </a:lnTo>
                <a:lnTo>
                  <a:pt x="666912" y="67310"/>
                </a:lnTo>
                <a:lnTo>
                  <a:pt x="584530" y="67310"/>
                </a:lnTo>
                <a:lnTo>
                  <a:pt x="542432" y="31749"/>
                </a:lnTo>
                <a:lnTo>
                  <a:pt x="496445" y="3810"/>
                </a:lnTo>
                <a:lnTo>
                  <a:pt x="475100" y="0"/>
                </a:lnTo>
                <a:close/>
              </a:path>
              <a:path w="914400" h="932179">
                <a:moveTo>
                  <a:pt x="733278" y="30479"/>
                </a:moveTo>
                <a:lnTo>
                  <a:pt x="702703" y="31749"/>
                </a:lnTo>
                <a:lnTo>
                  <a:pt x="686367" y="35560"/>
                </a:lnTo>
                <a:lnTo>
                  <a:pt x="658218" y="43179"/>
                </a:lnTo>
                <a:lnTo>
                  <a:pt x="584530" y="67310"/>
                </a:lnTo>
                <a:lnTo>
                  <a:pt x="666912" y="67310"/>
                </a:lnTo>
                <a:lnTo>
                  <a:pt x="670827" y="66039"/>
                </a:lnTo>
                <a:lnTo>
                  <a:pt x="707224" y="55879"/>
                </a:lnTo>
                <a:lnTo>
                  <a:pt x="721976" y="54610"/>
                </a:lnTo>
                <a:lnTo>
                  <a:pt x="785320" y="54610"/>
                </a:lnTo>
                <a:lnTo>
                  <a:pt x="780477" y="48260"/>
                </a:lnTo>
                <a:lnTo>
                  <a:pt x="759552" y="35560"/>
                </a:lnTo>
                <a:lnTo>
                  <a:pt x="733278" y="30479"/>
                </a:lnTo>
                <a:close/>
              </a:path>
            </a:pathLst>
          </a:custGeom>
          <a:solidFill>
            <a:srgbClr val="FFFFFF"/>
          </a:solidFill>
        </p:spPr>
        <p:txBody>
          <a:bodyPr wrap="square" lIns="0" tIns="0" rIns="0" bIns="0" rtlCol="0"/>
          <a:lstStyle/>
          <a:p>
            <a:endParaRPr/>
          </a:p>
        </p:txBody>
      </p:sp>
      <p:sp>
        <p:nvSpPr>
          <p:cNvPr id="14" name="object 14"/>
          <p:cNvSpPr/>
          <p:nvPr/>
        </p:nvSpPr>
        <p:spPr>
          <a:xfrm>
            <a:off x="9802921" y="4013648"/>
            <a:ext cx="281298" cy="446632"/>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0311950" y="4468731"/>
            <a:ext cx="399415" cy="367665"/>
          </a:xfrm>
          <a:custGeom>
            <a:avLst/>
            <a:gdLst/>
            <a:ahLst/>
            <a:cxnLst/>
            <a:rect l="l" t="t" r="r" b="b"/>
            <a:pathLst>
              <a:path w="399415" h="367664">
                <a:moveTo>
                  <a:pt x="325774" y="0"/>
                </a:moveTo>
                <a:lnTo>
                  <a:pt x="314026" y="0"/>
                </a:lnTo>
                <a:lnTo>
                  <a:pt x="308413" y="2768"/>
                </a:lnTo>
                <a:lnTo>
                  <a:pt x="302672" y="8051"/>
                </a:lnTo>
                <a:lnTo>
                  <a:pt x="10598" y="260807"/>
                </a:lnTo>
                <a:lnTo>
                  <a:pt x="3102" y="269193"/>
                </a:lnTo>
                <a:lnTo>
                  <a:pt x="0" y="277426"/>
                </a:lnTo>
                <a:lnTo>
                  <a:pt x="1593" y="286205"/>
                </a:lnTo>
                <a:lnTo>
                  <a:pt x="8185" y="296227"/>
                </a:lnTo>
                <a:lnTo>
                  <a:pt x="61067" y="356895"/>
                </a:lnTo>
                <a:lnTo>
                  <a:pt x="66960" y="363766"/>
                </a:lnTo>
                <a:lnTo>
                  <a:pt x="73044" y="367233"/>
                </a:lnTo>
                <a:lnTo>
                  <a:pt x="84905" y="367233"/>
                </a:lnTo>
                <a:lnTo>
                  <a:pt x="90595" y="364617"/>
                </a:lnTo>
                <a:lnTo>
                  <a:pt x="96500" y="359333"/>
                </a:lnTo>
                <a:lnTo>
                  <a:pt x="388588" y="106553"/>
                </a:lnTo>
                <a:lnTo>
                  <a:pt x="396016" y="98034"/>
                </a:lnTo>
                <a:lnTo>
                  <a:pt x="398872" y="89346"/>
                </a:lnTo>
                <a:lnTo>
                  <a:pt x="397189" y="80412"/>
                </a:lnTo>
                <a:lnTo>
                  <a:pt x="391001" y="71158"/>
                </a:lnTo>
                <a:lnTo>
                  <a:pt x="331882" y="3365"/>
                </a:lnTo>
                <a:lnTo>
                  <a:pt x="325774" y="0"/>
                </a:lnTo>
                <a:close/>
              </a:path>
            </a:pathLst>
          </a:custGeom>
          <a:solidFill>
            <a:srgbClr val="FFFFFF"/>
          </a:solidFill>
        </p:spPr>
        <p:txBody>
          <a:bodyPr wrap="square" lIns="0" tIns="0" rIns="0" bIns="0" rtlCol="0"/>
          <a:lstStyle/>
          <a:p>
            <a:endParaRPr/>
          </a:p>
        </p:txBody>
      </p:sp>
      <p:sp>
        <p:nvSpPr>
          <p:cNvPr id="16" name="object 16"/>
          <p:cNvSpPr/>
          <p:nvPr/>
        </p:nvSpPr>
        <p:spPr>
          <a:xfrm>
            <a:off x="12884233" y="3848435"/>
            <a:ext cx="711835" cy="1055370"/>
          </a:xfrm>
          <a:custGeom>
            <a:avLst/>
            <a:gdLst/>
            <a:ahLst/>
            <a:cxnLst/>
            <a:rect l="l" t="t" r="r" b="b"/>
            <a:pathLst>
              <a:path w="711834" h="1055370">
                <a:moveTo>
                  <a:pt x="73293" y="196849"/>
                </a:moveTo>
                <a:lnTo>
                  <a:pt x="53749" y="196849"/>
                </a:lnTo>
                <a:lnTo>
                  <a:pt x="48581" y="198119"/>
                </a:lnTo>
                <a:lnTo>
                  <a:pt x="24149" y="212089"/>
                </a:lnTo>
                <a:lnTo>
                  <a:pt x="7464" y="234949"/>
                </a:lnTo>
                <a:lnTo>
                  <a:pt x="0" y="264159"/>
                </a:lnTo>
                <a:lnTo>
                  <a:pt x="3229" y="297179"/>
                </a:lnTo>
                <a:lnTo>
                  <a:pt x="30077" y="392429"/>
                </a:lnTo>
                <a:lnTo>
                  <a:pt x="29937" y="392429"/>
                </a:lnTo>
                <a:lnTo>
                  <a:pt x="29930" y="523239"/>
                </a:lnTo>
                <a:lnTo>
                  <a:pt x="35557" y="579119"/>
                </a:lnTo>
                <a:lnTo>
                  <a:pt x="49520" y="634999"/>
                </a:lnTo>
                <a:lnTo>
                  <a:pt x="103216" y="783589"/>
                </a:lnTo>
                <a:lnTo>
                  <a:pt x="110249" y="807719"/>
                </a:lnTo>
                <a:lnTo>
                  <a:pt x="116011" y="834389"/>
                </a:lnTo>
                <a:lnTo>
                  <a:pt x="119925" y="862329"/>
                </a:lnTo>
                <a:lnTo>
                  <a:pt x="121415" y="886459"/>
                </a:lnTo>
                <a:lnTo>
                  <a:pt x="105096" y="1046479"/>
                </a:lnTo>
                <a:lnTo>
                  <a:pt x="106226" y="1049020"/>
                </a:lnTo>
                <a:lnTo>
                  <a:pt x="110899" y="1054099"/>
                </a:lnTo>
                <a:lnTo>
                  <a:pt x="114214" y="1055370"/>
                </a:lnTo>
                <a:lnTo>
                  <a:pt x="512423" y="1055370"/>
                </a:lnTo>
                <a:lnTo>
                  <a:pt x="515737" y="1054099"/>
                </a:lnTo>
                <a:lnTo>
                  <a:pt x="520411" y="1049020"/>
                </a:lnTo>
                <a:lnTo>
                  <a:pt x="521541" y="1046479"/>
                </a:lnTo>
                <a:lnTo>
                  <a:pt x="519986" y="1031239"/>
                </a:lnTo>
                <a:lnTo>
                  <a:pt x="131346" y="1031239"/>
                </a:lnTo>
                <a:lnTo>
                  <a:pt x="146015" y="888999"/>
                </a:lnTo>
                <a:lnTo>
                  <a:pt x="140344" y="830579"/>
                </a:lnTo>
                <a:lnTo>
                  <a:pt x="126381" y="774699"/>
                </a:lnTo>
                <a:lnTo>
                  <a:pt x="72685" y="626109"/>
                </a:lnTo>
                <a:lnTo>
                  <a:pt x="65609" y="603249"/>
                </a:lnTo>
                <a:lnTo>
                  <a:pt x="59823" y="575309"/>
                </a:lnTo>
                <a:lnTo>
                  <a:pt x="55919" y="547369"/>
                </a:lnTo>
                <a:lnTo>
                  <a:pt x="54558" y="523239"/>
                </a:lnTo>
                <a:lnTo>
                  <a:pt x="54486" y="443229"/>
                </a:lnTo>
                <a:lnTo>
                  <a:pt x="106785" y="443229"/>
                </a:lnTo>
                <a:lnTo>
                  <a:pt x="90976" y="439419"/>
                </a:lnTo>
                <a:lnTo>
                  <a:pt x="57191" y="397509"/>
                </a:lnTo>
                <a:lnTo>
                  <a:pt x="26952" y="290829"/>
                </a:lnTo>
                <a:lnTo>
                  <a:pt x="24403" y="267969"/>
                </a:lnTo>
                <a:lnTo>
                  <a:pt x="28853" y="247649"/>
                </a:lnTo>
                <a:lnTo>
                  <a:pt x="39392" y="231139"/>
                </a:lnTo>
                <a:lnTo>
                  <a:pt x="55108" y="222249"/>
                </a:lnTo>
                <a:lnTo>
                  <a:pt x="58144" y="220979"/>
                </a:lnTo>
                <a:lnTo>
                  <a:pt x="127886" y="220979"/>
                </a:lnTo>
                <a:lnTo>
                  <a:pt x="123698" y="205739"/>
                </a:lnTo>
                <a:lnTo>
                  <a:pt x="98199" y="205739"/>
                </a:lnTo>
                <a:lnTo>
                  <a:pt x="90232" y="201929"/>
                </a:lnTo>
                <a:lnTo>
                  <a:pt x="81905" y="199389"/>
                </a:lnTo>
                <a:lnTo>
                  <a:pt x="73293" y="196849"/>
                </a:lnTo>
                <a:close/>
              </a:path>
              <a:path w="711834" h="1055370">
                <a:moveTo>
                  <a:pt x="621858" y="220979"/>
                </a:moveTo>
                <a:lnTo>
                  <a:pt x="557279" y="220979"/>
                </a:lnTo>
                <a:lnTo>
                  <a:pt x="576979" y="223519"/>
                </a:lnTo>
                <a:lnTo>
                  <a:pt x="595171" y="229869"/>
                </a:lnTo>
                <a:lnTo>
                  <a:pt x="620919" y="260349"/>
                </a:lnTo>
                <a:lnTo>
                  <a:pt x="680139" y="403859"/>
                </a:lnTo>
                <a:lnTo>
                  <a:pt x="686970" y="462279"/>
                </a:lnTo>
                <a:lnTo>
                  <a:pt x="681209" y="492759"/>
                </a:lnTo>
                <a:lnTo>
                  <a:pt x="669788" y="518159"/>
                </a:lnTo>
                <a:lnTo>
                  <a:pt x="511394" y="777239"/>
                </a:lnTo>
                <a:lnTo>
                  <a:pt x="499293" y="802639"/>
                </a:lnTo>
                <a:lnTo>
                  <a:pt x="489512" y="830579"/>
                </a:lnTo>
                <a:lnTo>
                  <a:pt x="482969" y="859789"/>
                </a:lnTo>
                <a:lnTo>
                  <a:pt x="480692" y="886459"/>
                </a:lnTo>
                <a:lnTo>
                  <a:pt x="480609" y="888999"/>
                </a:lnTo>
                <a:lnTo>
                  <a:pt x="495290" y="1031239"/>
                </a:lnTo>
                <a:lnTo>
                  <a:pt x="519986" y="1031239"/>
                </a:lnTo>
                <a:lnTo>
                  <a:pt x="505209" y="886459"/>
                </a:lnTo>
                <a:lnTo>
                  <a:pt x="507477" y="863599"/>
                </a:lnTo>
                <a:lnTo>
                  <a:pt x="513391" y="836929"/>
                </a:lnTo>
                <a:lnTo>
                  <a:pt x="522015" y="811529"/>
                </a:lnTo>
                <a:lnTo>
                  <a:pt x="532412" y="791209"/>
                </a:lnTo>
                <a:lnTo>
                  <a:pt x="690667" y="530859"/>
                </a:lnTo>
                <a:lnTo>
                  <a:pt x="704682" y="500379"/>
                </a:lnTo>
                <a:lnTo>
                  <a:pt x="711640" y="464819"/>
                </a:lnTo>
                <a:lnTo>
                  <a:pt x="711175" y="427989"/>
                </a:lnTo>
                <a:lnTo>
                  <a:pt x="702923" y="394969"/>
                </a:lnTo>
                <a:lnTo>
                  <a:pt x="643703" y="250189"/>
                </a:lnTo>
                <a:lnTo>
                  <a:pt x="628219" y="226059"/>
                </a:lnTo>
                <a:lnTo>
                  <a:pt x="621858" y="220979"/>
                </a:lnTo>
                <a:close/>
              </a:path>
              <a:path w="711834" h="1055370">
                <a:moveTo>
                  <a:pt x="475696" y="426719"/>
                </a:moveTo>
                <a:lnTo>
                  <a:pt x="426241" y="431799"/>
                </a:lnTo>
                <a:lnTo>
                  <a:pt x="374526" y="449579"/>
                </a:lnTo>
                <a:lnTo>
                  <a:pt x="336255" y="473709"/>
                </a:lnTo>
                <a:lnTo>
                  <a:pt x="303049" y="506729"/>
                </a:lnTo>
                <a:lnTo>
                  <a:pt x="274970" y="548639"/>
                </a:lnTo>
                <a:lnTo>
                  <a:pt x="252081" y="598169"/>
                </a:lnTo>
                <a:lnTo>
                  <a:pt x="234445" y="655319"/>
                </a:lnTo>
                <a:lnTo>
                  <a:pt x="232845" y="662939"/>
                </a:lnTo>
                <a:lnTo>
                  <a:pt x="236909" y="669289"/>
                </a:lnTo>
                <a:lnTo>
                  <a:pt x="250130" y="671829"/>
                </a:lnTo>
                <a:lnTo>
                  <a:pt x="256784" y="668019"/>
                </a:lnTo>
                <a:lnTo>
                  <a:pt x="258372" y="661669"/>
                </a:lnTo>
                <a:lnTo>
                  <a:pt x="274611" y="608329"/>
                </a:lnTo>
                <a:lnTo>
                  <a:pt x="295480" y="562609"/>
                </a:lnTo>
                <a:lnTo>
                  <a:pt x="320920" y="523239"/>
                </a:lnTo>
                <a:lnTo>
                  <a:pt x="350878" y="494029"/>
                </a:lnTo>
                <a:lnTo>
                  <a:pt x="385296" y="471169"/>
                </a:lnTo>
                <a:lnTo>
                  <a:pt x="451571" y="452119"/>
                </a:lnTo>
                <a:lnTo>
                  <a:pt x="588351" y="452119"/>
                </a:lnTo>
                <a:lnTo>
                  <a:pt x="581211" y="436879"/>
                </a:lnTo>
                <a:lnTo>
                  <a:pt x="554091" y="436879"/>
                </a:lnTo>
                <a:lnTo>
                  <a:pt x="519457" y="429259"/>
                </a:lnTo>
                <a:lnTo>
                  <a:pt x="475696" y="426719"/>
                </a:lnTo>
                <a:close/>
              </a:path>
              <a:path w="711834" h="1055370">
                <a:moveTo>
                  <a:pt x="588351" y="452119"/>
                </a:moveTo>
                <a:lnTo>
                  <a:pt x="451571" y="452119"/>
                </a:lnTo>
                <a:lnTo>
                  <a:pt x="511565" y="453389"/>
                </a:lnTo>
                <a:lnTo>
                  <a:pt x="555224" y="463549"/>
                </a:lnTo>
                <a:lnTo>
                  <a:pt x="572494" y="468629"/>
                </a:lnTo>
                <a:lnTo>
                  <a:pt x="577180" y="471169"/>
                </a:lnTo>
                <a:lnTo>
                  <a:pt x="582654" y="469899"/>
                </a:lnTo>
                <a:lnTo>
                  <a:pt x="589804" y="462279"/>
                </a:lnTo>
                <a:lnTo>
                  <a:pt x="590731" y="457199"/>
                </a:lnTo>
                <a:lnTo>
                  <a:pt x="588351" y="452119"/>
                </a:lnTo>
                <a:close/>
              </a:path>
              <a:path w="711834" h="1055370">
                <a:moveTo>
                  <a:pt x="127886" y="220979"/>
                </a:moveTo>
                <a:lnTo>
                  <a:pt x="64468" y="220979"/>
                </a:lnTo>
                <a:lnTo>
                  <a:pt x="80268" y="224789"/>
                </a:lnTo>
                <a:lnTo>
                  <a:pt x="94607" y="233679"/>
                </a:lnTo>
                <a:lnTo>
                  <a:pt x="106272" y="248919"/>
                </a:lnTo>
                <a:lnTo>
                  <a:pt x="114049" y="266699"/>
                </a:lnTo>
                <a:lnTo>
                  <a:pt x="144275" y="373379"/>
                </a:lnTo>
                <a:lnTo>
                  <a:pt x="146832" y="396239"/>
                </a:lnTo>
                <a:lnTo>
                  <a:pt x="142386" y="416559"/>
                </a:lnTo>
                <a:lnTo>
                  <a:pt x="131849" y="433069"/>
                </a:lnTo>
                <a:lnTo>
                  <a:pt x="116132" y="441959"/>
                </a:lnTo>
                <a:lnTo>
                  <a:pt x="113097" y="443229"/>
                </a:lnTo>
                <a:lnTo>
                  <a:pt x="54486" y="443229"/>
                </a:lnTo>
                <a:lnTo>
                  <a:pt x="65817" y="453389"/>
                </a:lnTo>
                <a:lnTo>
                  <a:pt x="78535" y="461009"/>
                </a:lnTo>
                <a:lnTo>
                  <a:pt x="92303" y="466089"/>
                </a:lnTo>
                <a:lnTo>
                  <a:pt x="106785" y="467359"/>
                </a:lnTo>
                <a:lnTo>
                  <a:pt x="117491" y="467359"/>
                </a:lnTo>
                <a:lnTo>
                  <a:pt x="152305" y="447039"/>
                </a:lnTo>
                <a:lnTo>
                  <a:pt x="168938" y="414019"/>
                </a:lnTo>
                <a:lnTo>
                  <a:pt x="274947" y="414019"/>
                </a:lnTo>
                <a:lnTo>
                  <a:pt x="279140" y="410209"/>
                </a:lnTo>
                <a:lnTo>
                  <a:pt x="222545" y="410209"/>
                </a:lnTo>
                <a:lnTo>
                  <a:pt x="204425" y="407669"/>
                </a:lnTo>
                <a:lnTo>
                  <a:pt x="188503" y="398779"/>
                </a:lnTo>
                <a:lnTo>
                  <a:pt x="175971" y="384809"/>
                </a:lnTo>
                <a:lnTo>
                  <a:pt x="168024" y="367029"/>
                </a:lnTo>
                <a:lnTo>
                  <a:pt x="127886" y="220979"/>
                </a:lnTo>
                <a:close/>
              </a:path>
              <a:path w="711834" h="1055370">
                <a:moveTo>
                  <a:pt x="548486" y="367029"/>
                </a:moveTo>
                <a:lnTo>
                  <a:pt x="521211" y="367029"/>
                </a:lnTo>
                <a:lnTo>
                  <a:pt x="554091" y="436879"/>
                </a:lnTo>
                <a:lnTo>
                  <a:pt x="581211" y="436879"/>
                </a:lnTo>
                <a:lnTo>
                  <a:pt x="548486" y="367029"/>
                </a:lnTo>
                <a:close/>
              </a:path>
              <a:path w="711834" h="1055370">
                <a:moveTo>
                  <a:pt x="274947" y="414019"/>
                </a:moveTo>
                <a:lnTo>
                  <a:pt x="168938" y="414019"/>
                </a:lnTo>
                <a:lnTo>
                  <a:pt x="180610" y="422909"/>
                </a:lnTo>
                <a:lnTo>
                  <a:pt x="193632" y="429259"/>
                </a:lnTo>
                <a:lnTo>
                  <a:pt x="207709" y="434339"/>
                </a:lnTo>
                <a:lnTo>
                  <a:pt x="222545" y="435609"/>
                </a:lnTo>
                <a:lnTo>
                  <a:pt x="229403" y="435609"/>
                </a:lnTo>
                <a:lnTo>
                  <a:pt x="242916" y="433069"/>
                </a:lnTo>
                <a:lnTo>
                  <a:pt x="257650" y="426719"/>
                </a:lnTo>
                <a:lnTo>
                  <a:pt x="270754" y="417829"/>
                </a:lnTo>
                <a:lnTo>
                  <a:pt x="274947" y="414019"/>
                </a:lnTo>
                <a:close/>
              </a:path>
              <a:path w="711834" h="1055370">
                <a:moveTo>
                  <a:pt x="238369" y="115569"/>
                </a:moveTo>
                <a:lnTo>
                  <a:pt x="170259" y="115569"/>
                </a:lnTo>
                <a:lnTo>
                  <a:pt x="188372" y="119379"/>
                </a:lnTo>
                <a:lnTo>
                  <a:pt x="204292" y="128269"/>
                </a:lnTo>
                <a:lnTo>
                  <a:pt x="216826" y="140969"/>
                </a:lnTo>
                <a:lnTo>
                  <a:pt x="224780" y="158749"/>
                </a:lnTo>
                <a:lnTo>
                  <a:pt x="273993" y="337819"/>
                </a:lnTo>
                <a:lnTo>
                  <a:pt x="276008" y="349249"/>
                </a:lnTo>
                <a:lnTo>
                  <a:pt x="275863" y="360679"/>
                </a:lnTo>
                <a:lnTo>
                  <a:pt x="255408" y="398779"/>
                </a:lnTo>
                <a:lnTo>
                  <a:pt x="231867" y="410209"/>
                </a:lnTo>
                <a:lnTo>
                  <a:pt x="279140" y="410209"/>
                </a:lnTo>
                <a:lnTo>
                  <a:pt x="297704" y="377189"/>
                </a:lnTo>
                <a:lnTo>
                  <a:pt x="409142" y="377189"/>
                </a:lnTo>
                <a:lnTo>
                  <a:pt x="412359" y="374649"/>
                </a:lnTo>
                <a:lnTo>
                  <a:pt x="353495" y="374649"/>
                </a:lnTo>
                <a:lnTo>
                  <a:pt x="334832" y="370839"/>
                </a:lnTo>
                <a:lnTo>
                  <a:pt x="318503" y="363219"/>
                </a:lnTo>
                <a:lnTo>
                  <a:pt x="305732" y="349249"/>
                </a:lnTo>
                <a:lnTo>
                  <a:pt x="297742" y="331469"/>
                </a:lnTo>
                <a:lnTo>
                  <a:pt x="238369" y="115569"/>
                </a:lnTo>
                <a:close/>
              </a:path>
              <a:path w="711834" h="1055370">
                <a:moveTo>
                  <a:pt x="409142" y="377189"/>
                </a:moveTo>
                <a:lnTo>
                  <a:pt x="297704" y="377189"/>
                </a:lnTo>
                <a:lnTo>
                  <a:pt x="309720" y="386079"/>
                </a:lnTo>
                <a:lnTo>
                  <a:pt x="323242" y="393699"/>
                </a:lnTo>
                <a:lnTo>
                  <a:pt x="337943" y="397509"/>
                </a:lnTo>
                <a:lnTo>
                  <a:pt x="353495" y="398779"/>
                </a:lnTo>
                <a:lnTo>
                  <a:pt x="368074" y="398779"/>
                </a:lnTo>
                <a:lnTo>
                  <a:pt x="385620" y="392429"/>
                </a:lnTo>
                <a:lnTo>
                  <a:pt x="395370" y="387349"/>
                </a:lnTo>
                <a:lnTo>
                  <a:pt x="404315" y="380999"/>
                </a:lnTo>
                <a:lnTo>
                  <a:pt x="409142" y="377189"/>
                </a:lnTo>
                <a:close/>
              </a:path>
              <a:path w="711834" h="1055370">
                <a:moveTo>
                  <a:pt x="348404" y="29209"/>
                </a:moveTo>
                <a:lnTo>
                  <a:pt x="290135" y="29209"/>
                </a:lnTo>
                <a:lnTo>
                  <a:pt x="308803" y="33019"/>
                </a:lnTo>
                <a:lnTo>
                  <a:pt x="325131" y="41909"/>
                </a:lnTo>
                <a:lnTo>
                  <a:pt x="337899" y="54609"/>
                </a:lnTo>
                <a:lnTo>
                  <a:pt x="345888" y="72389"/>
                </a:lnTo>
                <a:lnTo>
                  <a:pt x="394084" y="247649"/>
                </a:lnTo>
                <a:lnTo>
                  <a:pt x="323256" y="271779"/>
                </a:lnTo>
                <a:lnTo>
                  <a:pt x="319878" y="275589"/>
                </a:lnTo>
                <a:lnTo>
                  <a:pt x="334747" y="328929"/>
                </a:lnTo>
                <a:lnTo>
                  <a:pt x="368216" y="359409"/>
                </a:lnTo>
                <a:lnTo>
                  <a:pt x="382870" y="367029"/>
                </a:lnTo>
                <a:lnTo>
                  <a:pt x="378476" y="369569"/>
                </a:lnTo>
                <a:lnTo>
                  <a:pt x="373701" y="370839"/>
                </a:lnTo>
                <a:lnTo>
                  <a:pt x="358588" y="374649"/>
                </a:lnTo>
                <a:lnTo>
                  <a:pt x="412359" y="374649"/>
                </a:lnTo>
                <a:lnTo>
                  <a:pt x="436004" y="375919"/>
                </a:lnTo>
                <a:lnTo>
                  <a:pt x="462042" y="375919"/>
                </a:lnTo>
                <a:lnTo>
                  <a:pt x="490451" y="372109"/>
                </a:lnTo>
                <a:lnTo>
                  <a:pt x="521211" y="367029"/>
                </a:lnTo>
                <a:lnTo>
                  <a:pt x="548486" y="367029"/>
                </a:lnTo>
                <a:lnTo>
                  <a:pt x="541346" y="351789"/>
                </a:lnTo>
                <a:lnTo>
                  <a:pt x="434445" y="351789"/>
                </a:lnTo>
                <a:lnTo>
                  <a:pt x="428006" y="350519"/>
                </a:lnTo>
                <a:lnTo>
                  <a:pt x="421222" y="350519"/>
                </a:lnTo>
                <a:lnTo>
                  <a:pt x="408444" y="347979"/>
                </a:lnTo>
                <a:lnTo>
                  <a:pt x="370805" y="331469"/>
                </a:lnTo>
                <a:lnTo>
                  <a:pt x="347688" y="298449"/>
                </a:lnTo>
                <a:lnTo>
                  <a:pt x="345392" y="289559"/>
                </a:lnTo>
                <a:lnTo>
                  <a:pt x="494085" y="240029"/>
                </a:lnTo>
                <a:lnTo>
                  <a:pt x="417477" y="240029"/>
                </a:lnTo>
                <a:lnTo>
                  <a:pt x="378311" y="97789"/>
                </a:lnTo>
                <a:lnTo>
                  <a:pt x="376725" y="74929"/>
                </a:lnTo>
                <a:lnTo>
                  <a:pt x="383753" y="53339"/>
                </a:lnTo>
                <a:lnTo>
                  <a:pt x="391476" y="44449"/>
                </a:lnTo>
                <a:lnTo>
                  <a:pt x="360505" y="44449"/>
                </a:lnTo>
                <a:lnTo>
                  <a:pt x="348404" y="29209"/>
                </a:lnTo>
                <a:close/>
              </a:path>
              <a:path w="711834" h="1055370">
                <a:moveTo>
                  <a:pt x="530139" y="339089"/>
                </a:moveTo>
                <a:lnTo>
                  <a:pt x="525123" y="340359"/>
                </a:lnTo>
                <a:lnTo>
                  <a:pt x="504226" y="345439"/>
                </a:lnTo>
                <a:lnTo>
                  <a:pt x="465794" y="350519"/>
                </a:lnTo>
                <a:lnTo>
                  <a:pt x="448326" y="351789"/>
                </a:lnTo>
                <a:lnTo>
                  <a:pt x="541346" y="351789"/>
                </a:lnTo>
                <a:lnTo>
                  <a:pt x="538966" y="346709"/>
                </a:lnTo>
                <a:lnTo>
                  <a:pt x="538597" y="345439"/>
                </a:lnTo>
                <a:lnTo>
                  <a:pt x="535308" y="341629"/>
                </a:lnTo>
                <a:lnTo>
                  <a:pt x="530139" y="339089"/>
                </a:lnTo>
                <a:close/>
              </a:path>
              <a:path w="711834" h="1055370">
                <a:moveTo>
                  <a:pt x="490790" y="24129"/>
                </a:moveTo>
                <a:lnTo>
                  <a:pt x="433594" y="24129"/>
                </a:lnTo>
                <a:lnTo>
                  <a:pt x="452256" y="26669"/>
                </a:lnTo>
                <a:lnTo>
                  <a:pt x="468585" y="35559"/>
                </a:lnTo>
                <a:lnTo>
                  <a:pt x="481357" y="49529"/>
                </a:lnTo>
                <a:lnTo>
                  <a:pt x="489347" y="67309"/>
                </a:lnTo>
                <a:lnTo>
                  <a:pt x="526863" y="203199"/>
                </a:lnTo>
                <a:lnTo>
                  <a:pt x="417477" y="240029"/>
                </a:lnTo>
                <a:lnTo>
                  <a:pt x="494085" y="240029"/>
                </a:lnTo>
                <a:lnTo>
                  <a:pt x="547462" y="222249"/>
                </a:lnTo>
                <a:lnTo>
                  <a:pt x="552364" y="222249"/>
                </a:lnTo>
                <a:lnTo>
                  <a:pt x="557279" y="220979"/>
                </a:lnTo>
                <a:lnTo>
                  <a:pt x="621858" y="220979"/>
                </a:lnTo>
                <a:lnTo>
                  <a:pt x="605957" y="208279"/>
                </a:lnTo>
                <a:lnTo>
                  <a:pt x="579311" y="198119"/>
                </a:lnTo>
                <a:lnTo>
                  <a:pt x="550675" y="196849"/>
                </a:lnTo>
                <a:lnTo>
                  <a:pt x="513096" y="60959"/>
                </a:lnTo>
                <a:lnTo>
                  <a:pt x="501713" y="35559"/>
                </a:lnTo>
                <a:lnTo>
                  <a:pt x="490790" y="24129"/>
                </a:lnTo>
                <a:close/>
              </a:path>
              <a:path w="711834" h="1055370">
                <a:moveTo>
                  <a:pt x="180633" y="91439"/>
                </a:moveTo>
                <a:lnTo>
                  <a:pt x="156556" y="91439"/>
                </a:lnTo>
                <a:lnTo>
                  <a:pt x="149901" y="93979"/>
                </a:lnTo>
                <a:lnTo>
                  <a:pt x="121784" y="107949"/>
                </a:lnTo>
                <a:lnTo>
                  <a:pt x="102090" y="132079"/>
                </a:lnTo>
                <a:lnTo>
                  <a:pt x="92596" y="162559"/>
                </a:lnTo>
                <a:lnTo>
                  <a:pt x="95075" y="194309"/>
                </a:lnTo>
                <a:lnTo>
                  <a:pt x="98199" y="205739"/>
                </a:lnTo>
                <a:lnTo>
                  <a:pt x="123698" y="205739"/>
                </a:lnTo>
                <a:lnTo>
                  <a:pt x="118812" y="187959"/>
                </a:lnTo>
                <a:lnTo>
                  <a:pt x="117006" y="165099"/>
                </a:lnTo>
                <a:lnTo>
                  <a:pt x="123484" y="144779"/>
                </a:lnTo>
                <a:lnTo>
                  <a:pt x="137026" y="126999"/>
                </a:lnTo>
                <a:lnTo>
                  <a:pt x="156416" y="118109"/>
                </a:lnTo>
                <a:lnTo>
                  <a:pt x="165611" y="115569"/>
                </a:lnTo>
                <a:lnTo>
                  <a:pt x="238369" y="115569"/>
                </a:lnTo>
                <a:lnTo>
                  <a:pt x="234877" y="102869"/>
                </a:lnTo>
                <a:lnTo>
                  <a:pt x="234787" y="101599"/>
                </a:lnTo>
                <a:lnTo>
                  <a:pt x="209401" y="101599"/>
                </a:lnTo>
                <a:lnTo>
                  <a:pt x="200299" y="96519"/>
                </a:lnTo>
                <a:lnTo>
                  <a:pt x="190678" y="93979"/>
                </a:lnTo>
                <a:lnTo>
                  <a:pt x="180633" y="91439"/>
                </a:lnTo>
                <a:close/>
              </a:path>
              <a:path w="711834" h="1055370">
                <a:moveTo>
                  <a:pt x="290135" y="5079"/>
                </a:moveTo>
                <a:lnTo>
                  <a:pt x="282845" y="5079"/>
                </a:lnTo>
                <a:lnTo>
                  <a:pt x="268468" y="7619"/>
                </a:lnTo>
                <a:lnTo>
                  <a:pt x="240847" y="21589"/>
                </a:lnTo>
                <a:lnTo>
                  <a:pt x="220761" y="43179"/>
                </a:lnTo>
                <a:lnTo>
                  <a:pt x="209761" y="71119"/>
                </a:lnTo>
                <a:lnTo>
                  <a:pt x="209401" y="101599"/>
                </a:lnTo>
                <a:lnTo>
                  <a:pt x="234787" y="101599"/>
                </a:lnTo>
                <a:lnTo>
                  <a:pt x="233262" y="80009"/>
                </a:lnTo>
                <a:lnTo>
                  <a:pt x="240278" y="58419"/>
                </a:lnTo>
                <a:lnTo>
                  <a:pt x="254622" y="41909"/>
                </a:lnTo>
                <a:lnTo>
                  <a:pt x="274996" y="31749"/>
                </a:lnTo>
                <a:lnTo>
                  <a:pt x="285055" y="29209"/>
                </a:lnTo>
                <a:lnTo>
                  <a:pt x="348404" y="29209"/>
                </a:lnTo>
                <a:lnTo>
                  <a:pt x="347395" y="27939"/>
                </a:lnTo>
                <a:lnTo>
                  <a:pt x="330730" y="15239"/>
                </a:lnTo>
                <a:lnTo>
                  <a:pt x="311360" y="7619"/>
                </a:lnTo>
                <a:lnTo>
                  <a:pt x="290135" y="5079"/>
                </a:lnTo>
                <a:close/>
              </a:path>
              <a:path w="711834" h="1055370">
                <a:moveTo>
                  <a:pt x="433594" y="0"/>
                </a:moveTo>
                <a:lnTo>
                  <a:pt x="419014" y="0"/>
                </a:lnTo>
                <a:lnTo>
                  <a:pt x="411928" y="2539"/>
                </a:lnTo>
                <a:lnTo>
                  <a:pt x="395529" y="8889"/>
                </a:lnTo>
                <a:lnTo>
                  <a:pt x="381306" y="17779"/>
                </a:lnTo>
                <a:lnTo>
                  <a:pt x="369538" y="30479"/>
                </a:lnTo>
                <a:lnTo>
                  <a:pt x="360505" y="44449"/>
                </a:lnTo>
                <a:lnTo>
                  <a:pt x="391476" y="44449"/>
                </a:lnTo>
                <a:lnTo>
                  <a:pt x="398095" y="36829"/>
                </a:lnTo>
                <a:lnTo>
                  <a:pt x="418455" y="26669"/>
                </a:lnTo>
                <a:lnTo>
                  <a:pt x="423408" y="24129"/>
                </a:lnTo>
                <a:lnTo>
                  <a:pt x="490790" y="24129"/>
                </a:lnTo>
                <a:lnTo>
                  <a:pt x="483508" y="16509"/>
                </a:lnTo>
                <a:lnTo>
                  <a:pt x="460221" y="3809"/>
                </a:lnTo>
                <a:lnTo>
                  <a:pt x="433594" y="0"/>
                </a:lnTo>
                <a:close/>
              </a:path>
            </a:pathLst>
          </a:custGeom>
          <a:solidFill>
            <a:srgbClr val="FFFFFF"/>
          </a:solidFill>
        </p:spPr>
        <p:txBody>
          <a:bodyPr wrap="square" lIns="0" tIns="0" rIns="0" bIns="0" rtlCol="0"/>
          <a:lstStyle/>
          <a:p>
            <a:endParaRPr/>
          </a:p>
        </p:txBody>
      </p:sp>
      <p:sp>
        <p:nvSpPr>
          <p:cNvPr id="17" name="object 17"/>
          <p:cNvSpPr/>
          <p:nvPr/>
        </p:nvSpPr>
        <p:spPr>
          <a:xfrm>
            <a:off x="1524000" y="8960586"/>
            <a:ext cx="376677" cy="20270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object 18"/>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19" name="object 19"/>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20" name="object 20"/>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1" name="object 21"/>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22" name="object 22"/>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solidFill>
                  <a:srgbClr val="FFFFFF"/>
                </a:solidFill>
              </a:rPr>
              <a:t>17</a:t>
            </a:r>
          </a:p>
        </p:txBody>
      </p:sp>
      <p:sp>
        <p:nvSpPr>
          <p:cNvPr id="25" name="object 17"/>
          <p:cNvSpPr txBox="1">
            <a:spLocks/>
          </p:cNvSpPr>
          <p:nvPr/>
        </p:nvSpPr>
        <p:spPr>
          <a:xfrm>
            <a:off x="1980000" y="8982000"/>
            <a:ext cx="2708275" cy="177800"/>
          </a:xfrm>
          <a:prstGeom prst="rect">
            <a:avLst/>
          </a:prstGeom>
        </p:spPr>
        <p:txBody>
          <a:bodyPr vert="horz" wrap="square" lIns="0" tIns="0" rIns="0" bIns="0" rtlCol="0">
            <a:spAutoFit/>
          </a:bodyPr>
          <a:lstStyle>
            <a:defPPr>
              <a:defRPr lang="en-US"/>
            </a:defPPr>
            <a:lvl1pPr marL="0" algn="l" defTabSz="914400" rtl="0" eaLnBrk="1" latinLnBrk="0" hangingPunct="1">
              <a:defRPr sz="1200" b="1" i="0" kern="1200">
                <a:solidFill>
                  <a:schemeClr val="bg1"/>
                </a:solidFill>
                <a:latin typeface="Calibri"/>
                <a:ea typeface="+mn-ea"/>
                <a:cs typeface="Calibri"/>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ts val="1240"/>
              </a:lnSpc>
            </a:pPr>
            <a:r>
              <a:rPr lang="en-GB" dirty="0">
                <a:solidFill>
                  <a:srgbClr val="4C4C4C"/>
                </a:solidFill>
              </a:rPr>
              <a:t>Accessibility </a:t>
            </a:r>
            <a:r>
              <a:rPr lang="en-GB" spc="-5" dirty="0">
                <a:solidFill>
                  <a:srgbClr val="4C4C4C"/>
                </a:solidFill>
              </a:rPr>
              <a:t>Planning: </a:t>
            </a:r>
            <a:r>
              <a:rPr lang="en-GB" b="0" dirty="0">
                <a:solidFill>
                  <a:srgbClr val="000000"/>
                </a:solidFill>
              </a:rPr>
              <a:t>A </a:t>
            </a:r>
            <a:r>
              <a:rPr lang="en-GB" b="0" spc="-20" dirty="0">
                <a:solidFill>
                  <a:srgbClr val="000000"/>
                </a:solidFill>
              </a:rPr>
              <a:t>Toolkit </a:t>
            </a:r>
            <a:r>
              <a:rPr lang="en-GB" b="0" spc="-10" dirty="0">
                <a:solidFill>
                  <a:srgbClr val="000000"/>
                </a:solidFill>
              </a:rPr>
              <a:t>for</a:t>
            </a:r>
            <a:r>
              <a:rPr lang="en-GB" b="0" spc="-65" dirty="0">
                <a:solidFill>
                  <a:srgbClr val="000000"/>
                </a:solidFill>
              </a:rPr>
              <a:t> </a:t>
            </a:r>
            <a:r>
              <a:rPr lang="en-GB" b="0" spc="-5" dirty="0">
                <a:solidFill>
                  <a:srgbClr val="000000"/>
                </a:solidFill>
              </a:rPr>
              <a:t>Schools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16260" y="1745999"/>
            <a:ext cx="1434465" cy="330200"/>
          </a:xfrm>
          <a:prstGeom prst="rect">
            <a:avLst/>
          </a:prstGeom>
        </p:spPr>
        <p:txBody>
          <a:bodyPr vert="horz" wrap="square" lIns="0" tIns="12700" rIns="0" bIns="0" rtlCol="0">
            <a:spAutoFit/>
          </a:bodyPr>
          <a:lstStyle/>
          <a:p>
            <a:pPr marL="12700">
              <a:lnSpc>
                <a:spcPct val="100000"/>
              </a:lnSpc>
              <a:spcBef>
                <a:spcPts val="100"/>
              </a:spcBef>
            </a:pPr>
            <a:r>
              <a:rPr sz="2000" b="1" spc="85" dirty="0">
                <a:solidFill>
                  <a:srgbClr val="00AAA5"/>
                </a:solidFill>
                <a:latin typeface="Calibri"/>
                <a:cs typeface="Calibri"/>
              </a:rPr>
              <a:t>CASE </a:t>
            </a:r>
            <a:r>
              <a:rPr sz="2000" b="1" spc="75" dirty="0">
                <a:solidFill>
                  <a:srgbClr val="00AAA5"/>
                </a:solidFill>
                <a:latin typeface="Calibri"/>
                <a:cs typeface="Calibri"/>
              </a:rPr>
              <a:t>STUDY</a:t>
            </a:r>
            <a:endParaRPr sz="2000">
              <a:latin typeface="Calibri"/>
              <a:cs typeface="Calibri"/>
            </a:endParaRPr>
          </a:p>
        </p:txBody>
      </p:sp>
      <p:sp>
        <p:nvSpPr>
          <p:cNvPr id="3" name="object 3"/>
          <p:cNvSpPr txBox="1">
            <a:spLocks noGrp="1"/>
          </p:cNvSpPr>
          <p:nvPr>
            <p:ph type="title"/>
          </p:nvPr>
        </p:nvSpPr>
        <p:spPr>
          <a:xfrm>
            <a:off x="1511300" y="2101599"/>
            <a:ext cx="1960880" cy="635000"/>
          </a:xfrm>
          <a:prstGeom prst="rect">
            <a:avLst/>
          </a:prstGeom>
        </p:spPr>
        <p:txBody>
          <a:bodyPr vert="horz" wrap="square" lIns="0" tIns="12700" rIns="0" bIns="0" rtlCol="0">
            <a:spAutoFit/>
          </a:bodyPr>
          <a:lstStyle/>
          <a:p>
            <a:pPr marL="12700">
              <a:lnSpc>
                <a:spcPct val="100000"/>
              </a:lnSpc>
              <a:spcBef>
                <a:spcPts val="100"/>
              </a:spcBef>
            </a:pPr>
            <a:r>
              <a:rPr sz="4000" b="0" spc="80" dirty="0">
                <a:solidFill>
                  <a:srgbClr val="000000"/>
                </a:solidFill>
                <a:latin typeface="Calibri"/>
                <a:cs typeface="Calibri"/>
              </a:rPr>
              <a:t>Inclusion</a:t>
            </a:r>
            <a:endParaRPr sz="4000">
              <a:latin typeface="Calibri"/>
              <a:cs typeface="Calibri"/>
            </a:endParaRPr>
          </a:p>
        </p:txBody>
      </p:sp>
      <p:sp>
        <p:nvSpPr>
          <p:cNvPr id="4" name="object 4"/>
          <p:cNvSpPr/>
          <p:nvPr/>
        </p:nvSpPr>
        <p:spPr>
          <a:xfrm>
            <a:off x="1519678" y="4374902"/>
            <a:ext cx="635000" cy="635000"/>
          </a:xfrm>
          <a:custGeom>
            <a:avLst/>
            <a:gdLst/>
            <a:ahLst/>
            <a:cxnLst/>
            <a:rect l="l" t="t" r="r" b="b"/>
            <a:pathLst>
              <a:path w="635000" h="635000">
                <a:moveTo>
                  <a:pt x="317500" y="0"/>
                </a:moveTo>
                <a:lnTo>
                  <a:pt x="270582" y="3441"/>
                </a:lnTo>
                <a:lnTo>
                  <a:pt x="225802" y="13440"/>
                </a:lnTo>
                <a:lnTo>
                  <a:pt x="183650" y="29505"/>
                </a:lnTo>
                <a:lnTo>
                  <a:pt x="144618" y="51145"/>
                </a:lnTo>
                <a:lnTo>
                  <a:pt x="109197" y="77869"/>
                </a:lnTo>
                <a:lnTo>
                  <a:pt x="77877" y="109186"/>
                </a:lnTo>
                <a:lnTo>
                  <a:pt x="51151" y="144607"/>
                </a:lnTo>
                <a:lnTo>
                  <a:pt x="29509" y="183639"/>
                </a:lnTo>
                <a:lnTo>
                  <a:pt x="13442" y="225793"/>
                </a:lnTo>
                <a:lnTo>
                  <a:pt x="3442" y="270576"/>
                </a:lnTo>
                <a:lnTo>
                  <a:pt x="0" y="317500"/>
                </a:lnTo>
                <a:lnTo>
                  <a:pt x="3442" y="364423"/>
                </a:lnTo>
                <a:lnTo>
                  <a:pt x="13442" y="409206"/>
                </a:lnTo>
                <a:lnTo>
                  <a:pt x="29509" y="451360"/>
                </a:lnTo>
                <a:lnTo>
                  <a:pt x="51151" y="490392"/>
                </a:lnTo>
                <a:lnTo>
                  <a:pt x="77877" y="525813"/>
                </a:lnTo>
                <a:lnTo>
                  <a:pt x="109197" y="557130"/>
                </a:lnTo>
                <a:lnTo>
                  <a:pt x="144618" y="583854"/>
                </a:lnTo>
                <a:lnTo>
                  <a:pt x="183650" y="605494"/>
                </a:lnTo>
                <a:lnTo>
                  <a:pt x="225802" y="621559"/>
                </a:lnTo>
                <a:lnTo>
                  <a:pt x="270582" y="631558"/>
                </a:lnTo>
                <a:lnTo>
                  <a:pt x="317500" y="635000"/>
                </a:lnTo>
                <a:lnTo>
                  <a:pt x="364417" y="631558"/>
                </a:lnTo>
                <a:lnTo>
                  <a:pt x="409197" y="621559"/>
                </a:lnTo>
                <a:lnTo>
                  <a:pt x="451349" y="605494"/>
                </a:lnTo>
                <a:lnTo>
                  <a:pt x="490381" y="583854"/>
                </a:lnTo>
                <a:lnTo>
                  <a:pt x="525802" y="557130"/>
                </a:lnTo>
                <a:lnTo>
                  <a:pt x="557122" y="525813"/>
                </a:lnTo>
                <a:lnTo>
                  <a:pt x="583848" y="490392"/>
                </a:lnTo>
                <a:lnTo>
                  <a:pt x="605490" y="451360"/>
                </a:lnTo>
                <a:lnTo>
                  <a:pt x="621557" y="409206"/>
                </a:lnTo>
                <a:lnTo>
                  <a:pt x="631557" y="364423"/>
                </a:lnTo>
                <a:lnTo>
                  <a:pt x="635000" y="317500"/>
                </a:lnTo>
                <a:lnTo>
                  <a:pt x="631557" y="270576"/>
                </a:lnTo>
                <a:lnTo>
                  <a:pt x="621557" y="225793"/>
                </a:lnTo>
                <a:lnTo>
                  <a:pt x="605490" y="183639"/>
                </a:lnTo>
                <a:lnTo>
                  <a:pt x="583848" y="144607"/>
                </a:lnTo>
                <a:lnTo>
                  <a:pt x="557122" y="109186"/>
                </a:lnTo>
                <a:lnTo>
                  <a:pt x="525802" y="77869"/>
                </a:lnTo>
                <a:lnTo>
                  <a:pt x="490381" y="51145"/>
                </a:lnTo>
                <a:lnTo>
                  <a:pt x="451349" y="29505"/>
                </a:lnTo>
                <a:lnTo>
                  <a:pt x="409197" y="13440"/>
                </a:lnTo>
                <a:lnTo>
                  <a:pt x="364417" y="3441"/>
                </a:lnTo>
                <a:lnTo>
                  <a:pt x="317500" y="0"/>
                </a:lnTo>
                <a:close/>
              </a:path>
            </a:pathLst>
          </a:custGeom>
          <a:solidFill>
            <a:srgbClr val="00AAA5"/>
          </a:solidFill>
        </p:spPr>
        <p:txBody>
          <a:bodyPr wrap="square" lIns="0" tIns="0" rIns="0" bIns="0" rtlCol="0"/>
          <a:lstStyle/>
          <a:p>
            <a:endParaRPr/>
          </a:p>
        </p:txBody>
      </p:sp>
      <p:sp>
        <p:nvSpPr>
          <p:cNvPr id="5" name="object 5"/>
          <p:cNvSpPr/>
          <p:nvPr/>
        </p:nvSpPr>
        <p:spPr>
          <a:xfrm>
            <a:off x="1519678" y="5496916"/>
            <a:ext cx="635000" cy="635000"/>
          </a:xfrm>
          <a:custGeom>
            <a:avLst/>
            <a:gdLst/>
            <a:ahLst/>
            <a:cxnLst/>
            <a:rect l="l" t="t" r="r" b="b"/>
            <a:pathLst>
              <a:path w="635000" h="635000">
                <a:moveTo>
                  <a:pt x="317500" y="0"/>
                </a:moveTo>
                <a:lnTo>
                  <a:pt x="270582" y="3441"/>
                </a:lnTo>
                <a:lnTo>
                  <a:pt x="225802" y="13440"/>
                </a:lnTo>
                <a:lnTo>
                  <a:pt x="183650" y="29505"/>
                </a:lnTo>
                <a:lnTo>
                  <a:pt x="144618" y="51145"/>
                </a:lnTo>
                <a:lnTo>
                  <a:pt x="109197" y="77869"/>
                </a:lnTo>
                <a:lnTo>
                  <a:pt x="77877" y="109186"/>
                </a:lnTo>
                <a:lnTo>
                  <a:pt x="51151" y="144607"/>
                </a:lnTo>
                <a:lnTo>
                  <a:pt x="29509" y="183639"/>
                </a:lnTo>
                <a:lnTo>
                  <a:pt x="13442" y="225793"/>
                </a:lnTo>
                <a:lnTo>
                  <a:pt x="3442" y="270576"/>
                </a:lnTo>
                <a:lnTo>
                  <a:pt x="0" y="317500"/>
                </a:lnTo>
                <a:lnTo>
                  <a:pt x="3442" y="364423"/>
                </a:lnTo>
                <a:lnTo>
                  <a:pt x="13442" y="409206"/>
                </a:lnTo>
                <a:lnTo>
                  <a:pt x="29509" y="451360"/>
                </a:lnTo>
                <a:lnTo>
                  <a:pt x="51151" y="490392"/>
                </a:lnTo>
                <a:lnTo>
                  <a:pt x="77877" y="525813"/>
                </a:lnTo>
                <a:lnTo>
                  <a:pt x="109197" y="557130"/>
                </a:lnTo>
                <a:lnTo>
                  <a:pt x="144618" y="583854"/>
                </a:lnTo>
                <a:lnTo>
                  <a:pt x="183650" y="605494"/>
                </a:lnTo>
                <a:lnTo>
                  <a:pt x="225802" y="621559"/>
                </a:lnTo>
                <a:lnTo>
                  <a:pt x="270582" y="631558"/>
                </a:lnTo>
                <a:lnTo>
                  <a:pt x="317500" y="635000"/>
                </a:lnTo>
                <a:lnTo>
                  <a:pt x="364417" y="631558"/>
                </a:lnTo>
                <a:lnTo>
                  <a:pt x="409197" y="621559"/>
                </a:lnTo>
                <a:lnTo>
                  <a:pt x="451349" y="605494"/>
                </a:lnTo>
                <a:lnTo>
                  <a:pt x="490381" y="583854"/>
                </a:lnTo>
                <a:lnTo>
                  <a:pt x="525802" y="557130"/>
                </a:lnTo>
                <a:lnTo>
                  <a:pt x="557122" y="525813"/>
                </a:lnTo>
                <a:lnTo>
                  <a:pt x="583848" y="490392"/>
                </a:lnTo>
                <a:lnTo>
                  <a:pt x="605490" y="451360"/>
                </a:lnTo>
                <a:lnTo>
                  <a:pt x="621557" y="409206"/>
                </a:lnTo>
                <a:lnTo>
                  <a:pt x="631557" y="364423"/>
                </a:lnTo>
                <a:lnTo>
                  <a:pt x="635000" y="317500"/>
                </a:lnTo>
                <a:lnTo>
                  <a:pt x="631557" y="270576"/>
                </a:lnTo>
                <a:lnTo>
                  <a:pt x="621557" y="225793"/>
                </a:lnTo>
                <a:lnTo>
                  <a:pt x="605490" y="183639"/>
                </a:lnTo>
                <a:lnTo>
                  <a:pt x="583848" y="144607"/>
                </a:lnTo>
                <a:lnTo>
                  <a:pt x="557122" y="109186"/>
                </a:lnTo>
                <a:lnTo>
                  <a:pt x="525802" y="77869"/>
                </a:lnTo>
                <a:lnTo>
                  <a:pt x="490381" y="51145"/>
                </a:lnTo>
                <a:lnTo>
                  <a:pt x="451349" y="29505"/>
                </a:lnTo>
                <a:lnTo>
                  <a:pt x="409197" y="13440"/>
                </a:lnTo>
                <a:lnTo>
                  <a:pt x="364417" y="3441"/>
                </a:lnTo>
                <a:lnTo>
                  <a:pt x="317500" y="0"/>
                </a:lnTo>
                <a:close/>
              </a:path>
            </a:pathLst>
          </a:custGeom>
          <a:solidFill>
            <a:srgbClr val="00597B"/>
          </a:solidFill>
        </p:spPr>
        <p:txBody>
          <a:bodyPr wrap="square" lIns="0" tIns="0" rIns="0" bIns="0" rtlCol="0"/>
          <a:lstStyle/>
          <a:p>
            <a:endParaRPr/>
          </a:p>
        </p:txBody>
      </p:sp>
      <p:sp>
        <p:nvSpPr>
          <p:cNvPr id="6" name="object 6"/>
          <p:cNvSpPr/>
          <p:nvPr/>
        </p:nvSpPr>
        <p:spPr>
          <a:xfrm>
            <a:off x="1519678" y="6618882"/>
            <a:ext cx="635000" cy="635000"/>
          </a:xfrm>
          <a:custGeom>
            <a:avLst/>
            <a:gdLst/>
            <a:ahLst/>
            <a:cxnLst/>
            <a:rect l="l" t="t" r="r" b="b"/>
            <a:pathLst>
              <a:path w="635000" h="635000">
                <a:moveTo>
                  <a:pt x="317500" y="0"/>
                </a:moveTo>
                <a:lnTo>
                  <a:pt x="270582" y="3441"/>
                </a:lnTo>
                <a:lnTo>
                  <a:pt x="225802" y="13440"/>
                </a:lnTo>
                <a:lnTo>
                  <a:pt x="183650" y="29505"/>
                </a:lnTo>
                <a:lnTo>
                  <a:pt x="144618" y="51145"/>
                </a:lnTo>
                <a:lnTo>
                  <a:pt x="109197" y="77869"/>
                </a:lnTo>
                <a:lnTo>
                  <a:pt x="77877" y="109186"/>
                </a:lnTo>
                <a:lnTo>
                  <a:pt x="51151" y="144607"/>
                </a:lnTo>
                <a:lnTo>
                  <a:pt x="29509" y="183639"/>
                </a:lnTo>
                <a:lnTo>
                  <a:pt x="13442" y="225793"/>
                </a:lnTo>
                <a:lnTo>
                  <a:pt x="3442" y="270576"/>
                </a:lnTo>
                <a:lnTo>
                  <a:pt x="0" y="317499"/>
                </a:lnTo>
                <a:lnTo>
                  <a:pt x="3442" y="364423"/>
                </a:lnTo>
                <a:lnTo>
                  <a:pt x="13442" y="409206"/>
                </a:lnTo>
                <a:lnTo>
                  <a:pt x="29509" y="451360"/>
                </a:lnTo>
                <a:lnTo>
                  <a:pt x="51151" y="490392"/>
                </a:lnTo>
                <a:lnTo>
                  <a:pt x="77877" y="525813"/>
                </a:lnTo>
                <a:lnTo>
                  <a:pt x="109197" y="557130"/>
                </a:lnTo>
                <a:lnTo>
                  <a:pt x="144618" y="583854"/>
                </a:lnTo>
                <a:lnTo>
                  <a:pt x="183650" y="605494"/>
                </a:lnTo>
                <a:lnTo>
                  <a:pt x="225802" y="621559"/>
                </a:lnTo>
                <a:lnTo>
                  <a:pt x="270582" y="631558"/>
                </a:lnTo>
                <a:lnTo>
                  <a:pt x="317500" y="634999"/>
                </a:lnTo>
                <a:lnTo>
                  <a:pt x="364417" y="631558"/>
                </a:lnTo>
                <a:lnTo>
                  <a:pt x="409197" y="621559"/>
                </a:lnTo>
                <a:lnTo>
                  <a:pt x="451349" y="605494"/>
                </a:lnTo>
                <a:lnTo>
                  <a:pt x="490381" y="583854"/>
                </a:lnTo>
                <a:lnTo>
                  <a:pt x="525802" y="557130"/>
                </a:lnTo>
                <a:lnTo>
                  <a:pt x="557122" y="525813"/>
                </a:lnTo>
                <a:lnTo>
                  <a:pt x="583848" y="490392"/>
                </a:lnTo>
                <a:lnTo>
                  <a:pt x="605490" y="451360"/>
                </a:lnTo>
                <a:lnTo>
                  <a:pt x="621557" y="409206"/>
                </a:lnTo>
                <a:lnTo>
                  <a:pt x="631557" y="364423"/>
                </a:lnTo>
                <a:lnTo>
                  <a:pt x="635000" y="317499"/>
                </a:lnTo>
                <a:lnTo>
                  <a:pt x="631557" y="270576"/>
                </a:lnTo>
                <a:lnTo>
                  <a:pt x="621557" y="225793"/>
                </a:lnTo>
                <a:lnTo>
                  <a:pt x="605490" y="183639"/>
                </a:lnTo>
                <a:lnTo>
                  <a:pt x="583848" y="144607"/>
                </a:lnTo>
                <a:lnTo>
                  <a:pt x="557122" y="109186"/>
                </a:lnTo>
                <a:lnTo>
                  <a:pt x="525802" y="77869"/>
                </a:lnTo>
                <a:lnTo>
                  <a:pt x="490381" y="51145"/>
                </a:lnTo>
                <a:lnTo>
                  <a:pt x="451349" y="29505"/>
                </a:lnTo>
                <a:lnTo>
                  <a:pt x="409197" y="13440"/>
                </a:lnTo>
                <a:lnTo>
                  <a:pt x="364417" y="3441"/>
                </a:lnTo>
                <a:lnTo>
                  <a:pt x="317500" y="0"/>
                </a:lnTo>
                <a:close/>
              </a:path>
            </a:pathLst>
          </a:custGeom>
          <a:solidFill>
            <a:srgbClr val="00A0D2"/>
          </a:solidFill>
        </p:spPr>
        <p:txBody>
          <a:bodyPr wrap="square" lIns="0" tIns="0" rIns="0" bIns="0" rtlCol="0"/>
          <a:lstStyle/>
          <a:p>
            <a:endParaRPr/>
          </a:p>
        </p:txBody>
      </p:sp>
      <p:sp>
        <p:nvSpPr>
          <p:cNvPr id="7" name="object 7"/>
          <p:cNvSpPr txBox="1"/>
          <p:nvPr/>
        </p:nvSpPr>
        <p:spPr>
          <a:xfrm>
            <a:off x="1511300" y="3225049"/>
            <a:ext cx="5964555" cy="4022725"/>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333333"/>
                </a:solidFill>
                <a:latin typeface="Calibri"/>
                <a:cs typeface="Calibri"/>
              </a:rPr>
              <a:t>Read </a:t>
            </a:r>
            <a:r>
              <a:rPr sz="2000" dirty="0">
                <a:solidFill>
                  <a:srgbClr val="333333"/>
                </a:solidFill>
                <a:latin typeface="Calibri"/>
                <a:cs typeface="Calibri"/>
              </a:rPr>
              <a:t>the </a:t>
            </a:r>
            <a:r>
              <a:rPr sz="2000" spc="-10" dirty="0">
                <a:solidFill>
                  <a:srgbClr val="333333"/>
                </a:solidFill>
                <a:latin typeface="Calibri"/>
                <a:cs typeface="Calibri"/>
              </a:rPr>
              <a:t>detailed </a:t>
            </a:r>
            <a:r>
              <a:rPr sz="2000" spc="-5" dirty="0">
                <a:solidFill>
                  <a:srgbClr val="333333"/>
                </a:solidFill>
                <a:latin typeface="Calibri"/>
                <a:cs typeface="Calibri"/>
              </a:rPr>
              <a:t>case </a:t>
            </a:r>
            <a:r>
              <a:rPr sz="2000" spc="-30" dirty="0">
                <a:solidFill>
                  <a:srgbClr val="333333"/>
                </a:solidFill>
                <a:latin typeface="Calibri"/>
                <a:cs typeface="Calibri"/>
              </a:rPr>
              <a:t>study, </a:t>
            </a:r>
            <a:r>
              <a:rPr sz="2000" spc="-5" dirty="0">
                <a:solidFill>
                  <a:srgbClr val="333333"/>
                </a:solidFill>
                <a:latin typeface="Calibri"/>
                <a:cs typeface="Calibri"/>
              </a:rPr>
              <a:t>discuss </a:t>
            </a:r>
            <a:r>
              <a:rPr sz="2000" dirty="0">
                <a:solidFill>
                  <a:srgbClr val="333333"/>
                </a:solidFill>
                <a:latin typeface="Calibri"/>
                <a:cs typeface="Calibri"/>
              </a:rPr>
              <a:t>and </a:t>
            </a:r>
            <a:r>
              <a:rPr sz="2000" spc="-10" dirty="0">
                <a:solidFill>
                  <a:srgbClr val="333333"/>
                </a:solidFill>
                <a:latin typeface="Calibri"/>
                <a:cs typeface="Calibri"/>
              </a:rPr>
              <a:t>consider</a:t>
            </a:r>
            <a:r>
              <a:rPr sz="2000" spc="25" dirty="0">
                <a:solidFill>
                  <a:srgbClr val="333333"/>
                </a:solidFill>
                <a:latin typeface="Calibri"/>
                <a:cs typeface="Calibri"/>
              </a:rPr>
              <a:t> </a:t>
            </a:r>
            <a:r>
              <a:rPr sz="2000" dirty="0">
                <a:solidFill>
                  <a:srgbClr val="333333"/>
                </a:solidFill>
                <a:latin typeface="Calibri"/>
                <a:cs typeface="Calibri"/>
              </a:rPr>
              <a:t>the</a:t>
            </a:r>
            <a:endParaRPr sz="2000">
              <a:latin typeface="Calibri"/>
              <a:cs typeface="Calibri"/>
            </a:endParaRPr>
          </a:p>
          <a:p>
            <a:pPr marL="12700">
              <a:lnSpc>
                <a:spcPct val="100000"/>
              </a:lnSpc>
            </a:pPr>
            <a:r>
              <a:rPr sz="2000" spc="-10" dirty="0">
                <a:solidFill>
                  <a:srgbClr val="333333"/>
                </a:solidFill>
                <a:latin typeface="Calibri"/>
                <a:cs typeface="Calibri"/>
              </a:rPr>
              <a:t>following</a:t>
            </a:r>
            <a:r>
              <a:rPr sz="2000" spc="-5" dirty="0">
                <a:solidFill>
                  <a:srgbClr val="333333"/>
                </a:solidFill>
                <a:latin typeface="Calibri"/>
                <a:cs typeface="Calibri"/>
              </a:rPr>
              <a:t> </a:t>
            </a:r>
            <a:r>
              <a:rPr sz="2000" spc="-10" dirty="0">
                <a:solidFill>
                  <a:srgbClr val="333333"/>
                </a:solidFill>
                <a:latin typeface="Calibri"/>
                <a:cs typeface="Calibri"/>
              </a:rPr>
              <a:t>questions:</a:t>
            </a:r>
            <a:endParaRPr sz="2000">
              <a:latin typeface="Calibri"/>
              <a:cs typeface="Calibri"/>
            </a:endParaRPr>
          </a:p>
          <a:p>
            <a:pPr>
              <a:lnSpc>
                <a:spcPct val="100000"/>
              </a:lnSpc>
            </a:pPr>
            <a:endParaRPr sz="2000">
              <a:latin typeface="Calibri"/>
              <a:cs typeface="Calibri"/>
            </a:endParaRPr>
          </a:p>
          <a:p>
            <a:pPr marL="1040130">
              <a:lnSpc>
                <a:spcPct val="100000"/>
              </a:lnSpc>
              <a:spcBef>
                <a:spcPts val="1760"/>
              </a:spcBef>
            </a:pPr>
            <a:r>
              <a:rPr sz="2000" spc="-30" dirty="0">
                <a:solidFill>
                  <a:srgbClr val="333333"/>
                </a:solidFill>
                <a:latin typeface="Calibri"/>
                <a:cs typeface="Calibri"/>
              </a:rPr>
              <a:t>Were </a:t>
            </a:r>
            <a:r>
              <a:rPr sz="2000" spc="-10" dirty="0">
                <a:solidFill>
                  <a:srgbClr val="333333"/>
                </a:solidFill>
                <a:latin typeface="Calibri"/>
                <a:cs typeface="Calibri"/>
              </a:rPr>
              <a:t>there </a:t>
            </a:r>
            <a:r>
              <a:rPr sz="2000" spc="-15" dirty="0">
                <a:solidFill>
                  <a:srgbClr val="333333"/>
                </a:solidFill>
                <a:latin typeface="Calibri"/>
                <a:cs typeface="Calibri"/>
              </a:rPr>
              <a:t>any </a:t>
            </a:r>
            <a:r>
              <a:rPr sz="2000" spc="-10" dirty="0">
                <a:solidFill>
                  <a:srgbClr val="333333"/>
                </a:solidFill>
                <a:latin typeface="Calibri"/>
                <a:cs typeface="Calibri"/>
              </a:rPr>
              <a:t>examples </a:t>
            </a:r>
            <a:r>
              <a:rPr sz="2000" spc="-5" dirty="0">
                <a:solidFill>
                  <a:srgbClr val="333333"/>
                </a:solidFill>
                <a:latin typeface="Calibri"/>
                <a:cs typeface="Calibri"/>
              </a:rPr>
              <a:t>of</a:t>
            </a:r>
            <a:r>
              <a:rPr sz="2000" spc="45" dirty="0">
                <a:solidFill>
                  <a:srgbClr val="333333"/>
                </a:solidFill>
                <a:latin typeface="Calibri"/>
                <a:cs typeface="Calibri"/>
              </a:rPr>
              <a:t> </a:t>
            </a:r>
            <a:r>
              <a:rPr sz="2000" spc="-10" dirty="0">
                <a:solidFill>
                  <a:srgbClr val="333333"/>
                </a:solidFill>
                <a:latin typeface="Calibri"/>
                <a:cs typeface="Calibri"/>
              </a:rPr>
              <a:t>good</a:t>
            </a:r>
            <a:endParaRPr sz="2000">
              <a:latin typeface="Calibri"/>
              <a:cs typeface="Calibri"/>
            </a:endParaRPr>
          </a:p>
          <a:p>
            <a:pPr marL="1040130">
              <a:lnSpc>
                <a:spcPct val="100000"/>
              </a:lnSpc>
            </a:pPr>
            <a:r>
              <a:rPr sz="2000" spc="-10" dirty="0">
                <a:solidFill>
                  <a:srgbClr val="333333"/>
                </a:solidFill>
                <a:latin typeface="Calibri"/>
                <a:cs typeface="Calibri"/>
              </a:rPr>
              <a:t>practice </a:t>
            </a:r>
            <a:r>
              <a:rPr sz="2000" spc="-5" dirty="0">
                <a:solidFill>
                  <a:srgbClr val="333333"/>
                </a:solidFill>
                <a:latin typeface="Calibri"/>
                <a:cs typeface="Calibri"/>
              </a:rPr>
              <a:t>in including </a:t>
            </a:r>
            <a:r>
              <a:rPr sz="2000" dirty="0">
                <a:solidFill>
                  <a:srgbClr val="333333"/>
                </a:solidFill>
                <a:latin typeface="Calibri"/>
                <a:cs typeface="Calibri"/>
              </a:rPr>
              <a:t>the</a:t>
            </a:r>
            <a:r>
              <a:rPr sz="2000" spc="-5" dirty="0">
                <a:solidFill>
                  <a:srgbClr val="333333"/>
                </a:solidFill>
                <a:latin typeface="Calibri"/>
                <a:cs typeface="Calibri"/>
              </a:rPr>
              <a:t> pupil?</a:t>
            </a:r>
            <a:endParaRPr sz="2000">
              <a:latin typeface="Calibri"/>
              <a:cs typeface="Calibri"/>
            </a:endParaRPr>
          </a:p>
          <a:p>
            <a:pPr>
              <a:lnSpc>
                <a:spcPct val="100000"/>
              </a:lnSpc>
            </a:pPr>
            <a:endParaRPr sz="2000">
              <a:latin typeface="Calibri"/>
              <a:cs typeface="Calibri"/>
            </a:endParaRPr>
          </a:p>
          <a:p>
            <a:pPr marL="1040130" marR="484505">
              <a:lnSpc>
                <a:spcPct val="100000"/>
              </a:lnSpc>
              <a:spcBef>
                <a:spcPts val="1595"/>
              </a:spcBef>
            </a:pPr>
            <a:r>
              <a:rPr sz="2000" spc="-30" dirty="0">
                <a:solidFill>
                  <a:srgbClr val="333333"/>
                </a:solidFill>
                <a:latin typeface="Calibri"/>
                <a:cs typeface="Calibri"/>
              </a:rPr>
              <a:t>Were </a:t>
            </a:r>
            <a:r>
              <a:rPr sz="2000" spc="-10" dirty="0">
                <a:solidFill>
                  <a:srgbClr val="333333"/>
                </a:solidFill>
                <a:latin typeface="Calibri"/>
                <a:cs typeface="Calibri"/>
              </a:rPr>
              <a:t>there </a:t>
            </a:r>
            <a:r>
              <a:rPr sz="2000" spc="-15" dirty="0">
                <a:solidFill>
                  <a:srgbClr val="333333"/>
                </a:solidFill>
                <a:latin typeface="Calibri"/>
                <a:cs typeface="Calibri"/>
              </a:rPr>
              <a:t>any </a:t>
            </a:r>
            <a:r>
              <a:rPr sz="2000" spc="-10" dirty="0">
                <a:solidFill>
                  <a:srgbClr val="333333"/>
                </a:solidFill>
                <a:latin typeface="Calibri"/>
                <a:cs typeface="Calibri"/>
              </a:rPr>
              <a:t>examples </a:t>
            </a:r>
            <a:r>
              <a:rPr sz="2000" spc="-5" dirty="0">
                <a:solidFill>
                  <a:srgbClr val="333333"/>
                </a:solidFill>
                <a:latin typeface="Calibri"/>
                <a:cs typeface="Calibri"/>
              </a:rPr>
              <a:t>of </a:t>
            </a:r>
            <a:r>
              <a:rPr sz="2000" spc="-10" dirty="0">
                <a:solidFill>
                  <a:srgbClr val="333333"/>
                </a:solidFill>
                <a:latin typeface="Calibri"/>
                <a:cs typeface="Calibri"/>
              </a:rPr>
              <a:t>practice </a:t>
            </a:r>
            <a:r>
              <a:rPr sz="2000" dirty="0">
                <a:solidFill>
                  <a:srgbClr val="333333"/>
                </a:solidFill>
                <a:latin typeface="Calibri"/>
                <a:cs typeface="Calibri"/>
              </a:rPr>
              <a:t>which  </a:t>
            </a:r>
            <a:r>
              <a:rPr sz="2000" spc="-15" dirty="0">
                <a:solidFill>
                  <a:srgbClr val="333333"/>
                </a:solidFill>
                <a:latin typeface="Calibri"/>
                <a:cs typeface="Calibri"/>
              </a:rPr>
              <a:t>may have </a:t>
            </a:r>
            <a:r>
              <a:rPr sz="2000" dirty="0">
                <a:solidFill>
                  <a:srgbClr val="333333"/>
                </a:solidFill>
                <a:latin typeface="Calibri"/>
                <a:cs typeface="Calibri"/>
              </a:rPr>
              <a:t>made the </a:t>
            </a:r>
            <a:r>
              <a:rPr sz="2000" spc="-5" dirty="0">
                <a:solidFill>
                  <a:srgbClr val="333333"/>
                </a:solidFill>
                <a:latin typeface="Calibri"/>
                <a:cs typeface="Calibri"/>
              </a:rPr>
              <a:t>pupil </a:t>
            </a:r>
            <a:r>
              <a:rPr sz="2000" spc="-10" dirty="0">
                <a:solidFill>
                  <a:srgbClr val="333333"/>
                </a:solidFill>
                <a:latin typeface="Calibri"/>
                <a:cs typeface="Calibri"/>
              </a:rPr>
              <a:t>‘feel</a:t>
            </a:r>
            <a:r>
              <a:rPr sz="2000" spc="-25" dirty="0">
                <a:solidFill>
                  <a:srgbClr val="333333"/>
                </a:solidFill>
                <a:latin typeface="Calibri"/>
                <a:cs typeface="Calibri"/>
              </a:rPr>
              <a:t> </a:t>
            </a:r>
            <a:r>
              <a:rPr sz="2000" spc="-10" dirty="0">
                <a:solidFill>
                  <a:srgbClr val="333333"/>
                </a:solidFill>
                <a:latin typeface="Calibri"/>
                <a:cs typeface="Calibri"/>
              </a:rPr>
              <a:t>different’?</a:t>
            </a:r>
            <a:endParaRPr sz="2000">
              <a:latin typeface="Calibri"/>
              <a:cs typeface="Calibri"/>
            </a:endParaRPr>
          </a:p>
          <a:p>
            <a:pPr>
              <a:lnSpc>
                <a:spcPct val="100000"/>
              </a:lnSpc>
            </a:pPr>
            <a:endParaRPr sz="2000">
              <a:latin typeface="Calibri"/>
              <a:cs typeface="Calibri"/>
            </a:endParaRPr>
          </a:p>
          <a:p>
            <a:pPr marL="1040130">
              <a:lnSpc>
                <a:spcPct val="100000"/>
              </a:lnSpc>
              <a:spcBef>
                <a:spcPts val="1595"/>
              </a:spcBef>
            </a:pPr>
            <a:r>
              <a:rPr sz="2000" spc="-5" dirty="0">
                <a:solidFill>
                  <a:srgbClr val="333333"/>
                </a:solidFill>
                <a:latin typeface="Calibri"/>
                <a:cs typeface="Calibri"/>
              </a:rPr>
              <a:t>Can </a:t>
            </a:r>
            <a:r>
              <a:rPr sz="2000" spc="-10" dirty="0">
                <a:solidFill>
                  <a:srgbClr val="333333"/>
                </a:solidFill>
                <a:latin typeface="Calibri"/>
                <a:cs typeface="Calibri"/>
              </a:rPr>
              <a:t>you </a:t>
            </a:r>
            <a:r>
              <a:rPr sz="2000" dirty="0">
                <a:solidFill>
                  <a:srgbClr val="333333"/>
                </a:solidFill>
                <a:latin typeface="Calibri"/>
                <a:cs typeface="Calibri"/>
              </a:rPr>
              <a:t>think </a:t>
            </a:r>
            <a:r>
              <a:rPr sz="2000" spc="-5" dirty="0">
                <a:solidFill>
                  <a:srgbClr val="333333"/>
                </a:solidFill>
                <a:latin typeface="Calibri"/>
                <a:cs typeface="Calibri"/>
              </a:rPr>
              <a:t>of </a:t>
            </a:r>
            <a:r>
              <a:rPr sz="2000" spc="-15" dirty="0">
                <a:solidFill>
                  <a:srgbClr val="333333"/>
                </a:solidFill>
                <a:latin typeface="Calibri"/>
                <a:cs typeface="Calibri"/>
              </a:rPr>
              <a:t>any </a:t>
            </a:r>
            <a:r>
              <a:rPr sz="2000" spc="-5" dirty="0">
                <a:solidFill>
                  <a:srgbClr val="333333"/>
                </a:solidFill>
                <a:latin typeface="Calibri"/>
                <a:cs typeface="Calibri"/>
              </a:rPr>
              <a:t>adjustments that </a:t>
            </a:r>
            <a:r>
              <a:rPr sz="2000" spc="-15" dirty="0">
                <a:solidFill>
                  <a:srgbClr val="333333"/>
                </a:solidFill>
                <a:latin typeface="Calibri"/>
                <a:cs typeface="Calibri"/>
              </a:rPr>
              <a:t>may</a:t>
            </a:r>
            <a:r>
              <a:rPr sz="2000" spc="-85" dirty="0">
                <a:solidFill>
                  <a:srgbClr val="333333"/>
                </a:solidFill>
                <a:latin typeface="Calibri"/>
                <a:cs typeface="Calibri"/>
              </a:rPr>
              <a:t> </a:t>
            </a:r>
            <a:r>
              <a:rPr sz="2000" spc="-5" dirty="0">
                <a:solidFill>
                  <a:srgbClr val="333333"/>
                </a:solidFill>
                <a:latin typeface="Calibri"/>
                <a:cs typeface="Calibri"/>
              </a:rPr>
              <a:t>help</a:t>
            </a:r>
            <a:endParaRPr sz="2000">
              <a:latin typeface="Calibri"/>
              <a:cs typeface="Calibri"/>
            </a:endParaRPr>
          </a:p>
          <a:p>
            <a:pPr marL="1040130">
              <a:lnSpc>
                <a:spcPct val="100000"/>
              </a:lnSpc>
            </a:pPr>
            <a:r>
              <a:rPr sz="2000" dirty="0">
                <a:solidFill>
                  <a:srgbClr val="333333"/>
                </a:solidFill>
                <a:latin typeface="Calibri"/>
                <a:cs typeface="Calibri"/>
              </a:rPr>
              <a:t>the </a:t>
            </a:r>
            <a:r>
              <a:rPr sz="2000" spc="-5" dirty="0">
                <a:solidFill>
                  <a:srgbClr val="333333"/>
                </a:solidFill>
                <a:latin typeface="Calibri"/>
                <a:cs typeface="Calibri"/>
              </a:rPr>
              <a:t>pupil </a:t>
            </a:r>
            <a:r>
              <a:rPr sz="2000" spc="-10" dirty="0">
                <a:solidFill>
                  <a:srgbClr val="333333"/>
                </a:solidFill>
                <a:latin typeface="Calibri"/>
                <a:cs typeface="Calibri"/>
              </a:rPr>
              <a:t>to </a:t>
            </a:r>
            <a:r>
              <a:rPr sz="2000" spc="-5" dirty="0">
                <a:solidFill>
                  <a:srgbClr val="333333"/>
                </a:solidFill>
                <a:latin typeface="Calibri"/>
                <a:cs typeface="Calibri"/>
              </a:rPr>
              <a:t>be </a:t>
            </a:r>
            <a:r>
              <a:rPr sz="2000" spc="-20" dirty="0">
                <a:solidFill>
                  <a:srgbClr val="333333"/>
                </a:solidFill>
                <a:latin typeface="Calibri"/>
                <a:cs typeface="Calibri"/>
              </a:rPr>
              <a:t>better </a:t>
            </a:r>
            <a:r>
              <a:rPr sz="2000" spc="-10" dirty="0">
                <a:solidFill>
                  <a:srgbClr val="333333"/>
                </a:solidFill>
                <a:latin typeface="Calibri"/>
                <a:cs typeface="Calibri"/>
              </a:rPr>
              <a:t>supported </a:t>
            </a:r>
            <a:r>
              <a:rPr sz="2000" dirty="0">
                <a:solidFill>
                  <a:srgbClr val="333333"/>
                </a:solidFill>
                <a:latin typeface="Calibri"/>
                <a:cs typeface="Calibri"/>
              </a:rPr>
              <a:t>and</a:t>
            </a:r>
            <a:r>
              <a:rPr sz="2000" spc="-10" dirty="0">
                <a:solidFill>
                  <a:srgbClr val="333333"/>
                </a:solidFill>
                <a:latin typeface="Calibri"/>
                <a:cs typeface="Calibri"/>
              </a:rPr>
              <a:t> </a:t>
            </a:r>
            <a:r>
              <a:rPr sz="2000" spc="-5" dirty="0">
                <a:solidFill>
                  <a:srgbClr val="333333"/>
                </a:solidFill>
                <a:latin typeface="Calibri"/>
                <a:cs typeface="Calibri"/>
              </a:rPr>
              <a:t>included?</a:t>
            </a:r>
            <a:endParaRPr sz="2000">
              <a:latin typeface="Calibri"/>
              <a:cs typeface="Calibri"/>
            </a:endParaRPr>
          </a:p>
        </p:txBody>
      </p:sp>
      <p:sp>
        <p:nvSpPr>
          <p:cNvPr id="8" name="object 8"/>
          <p:cNvSpPr/>
          <p:nvPr/>
        </p:nvSpPr>
        <p:spPr>
          <a:xfrm>
            <a:off x="8674100" y="0"/>
            <a:ext cx="8674100" cy="975360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1739565" y="5632496"/>
            <a:ext cx="195580" cy="363855"/>
          </a:xfrm>
          <a:custGeom>
            <a:avLst/>
            <a:gdLst/>
            <a:ahLst/>
            <a:cxnLst/>
            <a:rect l="l" t="t" r="r" b="b"/>
            <a:pathLst>
              <a:path w="195580" h="363854">
                <a:moveTo>
                  <a:pt x="183404" y="52006"/>
                </a:moveTo>
                <a:lnTo>
                  <a:pt x="68617" y="52006"/>
                </a:lnTo>
                <a:lnTo>
                  <a:pt x="75660" y="52258"/>
                </a:lnTo>
                <a:lnTo>
                  <a:pt x="82235" y="53014"/>
                </a:lnTo>
                <a:lnTo>
                  <a:pt x="116687" y="72643"/>
                </a:lnTo>
                <a:lnTo>
                  <a:pt x="126085" y="100114"/>
                </a:lnTo>
                <a:lnTo>
                  <a:pt x="126085" y="115900"/>
                </a:lnTo>
                <a:lnTo>
                  <a:pt x="109270" y="151523"/>
                </a:lnTo>
                <a:lnTo>
                  <a:pt x="82486" y="162788"/>
                </a:lnTo>
                <a:lnTo>
                  <a:pt x="65836" y="162788"/>
                </a:lnTo>
                <a:lnTo>
                  <a:pt x="62547" y="163182"/>
                </a:lnTo>
                <a:lnTo>
                  <a:pt x="48238" y="187055"/>
                </a:lnTo>
                <a:lnTo>
                  <a:pt x="48741" y="200761"/>
                </a:lnTo>
                <a:lnTo>
                  <a:pt x="50672" y="251459"/>
                </a:lnTo>
                <a:lnTo>
                  <a:pt x="75374" y="260832"/>
                </a:lnTo>
                <a:lnTo>
                  <a:pt x="90106" y="260832"/>
                </a:lnTo>
                <a:lnTo>
                  <a:pt x="111264" y="200761"/>
                </a:lnTo>
                <a:lnTo>
                  <a:pt x="120422" y="199375"/>
                </a:lnTo>
                <a:lnTo>
                  <a:pt x="159829" y="182359"/>
                </a:lnTo>
                <a:lnTo>
                  <a:pt x="185786" y="149754"/>
                </a:lnTo>
                <a:lnTo>
                  <a:pt x="195262" y="102971"/>
                </a:lnTo>
                <a:lnTo>
                  <a:pt x="194855" y="92832"/>
                </a:lnTo>
                <a:lnTo>
                  <a:pt x="193634" y="82951"/>
                </a:lnTo>
                <a:lnTo>
                  <a:pt x="191602" y="73330"/>
                </a:lnTo>
                <a:lnTo>
                  <a:pt x="188759" y="63969"/>
                </a:lnTo>
                <a:lnTo>
                  <a:pt x="185047" y="54999"/>
                </a:lnTo>
                <a:lnTo>
                  <a:pt x="183404" y="52006"/>
                </a:lnTo>
                <a:close/>
              </a:path>
              <a:path w="195580" h="363854">
                <a:moveTo>
                  <a:pt x="80060" y="0"/>
                </a:moveTo>
                <a:lnTo>
                  <a:pt x="38188" y="5156"/>
                </a:lnTo>
                <a:lnTo>
                  <a:pt x="2387" y="21501"/>
                </a:lnTo>
                <a:lnTo>
                  <a:pt x="0" y="46548"/>
                </a:lnTo>
                <a:lnTo>
                  <a:pt x="177" y="50533"/>
                </a:lnTo>
                <a:lnTo>
                  <a:pt x="7073" y="68656"/>
                </a:lnTo>
                <a:lnTo>
                  <a:pt x="10019" y="68656"/>
                </a:lnTo>
                <a:lnTo>
                  <a:pt x="12483" y="67779"/>
                </a:lnTo>
                <a:lnTo>
                  <a:pt x="18897" y="64325"/>
                </a:lnTo>
                <a:lnTo>
                  <a:pt x="22935" y="62407"/>
                </a:lnTo>
                <a:lnTo>
                  <a:pt x="32638" y="58254"/>
                </a:lnTo>
                <a:lnTo>
                  <a:pt x="38455" y="56337"/>
                </a:lnTo>
                <a:lnTo>
                  <a:pt x="51967" y="52882"/>
                </a:lnTo>
                <a:lnTo>
                  <a:pt x="59778" y="52006"/>
                </a:lnTo>
                <a:lnTo>
                  <a:pt x="183404" y="52006"/>
                </a:lnTo>
                <a:lnTo>
                  <a:pt x="180407" y="46548"/>
                </a:lnTo>
                <a:lnTo>
                  <a:pt x="152450" y="18362"/>
                </a:lnTo>
                <a:lnTo>
                  <a:pt x="108528" y="2112"/>
                </a:lnTo>
                <a:lnTo>
                  <a:pt x="94845" y="528"/>
                </a:lnTo>
                <a:lnTo>
                  <a:pt x="80060" y="0"/>
                </a:lnTo>
                <a:close/>
              </a:path>
              <a:path w="195580" h="363854">
                <a:moveTo>
                  <a:pt x="88556" y="287096"/>
                </a:moveTo>
                <a:lnTo>
                  <a:pt x="74332" y="287096"/>
                </a:lnTo>
                <a:lnTo>
                  <a:pt x="68350" y="287743"/>
                </a:lnTo>
                <a:lnTo>
                  <a:pt x="44690" y="318554"/>
                </a:lnTo>
                <a:lnTo>
                  <a:pt x="44690" y="332955"/>
                </a:lnTo>
                <a:lnTo>
                  <a:pt x="68350" y="363156"/>
                </a:lnTo>
                <a:lnTo>
                  <a:pt x="74332" y="363804"/>
                </a:lnTo>
                <a:lnTo>
                  <a:pt x="88556" y="363804"/>
                </a:lnTo>
                <a:lnTo>
                  <a:pt x="117715" y="338937"/>
                </a:lnTo>
                <a:lnTo>
                  <a:pt x="118287" y="332955"/>
                </a:lnTo>
                <a:lnTo>
                  <a:pt x="118287" y="318554"/>
                </a:lnTo>
                <a:lnTo>
                  <a:pt x="94398" y="287743"/>
                </a:lnTo>
                <a:lnTo>
                  <a:pt x="88556" y="287096"/>
                </a:lnTo>
                <a:close/>
              </a:path>
            </a:pathLst>
          </a:custGeom>
          <a:solidFill>
            <a:srgbClr val="FFFFFF"/>
          </a:solidFill>
        </p:spPr>
        <p:txBody>
          <a:bodyPr wrap="square" lIns="0" tIns="0" rIns="0" bIns="0" rtlCol="0"/>
          <a:lstStyle/>
          <a:p>
            <a:endParaRPr/>
          </a:p>
        </p:txBody>
      </p:sp>
      <p:sp>
        <p:nvSpPr>
          <p:cNvPr id="10" name="object 10"/>
          <p:cNvSpPr/>
          <p:nvPr/>
        </p:nvSpPr>
        <p:spPr>
          <a:xfrm>
            <a:off x="1739565" y="6754497"/>
            <a:ext cx="195580" cy="363855"/>
          </a:xfrm>
          <a:custGeom>
            <a:avLst/>
            <a:gdLst/>
            <a:ahLst/>
            <a:cxnLst/>
            <a:rect l="l" t="t" r="r" b="b"/>
            <a:pathLst>
              <a:path w="195580" h="363854">
                <a:moveTo>
                  <a:pt x="183404" y="52006"/>
                </a:moveTo>
                <a:lnTo>
                  <a:pt x="68617" y="52006"/>
                </a:lnTo>
                <a:lnTo>
                  <a:pt x="75660" y="52258"/>
                </a:lnTo>
                <a:lnTo>
                  <a:pt x="82235" y="53014"/>
                </a:lnTo>
                <a:lnTo>
                  <a:pt x="116687" y="72644"/>
                </a:lnTo>
                <a:lnTo>
                  <a:pt x="126085" y="100114"/>
                </a:lnTo>
                <a:lnTo>
                  <a:pt x="126085" y="115900"/>
                </a:lnTo>
                <a:lnTo>
                  <a:pt x="109270" y="151523"/>
                </a:lnTo>
                <a:lnTo>
                  <a:pt x="82486" y="162788"/>
                </a:lnTo>
                <a:lnTo>
                  <a:pt x="65836" y="162788"/>
                </a:lnTo>
                <a:lnTo>
                  <a:pt x="62547" y="163182"/>
                </a:lnTo>
                <a:lnTo>
                  <a:pt x="48238" y="187055"/>
                </a:lnTo>
                <a:lnTo>
                  <a:pt x="48741" y="200761"/>
                </a:lnTo>
                <a:lnTo>
                  <a:pt x="50672" y="251460"/>
                </a:lnTo>
                <a:lnTo>
                  <a:pt x="75374" y="260832"/>
                </a:lnTo>
                <a:lnTo>
                  <a:pt x="90106" y="260832"/>
                </a:lnTo>
                <a:lnTo>
                  <a:pt x="111264" y="200761"/>
                </a:lnTo>
                <a:lnTo>
                  <a:pt x="120422" y="199375"/>
                </a:lnTo>
                <a:lnTo>
                  <a:pt x="159829" y="182359"/>
                </a:lnTo>
                <a:lnTo>
                  <a:pt x="185786" y="149754"/>
                </a:lnTo>
                <a:lnTo>
                  <a:pt x="195262" y="102971"/>
                </a:lnTo>
                <a:lnTo>
                  <a:pt x="194855" y="92832"/>
                </a:lnTo>
                <a:lnTo>
                  <a:pt x="193634" y="82951"/>
                </a:lnTo>
                <a:lnTo>
                  <a:pt x="191602" y="73330"/>
                </a:lnTo>
                <a:lnTo>
                  <a:pt x="188759" y="63969"/>
                </a:lnTo>
                <a:lnTo>
                  <a:pt x="185047" y="54999"/>
                </a:lnTo>
                <a:lnTo>
                  <a:pt x="183404" y="52006"/>
                </a:lnTo>
                <a:close/>
              </a:path>
              <a:path w="195580" h="363854">
                <a:moveTo>
                  <a:pt x="80060" y="0"/>
                </a:moveTo>
                <a:lnTo>
                  <a:pt x="38188" y="5156"/>
                </a:lnTo>
                <a:lnTo>
                  <a:pt x="2387" y="21501"/>
                </a:lnTo>
                <a:lnTo>
                  <a:pt x="0" y="46548"/>
                </a:lnTo>
                <a:lnTo>
                  <a:pt x="177" y="50533"/>
                </a:lnTo>
                <a:lnTo>
                  <a:pt x="7073" y="68656"/>
                </a:lnTo>
                <a:lnTo>
                  <a:pt x="10019" y="68656"/>
                </a:lnTo>
                <a:lnTo>
                  <a:pt x="12483" y="67779"/>
                </a:lnTo>
                <a:lnTo>
                  <a:pt x="18897" y="64325"/>
                </a:lnTo>
                <a:lnTo>
                  <a:pt x="22935" y="62407"/>
                </a:lnTo>
                <a:lnTo>
                  <a:pt x="32638" y="58254"/>
                </a:lnTo>
                <a:lnTo>
                  <a:pt x="38455" y="56337"/>
                </a:lnTo>
                <a:lnTo>
                  <a:pt x="51967" y="52882"/>
                </a:lnTo>
                <a:lnTo>
                  <a:pt x="59778" y="52006"/>
                </a:lnTo>
                <a:lnTo>
                  <a:pt x="183404" y="52006"/>
                </a:lnTo>
                <a:lnTo>
                  <a:pt x="180407" y="46548"/>
                </a:lnTo>
                <a:lnTo>
                  <a:pt x="152450" y="18362"/>
                </a:lnTo>
                <a:lnTo>
                  <a:pt x="108528" y="2112"/>
                </a:lnTo>
                <a:lnTo>
                  <a:pt x="94845" y="528"/>
                </a:lnTo>
                <a:lnTo>
                  <a:pt x="80060" y="0"/>
                </a:lnTo>
                <a:close/>
              </a:path>
              <a:path w="195580" h="363854">
                <a:moveTo>
                  <a:pt x="88556" y="287096"/>
                </a:moveTo>
                <a:lnTo>
                  <a:pt x="74332" y="287096"/>
                </a:lnTo>
                <a:lnTo>
                  <a:pt x="68350" y="287743"/>
                </a:lnTo>
                <a:lnTo>
                  <a:pt x="44690" y="318554"/>
                </a:lnTo>
                <a:lnTo>
                  <a:pt x="44690" y="332955"/>
                </a:lnTo>
                <a:lnTo>
                  <a:pt x="68350" y="363156"/>
                </a:lnTo>
                <a:lnTo>
                  <a:pt x="74332" y="363804"/>
                </a:lnTo>
                <a:lnTo>
                  <a:pt x="88556" y="363804"/>
                </a:lnTo>
                <a:lnTo>
                  <a:pt x="117715" y="338937"/>
                </a:lnTo>
                <a:lnTo>
                  <a:pt x="118287" y="332955"/>
                </a:lnTo>
                <a:lnTo>
                  <a:pt x="118287" y="318554"/>
                </a:lnTo>
                <a:lnTo>
                  <a:pt x="94398" y="287743"/>
                </a:lnTo>
                <a:lnTo>
                  <a:pt x="88556" y="287096"/>
                </a:lnTo>
                <a:close/>
              </a:path>
            </a:pathLst>
          </a:custGeom>
          <a:solidFill>
            <a:srgbClr val="FFFFFF"/>
          </a:solidFill>
        </p:spPr>
        <p:txBody>
          <a:bodyPr wrap="square" lIns="0" tIns="0" rIns="0" bIns="0" rtlCol="0"/>
          <a:lstStyle/>
          <a:p>
            <a:endParaRPr/>
          </a:p>
        </p:txBody>
      </p:sp>
      <p:sp>
        <p:nvSpPr>
          <p:cNvPr id="11" name="object 11"/>
          <p:cNvSpPr/>
          <p:nvPr/>
        </p:nvSpPr>
        <p:spPr>
          <a:xfrm>
            <a:off x="1739565" y="4510496"/>
            <a:ext cx="195580" cy="363855"/>
          </a:xfrm>
          <a:custGeom>
            <a:avLst/>
            <a:gdLst/>
            <a:ahLst/>
            <a:cxnLst/>
            <a:rect l="l" t="t" r="r" b="b"/>
            <a:pathLst>
              <a:path w="195580" h="363854">
                <a:moveTo>
                  <a:pt x="183404" y="52006"/>
                </a:moveTo>
                <a:lnTo>
                  <a:pt x="68617" y="52006"/>
                </a:lnTo>
                <a:lnTo>
                  <a:pt x="75660" y="52258"/>
                </a:lnTo>
                <a:lnTo>
                  <a:pt x="82235" y="53014"/>
                </a:lnTo>
                <a:lnTo>
                  <a:pt x="116687" y="72643"/>
                </a:lnTo>
                <a:lnTo>
                  <a:pt x="126085" y="100114"/>
                </a:lnTo>
                <a:lnTo>
                  <a:pt x="126085" y="115900"/>
                </a:lnTo>
                <a:lnTo>
                  <a:pt x="109270" y="151523"/>
                </a:lnTo>
                <a:lnTo>
                  <a:pt x="82486" y="162788"/>
                </a:lnTo>
                <a:lnTo>
                  <a:pt x="65836" y="162788"/>
                </a:lnTo>
                <a:lnTo>
                  <a:pt x="62547" y="163182"/>
                </a:lnTo>
                <a:lnTo>
                  <a:pt x="48238" y="187055"/>
                </a:lnTo>
                <a:lnTo>
                  <a:pt x="48741" y="200761"/>
                </a:lnTo>
                <a:lnTo>
                  <a:pt x="50672" y="251459"/>
                </a:lnTo>
                <a:lnTo>
                  <a:pt x="75374" y="260832"/>
                </a:lnTo>
                <a:lnTo>
                  <a:pt x="90106" y="260832"/>
                </a:lnTo>
                <a:lnTo>
                  <a:pt x="111264" y="200761"/>
                </a:lnTo>
                <a:lnTo>
                  <a:pt x="120422" y="199375"/>
                </a:lnTo>
                <a:lnTo>
                  <a:pt x="159829" y="182359"/>
                </a:lnTo>
                <a:lnTo>
                  <a:pt x="185786" y="149754"/>
                </a:lnTo>
                <a:lnTo>
                  <a:pt x="195262" y="102971"/>
                </a:lnTo>
                <a:lnTo>
                  <a:pt x="194855" y="92832"/>
                </a:lnTo>
                <a:lnTo>
                  <a:pt x="193634" y="82951"/>
                </a:lnTo>
                <a:lnTo>
                  <a:pt x="191602" y="73330"/>
                </a:lnTo>
                <a:lnTo>
                  <a:pt x="188759" y="63969"/>
                </a:lnTo>
                <a:lnTo>
                  <a:pt x="185047" y="54999"/>
                </a:lnTo>
                <a:lnTo>
                  <a:pt x="183404" y="52006"/>
                </a:lnTo>
                <a:close/>
              </a:path>
              <a:path w="195580" h="363854">
                <a:moveTo>
                  <a:pt x="80060" y="0"/>
                </a:moveTo>
                <a:lnTo>
                  <a:pt x="38188" y="5156"/>
                </a:lnTo>
                <a:lnTo>
                  <a:pt x="2387" y="21501"/>
                </a:lnTo>
                <a:lnTo>
                  <a:pt x="0" y="46548"/>
                </a:lnTo>
                <a:lnTo>
                  <a:pt x="177" y="50533"/>
                </a:lnTo>
                <a:lnTo>
                  <a:pt x="7073" y="68656"/>
                </a:lnTo>
                <a:lnTo>
                  <a:pt x="10019" y="68656"/>
                </a:lnTo>
                <a:lnTo>
                  <a:pt x="12483" y="67779"/>
                </a:lnTo>
                <a:lnTo>
                  <a:pt x="18897" y="64325"/>
                </a:lnTo>
                <a:lnTo>
                  <a:pt x="22935" y="62407"/>
                </a:lnTo>
                <a:lnTo>
                  <a:pt x="32638" y="58254"/>
                </a:lnTo>
                <a:lnTo>
                  <a:pt x="38455" y="56337"/>
                </a:lnTo>
                <a:lnTo>
                  <a:pt x="51967" y="52882"/>
                </a:lnTo>
                <a:lnTo>
                  <a:pt x="59778" y="52006"/>
                </a:lnTo>
                <a:lnTo>
                  <a:pt x="183404" y="52006"/>
                </a:lnTo>
                <a:lnTo>
                  <a:pt x="180407" y="46548"/>
                </a:lnTo>
                <a:lnTo>
                  <a:pt x="152450" y="18362"/>
                </a:lnTo>
                <a:lnTo>
                  <a:pt x="108528" y="2112"/>
                </a:lnTo>
                <a:lnTo>
                  <a:pt x="94845" y="528"/>
                </a:lnTo>
                <a:lnTo>
                  <a:pt x="80060" y="0"/>
                </a:lnTo>
                <a:close/>
              </a:path>
              <a:path w="195580" h="363854">
                <a:moveTo>
                  <a:pt x="88556" y="287096"/>
                </a:moveTo>
                <a:lnTo>
                  <a:pt x="74332" y="287096"/>
                </a:lnTo>
                <a:lnTo>
                  <a:pt x="68350" y="287743"/>
                </a:lnTo>
                <a:lnTo>
                  <a:pt x="44690" y="318554"/>
                </a:lnTo>
                <a:lnTo>
                  <a:pt x="44690" y="332955"/>
                </a:lnTo>
                <a:lnTo>
                  <a:pt x="68350" y="363156"/>
                </a:lnTo>
                <a:lnTo>
                  <a:pt x="74332" y="363804"/>
                </a:lnTo>
                <a:lnTo>
                  <a:pt x="88556" y="363804"/>
                </a:lnTo>
                <a:lnTo>
                  <a:pt x="117715" y="338937"/>
                </a:lnTo>
                <a:lnTo>
                  <a:pt x="118287" y="332955"/>
                </a:lnTo>
                <a:lnTo>
                  <a:pt x="118287" y="318554"/>
                </a:lnTo>
                <a:lnTo>
                  <a:pt x="94398" y="287743"/>
                </a:lnTo>
                <a:lnTo>
                  <a:pt x="88556" y="287096"/>
                </a:lnTo>
                <a:close/>
              </a:path>
            </a:pathLst>
          </a:custGeom>
          <a:solidFill>
            <a:srgbClr val="FFFFFF"/>
          </a:solidFill>
        </p:spPr>
        <p:txBody>
          <a:bodyPr wrap="square" lIns="0" tIns="0" rIns="0" bIns="0" rtlCol="0"/>
          <a:lstStyle/>
          <a:p>
            <a:endParaRPr/>
          </a:p>
        </p:txBody>
      </p:sp>
      <p:sp>
        <p:nvSpPr>
          <p:cNvPr id="12" name="object 12"/>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14" name="object 14"/>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5" name="object 15"/>
          <p:cNvSpPr/>
          <p:nvPr/>
        </p:nvSpPr>
        <p:spPr>
          <a:xfrm>
            <a:off x="4889500" y="9064218"/>
            <a:ext cx="4109720" cy="0"/>
          </a:xfrm>
          <a:custGeom>
            <a:avLst/>
            <a:gdLst/>
            <a:ahLst/>
            <a:cxnLst/>
            <a:rect l="l" t="t" r="r" b="b"/>
            <a:pathLst>
              <a:path w="4109720">
                <a:moveTo>
                  <a:pt x="0" y="0"/>
                </a:moveTo>
                <a:lnTo>
                  <a:pt x="4109592" y="0"/>
                </a:lnTo>
              </a:path>
            </a:pathLst>
          </a:custGeom>
          <a:ln w="12700">
            <a:solidFill>
              <a:srgbClr val="CCCCCC"/>
            </a:solidFill>
          </a:ln>
        </p:spPr>
        <p:txBody>
          <a:bodyPr wrap="square" lIns="0" tIns="0" rIns="0" bIns="0" rtlCol="0"/>
          <a:lstStyle/>
          <a:p>
            <a:endParaRPr/>
          </a:p>
        </p:txBody>
      </p:sp>
      <p:sp>
        <p:nvSpPr>
          <p:cNvPr id="16" name="object 16"/>
          <p:cNvSpPr/>
          <p:nvPr/>
        </p:nvSpPr>
        <p:spPr>
          <a:xfrm>
            <a:off x="8999096" y="9064218"/>
            <a:ext cx="5959475" cy="0"/>
          </a:xfrm>
          <a:custGeom>
            <a:avLst/>
            <a:gdLst/>
            <a:ahLst/>
            <a:cxnLst/>
            <a:rect l="l" t="t" r="r" b="b"/>
            <a:pathLst>
              <a:path w="5959475">
                <a:moveTo>
                  <a:pt x="0" y="0"/>
                </a:moveTo>
                <a:lnTo>
                  <a:pt x="5959297" y="0"/>
                </a:lnTo>
              </a:path>
            </a:pathLst>
          </a:custGeom>
          <a:ln w="12700">
            <a:solidFill>
              <a:srgbClr val="CCCCCC"/>
            </a:solidFill>
          </a:ln>
        </p:spPr>
        <p:txBody>
          <a:bodyPr wrap="square" lIns="0" tIns="0" rIns="0" bIns="0" rtlCol="0"/>
          <a:lstStyle/>
          <a:p>
            <a:endParaRPr/>
          </a:p>
        </p:txBody>
      </p:sp>
      <p:sp>
        <p:nvSpPr>
          <p:cNvPr id="17" name="object 17"/>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88365"/>
            <a:ext cx="17348200" cy="8761730"/>
          </a:xfrm>
          <a:custGeom>
            <a:avLst/>
            <a:gdLst/>
            <a:ahLst/>
            <a:cxnLst/>
            <a:rect l="l" t="t" r="r" b="b"/>
            <a:pathLst>
              <a:path w="17348200" h="8761730">
                <a:moveTo>
                  <a:pt x="0" y="8761717"/>
                </a:moveTo>
                <a:lnTo>
                  <a:pt x="17348200" y="8761717"/>
                </a:lnTo>
                <a:lnTo>
                  <a:pt x="17348200" y="0"/>
                </a:lnTo>
                <a:lnTo>
                  <a:pt x="0" y="0"/>
                </a:lnTo>
                <a:lnTo>
                  <a:pt x="0" y="8761717"/>
                </a:lnTo>
                <a:close/>
              </a:path>
            </a:pathLst>
          </a:custGeom>
          <a:solidFill>
            <a:srgbClr val="DFE7C2"/>
          </a:solidFill>
        </p:spPr>
        <p:txBody>
          <a:bodyPr wrap="square" lIns="0" tIns="0" rIns="0" bIns="0" rtlCol="0"/>
          <a:lstStyle/>
          <a:p>
            <a:endParaRPr/>
          </a:p>
        </p:txBody>
      </p:sp>
      <p:sp>
        <p:nvSpPr>
          <p:cNvPr id="3" name="object 3"/>
          <p:cNvSpPr/>
          <p:nvPr/>
        </p:nvSpPr>
        <p:spPr>
          <a:xfrm>
            <a:off x="1971690" y="388365"/>
            <a:ext cx="15376509" cy="8761717"/>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178532" y="2023884"/>
            <a:ext cx="8926830" cy="6205855"/>
          </a:xfrm>
          <a:custGeom>
            <a:avLst/>
            <a:gdLst/>
            <a:ahLst/>
            <a:cxnLst/>
            <a:rect l="l" t="t" r="r" b="b"/>
            <a:pathLst>
              <a:path w="8926830" h="6205855">
                <a:moveTo>
                  <a:pt x="8926652" y="0"/>
                </a:moveTo>
                <a:lnTo>
                  <a:pt x="0" y="0"/>
                </a:lnTo>
                <a:lnTo>
                  <a:pt x="0" y="6205715"/>
                </a:lnTo>
                <a:lnTo>
                  <a:pt x="7495565" y="6205715"/>
                </a:lnTo>
                <a:lnTo>
                  <a:pt x="8926652" y="0"/>
                </a:lnTo>
                <a:close/>
              </a:path>
            </a:pathLst>
          </a:custGeom>
          <a:solidFill>
            <a:srgbClr val="00597B">
              <a:alpha val="89999"/>
            </a:srgbClr>
          </a:solidFill>
        </p:spPr>
        <p:txBody>
          <a:bodyPr wrap="square" lIns="0" tIns="0" rIns="0" bIns="0" rtlCol="0"/>
          <a:lstStyle/>
          <a:p>
            <a:endParaRPr/>
          </a:p>
        </p:txBody>
      </p:sp>
      <p:sp>
        <p:nvSpPr>
          <p:cNvPr id="5" name="object 5"/>
          <p:cNvSpPr txBox="1"/>
          <p:nvPr/>
        </p:nvSpPr>
        <p:spPr>
          <a:xfrm>
            <a:off x="1603917" y="5934375"/>
            <a:ext cx="4135120" cy="847725"/>
          </a:xfrm>
          <a:prstGeom prst="rect">
            <a:avLst/>
          </a:prstGeom>
        </p:spPr>
        <p:txBody>
          <a:bodyPr vert="horz" wrap="square" lIns="0" tIns="12065" rIns="0" bIns="0" rtlCol="0">
            <a:spAutoFit/>
          </a:bodyPr>
          <a:lstStyle/>
          <a:p>
            <a:pPr marL="12700" marR="5080">
              <a:lnSpc>
                <a:spcPct val="119800"/>
              </a:lnSpc>
              <a:spcBef>
                <a:spcPts val="95"/>
              </a:spcBef>
            </a:pPr>
            <a:r>
              <a:rPr sz="2250" spc="40" dirty="0">
                <a:solidFill>
                  <a:srgbClr val="FFFFFF"/>
                </a:solidFill>
                <a:latin typeface="Calibri"/>
                <a:cs typeface="Calibri"/>
              </a:rPr>
              <a:t>with </a:t>
            </a:r>
            <a:r>
              <a:rPr sz="2250" spc="10" dirty="0">
                <a:solidFill>
                  <a:srgbClr val="FFFFFF"/>
                </a:solidFill>
                <a:latin typeface="Calibri"/>
                <a:cs typeface="Calibri"/>
              </a:rPr>
              <a:t>a </a:t>
            </a:r>
            <a:r>
              <a:rPr sz="2250" spc="30" dirty="0">
                <a:solidFill>
                  <a:srgbClr val="FFFFFF"/>
                </a:solidFill>
                <a:latin typeface="Calibri"/>
                <a:cs typeface="Calibri"/>
              </a:rPr>
              <a:t>focus on </a:t>
            </a:r>
            <a:r>
              <a:rPr sz="2250" spc="40" dirty="0">
                <a:solidFill>
                  <a:srgbClr val="FFFFFF"/>
                </a:solidFill>
                <a:latin typeface="Calibri"/>
                <a:cs typeface="Calibri"/>
              </a:rPr>
              <a:t>including </a:t>
            </a:r>
            <a:r>
              <a:rPr sz="2250" spc="35" dirty="0">
                <a:solidFill>
                  <a:srgbClr val="FFFFFF"/>
                </a:solidFill>
                <a:latin typeface="Calibri"/>
                <a:cs typeface="Calibri"/>
              </a:rPr>
              <a:t>learners  </a:t>
            </a:r>
            <a:r>
              <a:rPr sz="2250" spc="40" dirty="0">
                <a:solidFill>
                  <a:srgbClr val="FFFFFF"/>
                </a:solidFill>
                <a:latin typeface="Calibri"/>
                <a:cs typeface="Calibri"/>
              </a:rPr>
              <a:t>with </a:t>
            </a:r>
            <a:r>
              <a:rPr sz="2250" spc="10" dirty="0">
                <a:solidFill>
                  <a:srgbClr val="FFFFFF"/>
                </a:solidFill>
                <a:latin typeface="Calibri"/>
                <a:cs typeface="Calibri"/>
              </a:rPr>
              <a:t>a </a:t>
            </a:r>
            <a:r>
              <a:rPr sz="2250" spc="35" dirty="0">
                <a:solidFill>
                  <a:srgbClr val="FFFFFF"/>
                </a:solidFill>
                <a:latin typeface="Calibri"/>
                <a:cs typeface="Calibri"/>
              </a:rPr>
              <a:t>physical</a:t>
            </a:r>
            <a:r>
              <a:rPr sz="2250" spc="225" dirty="0">
                <a:solidFill>
                  <a:srgbClr val="FFFFFF"/>
                </a:solidFill>
                <a:latin typeface="Calibri"/>
                <a:cs typeface="Calibri"/>
              </a:rPr>
              <a:t> </a:t>
            </a:r>
            <a:r>
              <a:rPr sz="2250" spc="45" dirty="0">
                <a:solidFill>
                  <a:srgbClr val="FFFFFF"/>
                </a:solidFill>
                <a:latin typeface="Calibri"/>
                <a:cs typeface="Calibri"/>
              </a:rPr>
              <a:t>disability</a:t>
            </a:r>
            <a:endParaRPr sz="2250">
              <a:latin typeface="Calibri"/>
              <a:cs typeface="Calibri"/>
            </a:endParaRPr>
          </a:p>
        </p:txBody>
      </p:sp>
      <p:sp>
        <p:nvSpPr>
          <p:cNvPr id="6" name="object 6"/>
          <p:cNvSpPr txBox="1">
            <a:spLocks noGrp="1"/>
          </p:cNvSpPr>
          <p:nvPr>
            <p:ph type="title"/>
          </p:nvPr>
        </p:nvSpPr>
        <p:spPr>
          <a:xfrm>
            <a:off x="1603918" y="2378247"/>
            <a:ext cx="4125595" cy="2237105"/>
          </a:xfrm>
          <a:prstGeom prst="rect">
            <a:avLst/>
          </a:prstGeom>
        </p:spPr>
        <p:txBody>
          <a:bodyPr vert="horz" wrap="square" lIns="0" tIns="13970" rIns="0" bIns="0" rtlCol="0">
            <a:spAutoFit/>
          </a:bodyPr>
          <a:lstStyle/>
          <a:p>
            <a:pPr marL="19050">
              <a:lnSpc>
                <a:spcPts val="2985"/>
              </a:lnSpc>
              <a:spcBef>
                <a:spcPts val="110"/>
              </a:spcBef>
            </a:pPr>
            <a:r>
              <a:rPr sz="2600" spc="80" dirty="0"/>
              <a:t>STAFF</a:t>
            </a:r>
            <a:r>
              <a:rPr sz="2600" spc="195" dirty="0"/>
              <a:t> </a:t>
            </a:r>
            <a:r>
              <a:rPr sz="2600" spc="105" dirty="0"/>
              <a:t>CONSULTATION</a:t>
            </a:r>
            <a:endParaRPr sz="2600" dirty="0"/>
          </a:p>
          <a:p>
            <a:pPr marL="12700" marR="5080">
              <a:lnSpc>
                <a:spcPts val="6750"/>
              </a:lnSpc>
              <a:spcBef>
                <a:spcPts val="965"/>
              </a:spcBef>
            </a:pPr>
            <a:r>
              <a:rPr sz="6500" spc="-60" dirty="0">
                <a:solidFill>
                  <a:srgbClr val="00C0F3"/>
                </a:solidFill>
              </a:rPr>
              <a:t>Acce</a:t>
            </a:r>
            <a:r>
              <a:rPr sz="6500" spc="-65" dirty="0">
                <a:solidFill>
                  <a:srgbClr val="00C0F3"/>
                </a:solidFill>
              </a:rPr>
              <a:t>ssibility  </a:t>
            </a:r>
            <a:r>
              <a:rPr sz="6500" spc="-60" dirty="0">
                <a:solidFill>
                  <a:srgbClr val="00C0F3"/>
                </a:solidFill>
              </a:rPr>
              <a:t>Planning</a:t>
            </a:r>
            <a:endParaRPr sz="6500" dirty="0"/>
          </a:p>
        </p:txBody>
      </p:sp>
      <p:sp>
        <p:nvSpPr>
          <p:cNvPr id="7" name="object 7"/>
          <p:cNvSpPr txBox="1"/>
          <p:nvPr/>
        </p:nvSpPr>
        <p:spPr>
          <a:xfrm>
            <a:off x="1603918" y="4451693"/>
            <a:ext cx="3726179" cy="1021080"/>
          </a:xfrm>
          <a:prstGeom prst="rect">
            <a:avLst/>
          </a:prstGeom>
        </p:spPr>
        <p:txBody>
          <a:bodyPr vert="horz" wrap="square" lIns="0" tIns="16510" rIns="0" bIns="0" rtlCol="0">
            <a:spAutoFit/>
          </a:bodyPr>
          <a:lstStyle/>
          <a:p>
            <a:pPr marL="12700">
              <a:lnSpc>
                <a:spcPct val="100000"/>
              </a:lnSpc>
              <a:spcBef>
                <a:spcPts val="130"/>
              </a:spcBef>
            </a:pPr>
            <a:r>
              <a:rPr sz="6500" b="1" spc="-65" dirty="0">
                <a:solidFill>
                  <a:srgbClr val="00C0F3"/>
                </a:solidFill>
                <a:latin typeface="Calibri"/>
                <a:cs typeface="Calibri"/>
              </a:rPr>
              <a:t>for</a:t>
            </a:r>
            <a:r>
              <a:rPr sz="6500" b="1" spc="-190" dirty="0">
                <a:solidFill>
                  <a:srgbClr val="00C0F3"/>
                </a:solidFill>
                <a:latin typeface="Calibri"/>
                <a:cs typeface="Calibri"/>
              </a:rPr>
              <a:t> </a:t>
            </a:r>
            <a:r>
              <a:rPr sz="6500" b="1" spc="-55" dirty="0">
                <a:solidFill>
                  <a:srgbClr val="00C0F3"/>
                </a:solidFill>
                <a:latin typeface="Calibri"/>
                <a:cs typeface="Calibri"/>
              </a:rPr>
              <a:t>Schools</a:t>
            </a:r>
            <a:endParaRPr sz="6500" dirty="0">
              <a:latin typeface="Calibri"/>
              <a:cs typeface="Calibri"/>
            </a:endParaRPr>
          </a:p>
        </p:txBody>
      </p:sp>
      <p:sp>
        <p:nvSpPr>
          <p:cNvPr id="8" name="object 8"/>
          <p:cNvSpPr/>
          <p:nvPr/>
        </p:nvSpPr>
        <p:spPr>
          <a:xfrm>
            <a:off x="1693892" y="5705130"/>
            <a:ext cx="3987800" cy="0"/>
          </a:xfrm>
          <a:custGeom>
            <a:avLst/>
            <a:gdLst/>
            <a:ahLst/>
            <a:cxnLst/>
            <a:rect l="l" t="t" r="r" b="b"/>
            <a:pathLst>
              <a:path w="3987800">
                <a:moveTo>
                  <a:pt x="0" y="0"/>
                </a:moveTo>
                <a:lnTo>
                  <a:pt x="3987444" y="0"/>
                </a:lnTo>
              </a:path>
            </a:pathLst>
          </a:custGeom>
          <a:ln w="30911">
            <a:solidFill>
              <a:srgbClr val="FFFFFF"/>
            </a:solidFill>
            <a:prstDash val="dot"/>
          </a:ln>
        </p:spPr>
        <p:txBody>
          <a:bodyPr wrap="square" lIns="0" tIns="0" rIns="0" bIns="0" rtlCol="0"/>
          <a:lstStyle/>
          <a:p>
            <a:endParaRPr/>
          </a:p>
        </p:txBody>
      </p:sp>
      <p:sp>
        <p:nvSpPr>
          <p:cNvPr id="9" name="object 9"/>
          <p:cNvSpPr/>
          <p:nvPr/>
        </p:nvSpPr>
        <p:spPr>
          <a:xfrm>
            <a:off x="1632071" y="5705130"/>
            <a:ext cx="0" cy="0"/>
          </a:xfrm>
          <a:custGeom>
            <a:avLst/>
            <a:gdLst/>
            <a:ahLst/>
            <a:cxnLst/>
            <a:rect l="l" t="t" r="r" b="b"/>
            <a:pathLst>
              <a:path>
                <a:moveTo>
                  <a:pt x="0" y="0"/>
                </a:moveTo>
                <a:lnTo>
                  <a:pt x="0" y="0"/>
                </a:lnTo>
              </a:path>
            </a:pathLst>
          </a:custGeom>
          <a:ln w="30911">
            <a:solidFill>
              <a:srgbClr val="FFFFFF"/>
            </a:solidFill>
          </a:ln>
        </p:spPr>
        <p:txBody>
          <a:bodyPr wrap="square" lIns="0" tIns="0" rIns="0" bIns="0" rtlCol="0"/>
          <a:lstStyle/>
          <a:p>
            <a:endParaRPr/>
          </a:p>
        </p:txBody>
      </p:sp>
      <p:sp>
        <p:nvSpPr>
          <p:cNvPr id="10" name="object 10"/>
          <p:cNvSpPr/>
          <p:nvPr/>
        </p:nvSpPr>
        <p:spPr>
          <a:xfrm>
            <a:off x="5712238" y="5705130"/>
            <a:ext cx="0" cy="0"/>
          </a:xfrm>
          <a:custGeom>
            <a:avLst/>
            <a:gdLst/>
            <a:ahLst/>
            <a:cxnLst/>
            <a:rect l="l" t="t" r="r" b="b"/>
            <a:pathLst>
              <a:path>
                <a:moveTo>
                  <a:pt x="0" y="0"/>
                </a:moveTo>
                <a:lnTo>
                  <a:pt x="0" y="0"/>
                </a:lnTo>
              </a:path>
            </a:pathLst>
          </a:custGeom>
          <a:ln w="30911">
            <a:solidFill>
              <a:srgbClr val="FFFFFF"/>
            </a:solidFill>
          </a:ln>
        </p:spPr>
        <p:txBody>
          <a:bodyPr wrap="square" lIns="0" tIns="0" rIns="0" bIns="0" rtlCol="0"/>
          <a:lstStyle/>
          <a:p>
            <a:endParaRPr/>
          </a:p>
        </p:txBody>
      </p:sp>
      <p:sp>
        <p:nvSpPr>
          <p:cNvPr id="11" name="object 11"/>
          <p:cNvSpPr/>
          <p:nvPr/>
        </p:nvSpPr>
        <p:spPr>
          <a:xfrm>
            <a:off x="6145263" y="1262138"/>
            <a:ext cx="7625549" cy="7479957"/>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616617" y="7083526"/>
            <a:ext cx="1293422" cy="696073"/>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2724645"/>
            <a:ext cx="17348200" cy="5066665"/>
          </a:xfrm>
          <a:custGeom>
            <a:avLst/>
            <a:gdLst/>
            <a:ahLst/>
            <a:cxnLst/>
            <a:rect l="l" t="t" r="r" b="b"/>
            <a:pathLst>
              <a:path w="17348200" h="5066665">
                <a:moveTo>
                  <a:pt x="0" y="5066309"/>
                </a:moveTo>
                <a:lnTo>
                  <a:pt x="17348200" y="5066309"/>
                </a:lnTo>
                <a:lnTo>
                  <a:pt x="17348200" y="0"/>
                </a:lnTo>
                <a:lnTo>
                  <a:pt x="0" y="0"/>
                </a:lnTo>
                <a:lnTo>
                  <a:pt x="0" y="5066309"/>
                </a:lnTo>
                <a:close/>
              </a:path>
            </a:pathLst>
          </a:custGeom>
          <a:solidFill>
            <a:srgbClr val="E5E5E5"/>
          </a:solidFill>
        </p:spPr>
        <p:txBody>
          <a:bodyPr wrap="square" lIns="0" tIns="0" rIns="0" bIns="0" rtlCol="0"/>
          <a:lstStyle/>
          <a:p>
            <a:endParaRPr/>
          </a:p>
        </p:txBody>
      </p:sp>
      <p:sp>
        <p:nvSpPr>
          <p:cNvPr id="3" name="object 3"/>
          <p:cNvSpPr txBox="1">
            <a:spLocks noGrp="1"/>
          </p:cNvSpPr>
          <p:nvPr>
            <p:ph type="title"/>
          </p:nvPr>
        </p:nvSpPr>
        <p:spPr>
          <a:xfrm>
            <a:off x="3474491" y="1130300"/>
            <a:ext cx="10407650" cy="635000"/>
          </a:xfrm>
          <a:prstGeom prst="rect">
            <a:avLst/>
          </a:prstGeom>
        </p:spPr>
        <p:txBody>
          <a:bodyPr vert="horz" wrap="square" lIns="0" tIns="12700" rIns="0" bIns="0" rtlCol="0">
            <a:spAutoFit/>
          </a:bodyPr>
          <a:lstStyle/>
          <a:p>
            <a:pPr marL="12700">
              <a:lnSpc>
                <a:spcPct val="100000"/>
              </a:lnSpc>
              <a:spcBef>
                <a:spcPts val="100"/>
              </a:spcBef>
            </a:pPr>
            <a:r>
              <a:rPr sz="4000" b="0" spc="50" dirty="0">
                <a:solidFill>
                  <a:srgbClr val="000000"/>
                </a:solidFill>
                <a:latin typeface="Calibri"/>
                <a:cs typeface="Calibri"/>
              </a:rPr>
              <a:t>Focus </a:t>
            </a:r>
            <a:r>
              <a:rPr sz="4000" b="0" spc="35" dirty="0">
                <a:solidFill>
                  <a:srgbClr val="000000"/>
                </a:solidFill>
                <a:latin typeface="Calibri"/>
                <a:cs typeface="Calibri"/>
              </a:rPr>
              <a:t>on </a:t>
            </a:r>
            <a:r>
              <a:rPr sz="4000" b="0" spc="70" dirty="0">
                <a:solidFill>
                  <a:srgbClr val="000000"/>
                </a:solidFill>
                <a:latin typeface="Calibri"/>
                <a:cs typeface="Calibri"/>
              </a:rPr>
              <a:t>Accessibility </a:t>
            </a:r>
            <a:r>
              <a:rPr sz="4000" b="0" spc="20" dirty="0">
                <a:solidFill>
                  <a:srgbClr val="000000"/>
                </a:solidFill>
                <a:latin typeface="Calibri"/>
                <a:cs typeface="Calibri"/>
              </a:rPr>
              <a:t>for </a:t>
            </a:r>
            <a:r>
              <a:rPr sz="4000" b="0" spc="65" dirty="0">
                <a:solidFill>
                  <a:srgbClr val="000000"/>
                </a:solidFill>
                <a:latin typeface="Calibri"/>
                <a:cs typeface="Calibri"/>
              </a:rPr>
              <a:t>Pupils </a:t>
            </a:r>
            <a:r>
              <a:rPr sz="4000" b="0" spc="60" dirty="0">
                <a:solidFill>
                  <a:srgbClr val="000000"/>
                </a:solidFill>
                <a:latin typeface="Calibri"/>
                <a:cs typeface="Calibri"/>
              </a:rPr>
              <a:t>with</a:t>
            </a:r>
            <a:r>
              <a:rPr sz="4000" b="0" spc="630" dirty="0">
                <a:solidFill>
                  <a:srgbClr val="000000"/>
                </a:solidFill>
                <a:latin typeface="Calibri"/>
                <a:cs typeface="Calibri"/>
              </a:rPr>
              <a:t> </a:t>
            </a:r>
            <a:r>
              <a:rPr sz="4000" b="0" spc="75" dirty="0">
                <a:solidFill>
                  <a:srgbClr val="000000"/>
                </a:solidFill>
                <a:latin typeface="Calibri"/>
                <a:cs typeface="Calibri"/>
              </a:rPr>
              <a:t>Disabilities</a:t>
            </a:r>
            <a:endParaRPr sz="4000">
              <a:latin typeface="Calibri"/>
              <a:cs typeface="Calibri"/>
            </a:endParaRPr>
          </a:p>
        </p:txBody>
      </p:sp>
      <p:sp>
        <p:nvSpPr>
          <p:cNvPr id="4" name="object 4"/>
          <p:cNvSpPr/>
          <p:nvPr/>
        </p:nvSpPr>
        <p:spPr>
          <a:xfrm>
            <a:off x="4551061" y="7352286"/>
            <a:ext cx="8246109" cy="877569"/>
          </a:xfrm>
          <a:custGeom>
            <a:avLst/>
            <a:gdLst/>
            <a:ahLst/>
            <a:cxnLst/>
            <a:rect l="l" t="t" r="r" b="b"/>
            <a:pathLst>
              <a:path w="8246109" h="877570">
                <a:moveTo>
                  <a:pt x="8139772"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5"/>
                </a:lnTo>
                <a:lnTo>
                  <a:pt x="8139772" y="877315"/>
                </a:lnTo>
                <a:lnTo>
                  <a:pt x="8181151" y="868961"/>
                </a:lnTo>
                <a:lnTo>
                  <a:pt x="8214939" y="846177"/>
                </a:lnTo>
                <a:lnTo>
                  <a:pt x="8237719" y="812384"/>
                </a:lnTo>
                <a:lnTo>
                  <a:pt x="8246071" y="771004"/>
                </a:lnTo>
                <a:lnTo>
                  <a:pt x="8246071" y="106311"/>
                </a:lnTo>
                <a:lnTo>
                  <a:pt x="8237719" y="64931"/>
                </a:lnTo>
                <a:lnTo>
                  <a:pt x="8214939" y="31138"/>
                </a:lnTo>
                <a:lnTo>
                  <a:pt x="8181151" y="8354"/>
                </a:lnTo>
                <a:lnTo>
                  <a:pt x="8139772" y="0"/>
                </a:lnTo>
                <a:close/>
              </a:path>
            </a:pathLst>
          </a:custGeom>
          <a:solidFill>
            <a:srgbClr val="00AAA5"/>
          </a:solidFill>
        </p:spPr>
        <p:txBody>
          <a:bodyPr wrap="square" lIns="0" tIns="0" rIns="0" bIns="0" rtlCol="0"/>
          <a:lstStyle/>
          <a:p>
            <a:endParaRPr/>
          </a:p>
        </p:txBody>
      </p:sp>
      <p:sp>
        <p:nvSpPr>
          <p:cNvPr id="5" name="object 5"/>
          <p:cNvSpPr txBox="1"/>
          <p:nvPr/>
        </p:nvSpPr>
        <p:spPr>
          <a:xfrm>
            <a:off x="6827855" y="7567282"/>
            <a:ext cx="3695065" cy="430530"/>
          </a:xfrm>
          <a:prstGeom prst="rect">
            <a:avLst/>
          </a:prstGeom>
        </p:spPr>
        <p:txBody>
          <a:bodyPr vert="horz" wrap="square" lIns="0" tIns="13335" rIns="0" bIns="0" rtlCol="0">
            <a:spAutoFit/>
          </a:bodyPr>
          <a:lstStyle/>
          <a:p>
            <a:pPr marL="12700">
              <a:lnSpc>
                <a:spcPct val="100000"/>
              </a:lnSpc>
              <a:spcBef>
                <a:spcPts val="105"/>
              </a:spcBef>
            </a:pPr>
            <a:r>
              <a:rPr sz="2650" spc="45" dirty="0">
                <a:solidFill>
                  <a:srgbClr val="FFFFFF"/>
                </a:solidFill>
                <a:latin typeface="Calibri"/>
                <a:cs typeface="Calibri"/>
              </a:rPr>
              <a:t>School </a:t>
            </a:r>
            <a:r>
              <a:rPr sz="2650" spc="40" dirty="0">
                <a:solidFill>
                  <a:srgbClr val="FFFFFF"/>
                </a:solidFill>
                <a:latin typeface="Calibri"/>
                <a:cs typeface="Calibri"/>
              </a:rPr>
              <a:t>Improvement</a:t>
            </a:r>
            <a:r>
              <a:rPr sz="2650" spc="90" dirty="0">
                <a:solidFill>
                  <a:srgbClr val="FFFFFF"/>
                </a:solidFill>
                <a:latin typeface="Calibri"/>
                <a:cs typeface="Calibri"/>
              </a:rPr>
              <a:t> </a:t>
            </a:r>
            <a:r>
              <a:rPr sz="2650" spc="50" dirty="0">
                <a:solidFill>
                  <a:srgbClr val="FFFFFF"/>
                </a:solidFill>
                <a:latin typeface="Calibri"/>
                <a:cs typeface="Calibri"/>
              </a:rPr>
              <a:t>Plan</a:t>
            </a:r>
            <a:endParaRPr sz="2650">
              <a:latin typeface="Calibri"/>
              <a:cs typeface="Calibri"/>
            </a:endParaRPr>
          </a:p>
        </p:txBody>
      </p:sp>
      <p:sp>
        <p:nvSpPr>
          <p:cNvPr id="6" name="object 6"/>
          <p:cNvSpPr/>
          <p:nvPr/>
        </p:nvSpPr>
        <p:spPr>
          <a:xfrm>
            <a:off x="6343454" y="3626358"/>
            <a:ext cx="313055" cy="338455"/>
          </a:xfrm>
          <a:custGeom>
            <a:avLst/>
            <a:gdLst/>
            <a:ahLst/>
            <a:cxnLst/>
            <a:rect l="l" t="t" r="r" b="b"/>
            <a:pathLst>
              <a:path w="313054" h="338454">
                <a:moveTo>
                  <a:pt x="312737" y="0"/>
                </a:moveTo>
                <a:lnTo>
                  <a:pt x="267792" y="9959"/>
                </a:lnTo>
                <a:lnTo>
                  <a:pt x="225068" y="25161"/>
                </a:lnTo>
                <a:lnTo>
                  <a:pt x="184925" y="45244"/>
                </a:lnTo>
                <a:lnTo>
                  <a:pt x="147724" y="69848"/>
                </a:lnTo>
                <a:lnTo>
                  <a:pt x="113825" y="98613"/>
                </a:lnTo>
                <a:lnTo>
                  <a:pt x="83591" y="131177"/>
                </a:lnTo>
                <a:lnTo>
                  <a:pt x="57381" y="167180"/>
                </a:lnTo>
                <a:lnTo>
                  <a:pt x="35556" y="206260"/>
                </a:lnTo>
                <a:lnTo>
                  <a:pt x="18477" y="248059"/>
                </a:lnTo>
                <a:lnTo>
                  <a:pt x="6504" y="292214"/>
                </a:lnTo>
                <a:lnTo>
                  <a:pt x="0" y="338366"/>
                </a:lnTo>
              </a:path>
            </a:pathLst>
          </a:custGeom>
          <a:ln w="28130">
            <a:solidFill>
              <a:srgbClr val="6F97B1"/>
            </a:solidFill>
            <a:prstDash val="dot"/>
          </a:ln>
        </p:spPr>
        <p:txBody>
          <a:bodyPr wrap="square" lIns="0" tIns="0" rIns="0" bIns="0" rtlCol="0"/>
          <a:lstStyle/>
          <a:p>
            <a:endParaRPr/>
          </a:p>
        </p:txBody>
      </p:sp>
      <p:sp>
        <p:nvSpPr>
          <p:cNvPr id="7" name="object 7"/>
          <p:cNvSpPr/>
          <p:nvPr/>
        </p:nvSpPr>
        <p:spPr>
          <a:xfrm>
            <a:off x="6342324" y="4049079"/>
            <a:ext cx="0" cy="910590"/>
          </a:xfrm>
          <a:custGeom>
            <a:avLst/>
            <a:gdLst/>
            <a:ahLst/>
            <a:cxnLst/>
            <a:rect l="l" t="t" r="r" b="b"/>
            <a:pathLst>
              <a:path h="910589">
                <a:moveTo>
                  <a:pt x="0" y="0"/>
                </a:moveTo>
                <a:lnTo>
                  <a:pt x="0" y="910170"/>
                </a:lnTo>
              </a:path>
            </a:pathLst>
          </a:custGeom>
          <a:ln w="28130">
            <a:solidFill>
              <a:srgbClr val="6F97B1"/>
            </a:solidFill>
            <a:prstDash val="dot"/>
          </a:ln>
        </p:spPr>
        <p:txBody>
          <a:bodyPr wrap="square" lIns="0" tIns="0" rIns="0" bIns="0" rtlCol="0"/>
          <a:lstStyle/>
          <a:p>
            <a:endParaRPr/>
          </a:p>
        </p:txBody>
      </p:sp>
      <p:sp>
        <p:nvSpPr>
          <p:cNvPr id="8" name="object 8"/>
          <p:cNvSpPr/>
          <p:nvPr/>
        </p:nvSpPr>
        <p:spPr>
          <a:xfrm>
            <a:off x="6346852" y="5045049"/>
            <a:ext cx="338455" cy="313055"/>
          </a:xfrm>
          <a:custGeom>
            <a:avLst/>
            <a:gdLst/>
            <a:ahLst/>
            <a:cxnLst/>
            <a:rect l="l" t="t" r="r" b="b"/>
            <a:pathLst>
              <a:path w="338454" h="313054">
                <a:moveTo>
                  <a:pt x="0" y="0"/>
                </a:moveTo>
                <a:lnTo>
                  <a:pt x="9959" y="44944"/>
                </a:lnTo>
                <a:lnTo>
                  <a:pt x="25161" y="87669"/>
                </a:lnTo>
                <a:lnTo>
                  <a:pt x="45244" y="127812"/>
                </a:lnTo>
                <a:lnTo>
                  <a:pt x="69848" y="165013"/>
                </a:lnTo>
                <a:lnTo>
                  <a:pt x="98613" y="198911"/>
                </a:lnTo>
                <a:lnTo>
                  <a:pt x="131177" y="229146"/>
                </a:lnTo>
                <a:lnTo>
                  <a:pt x="167180" y="255356"/>
                </a:lnTo>
                <a:lnTo>
                  <a:pt x="206260" y="277181"/>
                </a:lnTo>
                <a:lnTo>
                  <a:pt x="248059" y="294260"/>
                </a:lnTo>
                <a:lnTo>
                  <a:pt x="292214" y="306232"/>
                </a:lnTo>
                <a:lnTo>
                  <a:pt x="338366" y="312737"/>
                </a:lnTo>
              </a:path>
            </a:pathLst>
          </a:custGeom>
          <a:ln w="28130">
            <a:solidFill>
              <a:srgbClr val="6F97B1"/>
            </a:solidFill>
            <a:prstDash val="dot"/>
          </a:ln>
        </p:spPr>
        <p:txBody>
          <a:bodyPr wrap="square" lIns="0" tIns="0" rIns="0" bIns="0" rtlCol="0"/>
          <a:lstStyle/>
          <a:p>
            <a:endParaRPr/>
          </a:p>
        </p:txBody>
      </p:sp>
      <p:sp>
        <p:nvSpPr>
          <p:cNvPr id="9" name="object 9"/>
          <p:cNvSpPr/>
          <p:nvPr/>
        </p:nvSpPr>
        <p:spPr>
          <a:xfrm>
            <a:off x="6770299" y="5358916"/>
            <a:ext cx="3828415" cy="0"/>
          </a:xfrm>
          <a:custGeom>
            <a:avLst/>
            <a:gdLst/>
            <a:ahLst/>
            <a:cxnLst/>
            <a:rect l="l" t="t" r="r" b="b"/>
            <a:pathLst>
              <a:path w="3828415">
                <a:moveTo>
                  <a:pt x="0" y="0"/>
                </a:moveTo>
                <a:lnTo>
                  <a:pt x="3828338" y="0"/>
                </a:lnTo>
              </a:path>
            </a:pathLst>
          </a:custGeom>
          <a:ln w="28130">
            <a:solidFill>
              <a:srgbClr val="6F97B1"/>
            </a:solidFill>
            <a:prstDash val="dot"/>
          </a:ln>
        </p:spPr>
        <p:txBody>
          <a:bodyPr wrap="square" lIns="0" tIns="0" rIns="0" bIns="0" rtlCol="0"/>
          <a:lstStyle/>
          <a:p>
            <a:endParaRPr/>
          </a:p>
        </p:txBody>
      </p:sp>
      <p:sp>
        <p:nvSpPr>
          <p:cNvPr id="10" name="object 10"/>
          <p:cNvSpPr/>
          <p:nvPr/>
        </p:nvSpPr>
        <p:spPr>
          <a:xfrm>
            <a:off x="10684802" y="5016023"/>
            <a:ext cx="313055" cy="338455"/>
          </a:xfrm>
          <a:custGeom>
            <a:avLst/>
            <a:gdLst/>
            <a:ahLst/>
            <a:cxnLst/>
            <a:rect l="l" t="t" r="r" b="b"/>
            <a:pathLst>
              <a:path w="313054" h="338454">
                <a:moveTo>
                  <a:pt x="0" y="338366"/>
                </a:moveTo>
                <a:lnTo>
                  <a:pt x="44944" y="328406"/>
                </a:lnTo>
                <a:lnTo>
                  <a:pt x="87669" y="313204"/>
                </a:lnTo>
                <a:lnTo>
                  <a:pt x="127812" y="293121"/>
                </a:lnTo>
                <a:lnTo>
                  <a:pt x="165013" y="268517"/>
                </a:lnTo>
                <a:lnTo>
                  <a:pt x="198911" y="239752"/>
                </a:lnTo>
                <a:lnTo>
                  <a:pt x="229146" y="207188"/>
                </a:lnTo>
                <a:lnTo>
                  <a:pt x="255356" y="171186"/>
                </a:lnTo>
                <a:lnTo>
                  <a:pt x="277181" y="132105"/>
                </a:lnTo>
                <a:lnTo>
                  <a:pt x="294260" y="90306"/>
                </a:lnTo>
                <a:lnTo>
                  <a:pt x="306232" y="46151"/>
                </a:lnTo>
                <a:lnTo>
                  <a:pt x="312737" y="0"/>
                </a:lnTo>
              </a:path>
            </a:pathLst>
          </a:custGeom>
          <a:ln w="28130">
            <a:solidFill>
              <a:srgbClr val="6F97B1"/>
            </a:solidFill>
            <a:prstDash val="dot"/>
          </a:ln>
        </p:spPr>
        <p:txBody>
          <a:bodyPr wrap="square" lIns="0" tIns="0" rIns="0" bIns="0" rtlCol="0"/>
          <a:lstStyle/>
          <a:p>
            <a:endParaRPr/>
          </a:p>
        </p:txBody>
      </p:sp>
      <p:sp>
        <p:nvSpPr>
          <p:cNvPr id="11" name="object 11"/>
          <p:cNvSpPr/>
          <p:nvPr/>
        </p:nvSpPr>
        <p:spPr>
          <a:xfrm>
            <a:off x="10998669" y="4021496"/>
            <a:ext cx="0" cy="910590"/>
          </a:xfrm>
          <a:custGeom>
            <a:avLst/>
            <a:gdLst/>
            <a:ahLst/>
            <a:cxnLst/>
            <a:rect l="l" t="t" r="r" b="b"/>
            <a:pathLst>
              <a:path h="910589">
                <a:moveTo>
                  <a:pt x="0" y="910170"/>
                </a:moveTo>
                <a:lnTo>
                  <a:pt x="0" y="0"/>
                </a:lnTo>
              </a:path>
            </a:pathLst>
          </a:custGeom>
          <a:ln w="28130">
            <a:solidFill>
              <a:srgbClr val="6F97B1"/>
            </a:solidFill>
            <a:prstDash val="dot"/>
          </a:ln>
        </p:spPr>
        <p:txBody>
          <a:bodyPr wrap="square" lIns="0" tIns="0" rIns="0" bIns="0" rtlCol="0"/>
          <a:lstStyle/>
          <a:p>
            <a:endParaRPr/>
          </a:p>
        </p:txBody>
      </p:sp>
      <p:sp>
        <p:nvSpPr>
          <p:cNvPr id="12" name="object 12"/>
          <p:cNvSpPr/>
          <p:nvPr/>
        </p:nvSpPr>
        <p:spPr>
          <a:xfrm>
            <a:off x="10655775" y="3622960"/>
            <a:ext cx="338455" cy="313055"/>
          </a:xfrm>
          <a:custGeom>
            <a:avLst/>
            <a:gdLst/>
            <a:ahLst/>
            <a:cxnLst/>
            <a:rect l="l" t="t" r="r" b="b"/>
            <a:pathLst>
              <a:path w="338454" h="313054">
                <a:moveTo>
                  <a:pt x="338366" y="312737"/>
                </a:moveTo>
                <a:lnTo>
                  <a:pt x="328406" y="267792"/>
                </a:lnTo>
                <a:lnTo>
                  <a:pt x="313204" y="225068"/>
                </a:lnTo>
                <a:lnTo>
                  <a:pt x="293121" y="184925"/>
                </a:lnTo>
                <a:lnTo>
                  <a:pt x="268517" y="147724"/>
                </a:lnTo>
                <a:lnTo>
                  <a:pt x="239752" y="113825"/>
                </a:lnTo>
                <a:lnTo>
                  <a:pt x="207188" y="83591"/>
                </a:lnTo>
                <a:lnTo>
                  <a:pt x="171186" y="57381"/>
                </a:lnTo>
                <a:lnTo>
                  <a:pt x="132105" y="35556"/>
                </a:lnTo>
                <a:lnTo>
                  <a:pt x="90306" y="18477"/>
                </a:lnTo>
                <a:lnTo>
                  <a:pt x="46151" y="6504"/>
                </a:lnTo>
                <a:lnTo>
                  <a:pt x="0" y="0"/>
                </a:lnTo>
              </a:path>
            </a:pathLst>
          </a:custGeom>
          <a:ln w="28130">
            <a:solidFill>
              <a:srgbClr val="6F97B1"/>
            </a:solidFill>
            <a:prstDash val="dot"/>
          </a:ln>
        </p:spPr>
        <p:txBody>
          <a:bodyPr wrap="square" lIns="0" tIns="0" rIns="0" bIns="0" rtlCol="0"/>
          <a:lstStyle/>
          <a:p>
            <a:endParaRPr/>
          </a:p>
        </p:txBody>
      </p:sp>
      <p:sp>
        <p:nvSpPr>
          <p:cNvPr id="13" name="object 13"/>
          <p:cNvSpPr/>
          <p:nvPr/>
        </p:nvSpPr>
        <p:spPr>
          <a:xfrm>
            <a:off x="6742355" y="3621831"/>
            <a:ext cx="3828415" cy="0"/>
          </a:xfrm>
          <a:custGeom>
            <a:avLst/>
            <a:gdLst/>
            <a:ahLst/>
            <a:cxnLst/>
            <a:rect l="l" t="t" r="r" b="b"/>
            <a:pathLst>
              <a:path w="3828415">
                <a:moveTo>
                  <a:pt x="3828338" y="0"/>
                </a:moveTo>
                <a:lnTo>
                  <a:pt x="0" y="0"/>
                </a:lnTo>
              </a:path>
            </a:pathLst>
          </a:custGeom>
          <a:ln w="28130">
            <a:solidFill>
              <a:srgbClr val="6F97B1"/>
            </a:solidFill>
            <a:prstDash val="dot"/>
          </a:ln>
        </p:spPr>
        <p:txBody>
          <a:bodyPr wrap="square" lIns="0" tIns="0" rIns="0" bIns="0" rtlCol="0"/>
          <a:lstStyle/>
          <a:p>
            <a:endParaRPr/>
          </a:p>
        </p:txBody>
      </p:sp>
      <p:sp>
        <p:nvSpPr>
          <p:cNvPr id="14" name="object 14"/>
          <p:cNvSpPr/>
          <p:nvPr/>
        </p:nvSpPr>
        <p:spPr>
          <a:xfrm>
            <a:off x="6342324" y="3993926"/>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15" name="object 15"/>
          <p:cNvSpPr/>
          <p:nvPr/>
        </p:nvSpPr>
        <p:spPr>
          <a:xfrm>
            <a:off x="6342324" y="498682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16" name="object 16"/>
          <p:cNvSpPr/>
          <p:nvPr/>
        </p:nvSpPr>
        <p:spPr>
          <a:xfrm>
            <a:off x="6714408" y="535890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17" name="object 17"/>
          <p:cNvSpPr/>
          <p:nvPr/>
        </p:nvSpPr>
        <p:spPr>
          <a:xfrm>
            <a:off x="10626580" y="535890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18" name="object 18"/>
          <p:cNvSpPr/>
          <p:nvPr/>
        </p:nvSpPr>
        <p:spPr>
          <a:xfrm>
            <a:off x="10998665" y="498682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19" name="object 19"/>
          <p:cNvSpPr/>
          <p:nvPr/>
        </p:nvSpPr>
        <p:spPr>
          <a:xfrm>
            <a:off x="10998665" y="3993926"/>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0" name="object 20"/>
          <p:cNvSpPr/>
          <p:nvPr/>
        </p:nvSpPr>
        <p:spPr>
          <a:xfrm>
            <a:off x="10626580" y="362182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1" name="object 21"/>
          <p:cNvSpPr/>
          <p:nvPr/>
        </p:nvSpPr>
        <p:spPr>
          <a:xfrm>
            <a:off x="6714408" y="362182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2" name="object 22"/>
          <p:cNvSpPr/>
          <p:nvPr/>
        </p:nvSpPr>
        <p:spPr>
          <a:xfrm>
            <a:off x="8670497" y="3238103"/>
            <a:ext cx="0" cy="2044700"/>
          </a:xfrm>
          <a:custGeom>
            <a:avLst/>
            <a:gdLst/>
            <a:ahLst/>
            <a:cxnLst/>
            <a:rect l="l" t="t" r="r" b="b"/>
            <a:pathLst>
              <a:path h="2044700">
                <a:moveTo>
                  <a:pt x="0" y="0"/>
                </a:moveTo>
                <a:lnTo>
                  <a:pt x="0" y="2044598"/>
                </a:lnTo>
              </a:path>
            </a:pathLst>
          </a:custGeom>
          <a:ln w="28130">
            <a:solidFill>
              <a:srgbClr val="6F97B1"/>
            </a:solidFill>
            <a:prstDash val="dot"/>
          </a:ln>
        </p:spPr>
        <p:txBody>
          <a:bodyPr wrap="square" lIns="0" tIns="0" rIns="0" bIns="0" rtlCol="0"/>
          <a:lstStyle/>
          <a:p>
            <a:endParaRPr/>
          </a:p>
        </p:txBody>
      </p:sp>
      <p:sp>
        <p:nvSpPr>
          <p:cNvPr id="23" name="object 23"/>
          <p:cNvSpPr/>
          <p:nvPr/>
        </p:nvSpPr>
        <p:spPr>
          <a:xfrm>
            <a:off x="8670497" y="3182094"/>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4" name="object 24"/>
          <p:cNvSpPr/>
          <p:nvPr/>
        </p:nvSpPr>
        <p:spPr>
          <a:xfrm>
            <a:off x="8670497" y="531071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5" name="object 25"/>
          <p:cNvSpPr/>
          <p:nvPr/>
        </p:nvSpPr>
        <p:spPr>
          <a:xfrm>
            <a:off x="6892256" y="5459995"/>
            <a:ext cx="0" cy="323850"/>
          </a:xfrm>
          <a:custGeom>
            <a:avLst/>
            <a:gdLst/>
            <a:ahLst/>
            <a:cxnLst/>
            <a:rect l="l" t="t" r="r" b="b"/>
            <a:pathLst>
              <a:path h="323850">
                <a:moveTo>
                  <a:pt x="0" y="0"/>
                </a:moveTo>
                <a:lnTo>
                  <a:pt x="0" y="323418"/>
                </a:lnTo>
              </a:path>
            </a:pathLst>
          </a:custGeom>
          <a:ln w="28130">
            <a:solidFill>
              <a:srgbClr val="6F97B1"/>
            </a:solidFill>
            <a:prstDash val="dot"/>
          </a:ln>
        </p:spPr>
        <p:txBody>
          <a:bodyPr wrap="square" lIns="0" tIns="0" rIns="0" bIns="0" rtlCol="0"/>
          <a:lstStyle/>
          <a:p>
            <a:endParaRPr/>
          </a:p>
        </p:txBody>
      </p:sp>
      <p:sp>
        <p:nvSpPr>
          <p:cNvPr id="26" name="object 26"/>
          <p:cNvSpPr/>
          <p:nvPr/>
        </p:nvSpPr>
        <p:spPr>
          <a:xfrm>
            <a:off x="6892256" y="540119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7" name="object 27"/>
          <p:cNvSpPr/>
          <p:nvPr/>
        </p:nvSpPr>
        <p:spPr>
          <a:xfrm>
            <a:off x="6892256" y="581281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28" name="object 28"/>
          <p:cNvSpPr/>
          <p:nvPr/>
        </p:nvSpPr>
        <p:spPr>
          <a:xfrm>
            <a:off x="6402592" y="6899485"/>
            <a:ext cx="0" cy="256540"/>
          </a:xfrm>
          <a:custGeom>
            <a:avLst/>
            <a:gdLst/>
            <a:ahLst/>
            <a:cxnLst/>
            <a:rect l="l" t="t" r="r" b="b"/>
            <a:pathLst>
              <a:path h="256540">
                <a:moveTo>
                  <a:pt x="0" y="0"/>
                </a:moveTo>
                <a:lnTo>
                  <a:pt x="0" y="256374"/>
                </a:lnTo>
              </a:path>
            </a:pathLst>
          </a:custGeom>
          <a:ln w="28130">
            <a:solidFill>
              <a:srgbClr val="6F97B1"/>
            </a:solidFill>
            <a:prstDash val="dot"/>
          </a:ln>
        </p:spPr>
        <p:txBody>
          <a:bodyPr wrap="square" lIns="0" tIns="0" rIns="0" bIns="0" rtlCol="0"/>
          <a:lstStyle/>
          <a:p>
            <a:endParaRPr/>
          </a:p>
        </p:txBody>
      </p:sp>
      <p:sp>
        <p:nvSpPr>
          <p:cNvPr id="29" name="object 29"/>
          <p:cNvSpPr/>
          <p:nvPr/>
        </p:nvSpPr>
        <p:spPr>
          <a:xfrm>
            <a:off x="6402592" y="684250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30" name="object 30"/>
          <p:cNvSpPr/>
          <p:nvPr/>
        </p:nvSpPr>
        <p:spPr>
          <a:xfrm>
            <a:off x="6402592" y="7184342"/>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31" name="object 31"/>
          <p:cNvSpPr/>
          <p:nvPr/>
        </p:nvSpPr>
        <p:spPr>
          <a:xfrm>
            <a:off x="6367311" y="6770327"/>
            <a:ext cx="71120" cy="97155"/>
          </a:xfrm>
          <a:custGeom>
            <a:avLst/>
            <a:gdLst/>
            <a:ahLst/>
            <a:cxnLst/>
            <a:rect l="l" t="t" r="r" b="b"/>
            <a:pathLst>
              <a:path w="71120" h="97154">
                <a:moveTo>
                  <a:pt x="35280" y="0"/>
                </a:moveTo>
                <a:lnTo>
                  <a:pt x="0" y="96939"/>
                </a:lnTo>
                <a:lnTo>
                  <a:pt x="20947" y="83015"/>
                </a:lnTo>
                <a:lnTo>
                  <a:pt x="35280" y="78374"/>
                </a:lnTo>
                <a:lnTo>
                  <a:pt x="63804" y="78374"/>
                </a:lnTo>
                <a:lnTo>
                  <a:pt x="35280" y="0"/>
                </a:lnTo>
                <a:close/>
              </a:path>
              <a:path w="71120" h="97154">
                <a:moveTo>
                  <a:pt x="63804" y="78374"/>
                </a:moveTo>
                <a:lnTo>
                  <a:pt x="35280" y="78374"/>
                </a:lnTo>
                <a:lnTo>
                  <a:pt x="49613" y="83015"/>
                </a:lnTo>
                <a:lnTo>
                  <a:pt x="70561" y="96939"/>
                </a:lnTo>
                <a:lnTo>
                  <a:pt x="63804" y="78374"/>
                </a:lnTo>
                <a:close/>
              </a:path>
            </a:pathLst>
          </a:custGeom>
          <a:solidFill>
            <a:srgbClr val="6F97B1"/>
          </a:solidFill>
        </p:spPr>
        <p:txBody>
          <a:bodyPr wrap="square" lIns="0" tIns="0" rIns="0" bIns="0" rtlCol="0"/>
          <a:lstStyle/>
          <a:p>
            <a:endParaRPr/>
          </a:p>
        </p:txBody>
      </p:sp>
      <p:sp>
        <p:nvSpPr>
          <p:cNvPr id="32" name="object 32"/>
          <p:cNvSpPr/>
          <p:nvPr/>
        </p:nvSpPr>
        <p:spPr>
          <a:xfrm>
            <a:off x="6367311" y="7159585"/>
            <a:ext cx="71120" cy="97155"/>
          </a:xfrm>
          <a:custGeom>
            <a:avLst/>
            <a:gdLst/>
            <a:ahLst/>
            <a:cxnLst/>
            <a:rect l="l" t="t" r="r" b="b"/>
            <a:pathLst>
              <a:path w="71120" h="97154">
                <a:moveTo>
                  <a:pt x="70561" y="0"/>
                </a:moveTo>
                <a:lnTo>
                  <a:pt x="0" y="0"/>
                </a:lnTo>
                <a:lnTo>
                  <a:pt x="35280" y="96951"/>
                </a:lnTo>
                <a:lnTo>
                  <a:pt x="70561" y="0"/>
                </a:lnTo>
                <a:close/>
              </a:path>
            </a:pathLst>
          </a:custGeom>
          <a:solidFill>
            <a:srgbClr val="6F97B1"/>
          </a:solidFill>
        </p:spPr>
        <p:txBody>
          <a:bodyPr wrap="square" lIns="0" tIns="0" rIns="0" bIns="0" rtlCol="0"/>
          <a:lstStyle/>
          <a:p>
            <a:endParaRPr/>
          </a:p>
        </p:txBody>
      </p:sp>
      <p:sp>
        <p:nvSpPr>
          <p:cNvPr id="33" name="object 33"/>
          <p:cNvSpPr/>
          <p:nvPr/>
        </p:nvSpPr>
        <p:spPr>
          <a:xfrm>
            <a:off x="10945607" y="6899485"/>
            <a:ext cx="0" cy="256540"/>
          </a:xfrm>
          <a:custGeom>
            <a:avLst/>
            <a:gdLst/>
            <a:ahLst/>
            <a:cxnLst/>
            <a:rect l="l" t="t" r="r" b="b"/>
            <a:pathLst>
              <a:path h="256540">
                <a:moveTo>
                  <a:pt x="0" y="0"/>
                </a:moveTo>
                <a:lnTo>
                  <a:pt x="0" y="256374"/>
                </a:lnTo>
              </a:path>
            </a:pathLst>
          </a:custGeom>
          <a:ln w="28130">
            <a:solidFill>
              <a:srgbClr val="6F97B1"/>
            </a:solidFill>
            <a:prstDash val="dot"/>
          </a:ln>
        </p:spPr>
        <p:txBody>
          <a:bodyPr wrap="square" lIns="0" tIns="0" rIns="0" bIns="0" rtlCol="0"/>
          <a:lstStyle/>
          <a:p>
            <a:endParaRPr/>
          </a:p>
        </p:txBody>
      </p:sp>
      <p:sp>
        <p:nvSpPr>
          <p:cNvPr id="34" name="object 34"/>
          <p:cNvSpPr/>
          <p:nvPr/>
        </p:nvSpPr>
        <p:spPr>
          <a:xfrm>
            <a:off x="10945607" y="6842509"/>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35" name="object 35"/>
          <p:cNvSpPr/>
          <p:nvPr/>
        </p:nvSpPr>
        <p:spPr>
          <a:xfrm>
            <a:off x="10945607" y="7184342"/>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36" name="object 36"/>
          <p:cNvSpPr/>
          <p:nvPr/>
        </p:nvSpPr>
        <p:spPr>
          <a:xfrm>
            <a:off x="10910327" y="6770327"/>
            <a:ext cx="71120" cy="97155"/>
          </a:xfrm>
          <a:custGeom>
            <a:avLst/>
            <a:gdLst/>
            <a:ahLst/>
            <a:cxnLst/>
            <a:rect l="l" t="t" r="r" b="b"/>
            <a:pathLst>
              <a:path w="71120" h="97154">
                <a:moveTo>
                  <a:pt x="35280" y="0"/>
                </a:moveTo>
                <a:lnTo>
                  <a:pt x="0" y="96939"/>
                </a:lnTo>
                <a:lnTo>
                  <a:pt x="20947" y="83015"/>
                </a:lnTo>
                <a:lnTo>
                  <a:pt x="35280" y="78374"/>
                </a:lnTo>
                <a:lnTo>
                  <a:pt x="63804" y="78374"/>
                </a:lnTo>
                <a:lnTo>
                  <a:pt x="35280" y="0"/>
                </a:lnTo>
                <a:close/>
              </a:path>
              <a:path w="71120" h="97154">
                <a:moveTo>
                  <a:pt x="63804" y="78374"/>
                </a:moveTo>
                <a:lnTo>
                  <a:pt x="35280" y="78374"/>
                </a:lnTo>
                <a:lnTo>
                  <a:pt x="49613" y="83015"/>
                </a:lnTo>
                <a:lnTo>
                  <a:pt x="70561" y="96939"/>
                </a:lnTo>
                <a:lnTo>
                  <a:pt x="63804" y="78374"/>
                </a:lnTo>
                <a:close/>
              </a:path>
            </a:pathLst>
          </a:custGeom>
          <a:solidFill>
            <a:srgbClr val="6F97B1"/>
          </a:solidFill>
        </p:spPr>
        <p:txBody>
          <a:bodyPr wrap="square" lIns="0" tIns="0" rIns="0" bIns="0" rtlCol="0"/>
          <a:lstStyle/>
          <a:p>
            <a:endParaRPr/>
          </a:p>
        </p:txBody>
      </p:sp>
      <p:sp>
        <p:nvSpPr>
          <p:cNvPr id="37" name="object 37"/>
          <p:cNvSpPr/>
          <p:nvPr/>
        </p:nvSpPr>
        <p:spPr>
          <a:xfrm>
            <a:off x="10910327" y="7159585"/>
            <a:ext cx="71120" cy="97155"/>
          </a:xfrm>
          <a:custGeom>
            <a:avLst/>
            <a:gdLst/>
            <a:ahLst/>
            <a:cxnLst/>
            <a:rect l="l" t="t" r="r" b="b"/>
            <a:pathLst>
              <a:path w="71120" h="97154">
                <a:moveTo>
                  <a:pt x="70561" y="0"/>
                </a:moveTo>
                <a:lnTo>
                  <a:pt x="0" y="0"/>
                </a:lnTo>
                <a:lnTo>
                  <a:pt x="35280" y="96951"/>
                </a:lnTo>
                <a:lnTo>
                  <a:pt x="70561" y="0"/>
                </a:lnTo>
                <a:close/>
              </a:path>
            </a:pathLst>
          </a:custGeom>
          <a:solidFill>
            <a:srgbClr val="6F97B1"/>
          </a:solidFill>
        </p:spPr>
        <p:txBody>
          <a:bodyPr wrap="square" lIns="0" tIns="0" rIns="0" bIns="0" rtlCol="0"/>
          <a:lstStyle/>
          <a:p>
            <a:endParaRPr/>
          </a:p>
        </p:txBody>
      </p:sp>
      <p:sp>
        <p:nvSpPr>
          <p:cNvPr id="38" name="object 38"/>
          <p:cNvSpPr/>
          <p:nvPr/>
        </p:nvSpPr>
        <p:spPr>
          <a:xfrm>
            <a:off x="8501645" y="6235988"/>
            <a:ext cx="366395" cy="0"/>
          </a:xfrm>
          <a:custGeom>
            <a:avLst/>
            <a:gdLst/>
            <a:ahLst/>
            <a:cxnLst/>
            <a:rect l="l" t="t" r="r" b="b"/>
            <a:pathLst>
              <a:path w="366395">
                <a:moveTo>
                  <a:pt x="0" y="0"/>
                </a:moveTo>
                <a:lnTo>
                  <a:pt x="365848" y="0"/>
                </a:lnTo>
              </a:path>
            </a:pathLst>
          </a:custGeom>
          <a:ln w="28130">
            <a:solidFill>
              <a:srgbClr val="6F97B1"/>
            </a:solidFill>
            <a:prstDash val="dot"/>
          </a:ln>
        </p:spPr>
        <p:txBody>
          <a:bodyPr wrap="square" lIns="0" tIns="0" rIns="0" bIns="0" rtlCol="0"/>
          <a:lstStyle/>
          <a:p>
            <a:endParaRPr/>
          </a:p>
        </p:txBody>
      </p:sp>
      <p:sp>
        <p:nvSpPr>
          <p:cNvPr id="39" name="object 39"/>
          <p:cNvSpPr/>
          <p:nvPr/>
        </p:nvSpPr>
        <p:spPr>
          <a:xfrm>
            <a:off x="8445351" y="6235988"/>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40" name="object 40"/>
          <p:cNvSpPr/>
          <p:nvPr/>
        </p:nvSpPr>
        <p:spPr>
          <a:xfrm>
            <a:off x="8895629" y="6235988"/>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41" name="object 41"/>
          <p:cNvSpPr/>
          <p:nvPr/>
        </p:nvSpPr>
        <p:spPr>
          <a:xfrm>
            <a:off x="8373169" y="6200707"/>
            <a:ext cx="97155" cy="71120"/>
          </a:xfrm>
          <a:custGeom>
            <a:avLst/>
            <a:gdLst/>
            <a:ahLst/>
            <a:cxnLst/>
            <a:rect l="l" t="t" r="r" b="b"/>
            <a:pathLst>
              <a:path w="97154" h="71120">
                <a:moveTo>
                  <a:pt x="96951" y="0"/>
                </a:moveTo>
                <a:lnTo>
                  <a:pt x="0" y="35280"/>
                </a:lnTo>
                <a:lnTo>
                  <a:pt x="96951" y="70561"/>
                </a:lnTo>
                <a:lnTo>
                  <a:pt x="83021" y="49613"/>
                </a:lnTo>
                <a:lnTo>
                  <a:pt x="78378" y="35280"/>
                </a:lnTo>
                <a:lnTo>
                  <a:pt x="83021" y="20947"/>
                </a:lnTo>
                <a:lnTo>
                  <a:pt x="96951" y="0"/>
                </a:lnTo>
                <a:close/>
              </a:path>
            </a:pathLst>
          </a:custGeom>
          <a:solidFill>
            <a:srgbClr val="6F97B1"/>
          </a:solidFill>
        </p:spPr>
        <p:txBody>
          <a:bodyPr wrap="square" lIns="0" tIns="0" rIns="0" bIns="0" rtlCol="0"/>
          <a:lstStyle/>
          <a:p>
            <a:endParaRPr/>
          </a:p>
        </p:txBody>
      </p:sp>
      <p:sp>
        <p:nvSpPr>
          <p:cNvPr id="42" name="object 42"/>
          <p:cNvSpPr/>
          <p:nvPr/>
        </p:nvSpPr>
        <p:spPr>
          <a:xfrm>
            <a:off x="8870874" y="6200707"/>
            <a:ext cx="97155" cy="71120"/>
          </a:xfrm>
          <a:custGeom>
            <a:avLst/>
            <a:gdLst/>
            <a:ahLst/>
            <a:cxnLst/>
            <a:rect l="l" t="t" r="r" b="b"/>
            <a:pathLst>
              <a:path w="97154" h="71120">
                <a:moveTo>
                  <a:pt x="0" y="0"/>
                </a:moveTo>
                <a:lnTo>
                  <a:pt x="0" y="70561"/>
                </a:lnTo>
                <a:lnTo>
                  <a:pt x="96939" y="35280"/>
                </a:lnTo>
                <a:lnTo>
                  <a:pt x="0" y="0"/>
                </a:lnTo>
                <a:close/>
              </a:path>
            </a:pathLst>
          </a:custGeom>
          <a:solidFill>
            <a:srgbClr val="6F97B1"/>
          </a:solidFill>
        </p:spPr>
        <p:txBody>
          <a:bodyPr wrap="square" lIns="0" tIns="0" rIns="0" bIns="0" rtlCol="0"/>
          <a:lstStyle/>
          <a:p>
            <a:endParaRPr/>
          </a:p>
        </p:txBody>
      </p:sp>
      <p:sp>
        <p:nvSpPr>
          <p:cNvPr id="43" name="object 43"/>
          <p:cNvSpPr/>
          <p:nvPr/>
        </p:nvSpPr>
        <p:spPr>
          <a:xfrm>
            <a:off x="10437810" y="5459995"/>
            <a:ext cx="0" cy="323850"/>
          </a:xfrm>
          <a:custGeom>
            <a:avLst/>
            <a:gdLst/>
            <a:ahLst/>
            <a:cxnLst/>
            <a:rect l="l" t="t" r="r" b="b"/>
            <a:pathLst>
              <a:path h="323850">
                <a:moveTo>
                  <a:pt x="0" y="0"/>
                </a:moveTo>
                <a:lnTo>
                  <a:pt x="0" y="323418"/>
                </a:lnTo>
              </a:path>
            </a:pathLst>
          </a:custGeom>
          <a:ln w="28130">
            <a:solidFill>
              <a:srgbClr val="6F97B1"/>
            </a:solidFill>
            <a:prstDash val="dot"/>
          </a:ln>
        </p:spPr>
        <p:txBody>
          <a:bodyPr wrap="square" lIns="0" tIns="0" rIns="0" bIns="0" rtlCol="0"/>
          <a:lstStyle/>
          <a:p>
            <a:endParaRPr/>
          </a:p>
        </p:txBody>
      </p:sp>
      <p:sp>
        <p:nvSpPr>
          <p:cNvPr id="44" name="object 44"/>
          <p:cNvSpPr/>
          <p:nvPr/>
        </p:nvSpPr>
        <p:spPr>
          <a:xfrm>
            <a:off x="10437810" y="540119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45" name="object 45"/>
          <p:cNvSpPr/>
          <p:nvPr/>
        </p:nvSpPr>
        <p:spPr>
          <a:xfrm>
            <a:off x="10437810" y="5812815"/>
            <a:ext cx="0" cy="0"/>
          </a:xfrm>
          <a:custGeom>
            <a:avLst/>
            <a:gdLst/>
            <a:ahLst/>
            <a:cxnLst/>
            <a:rect l="l" t="t" r="r" b="b"/>
            <a:pathLst>
              <a:path>
                <a:moveTo>
                  <a:pt x="0" y="0"/>
                </a:moveTo>
                <a:lnTo>
                  <a:pt x="0" y="0"/>
                </a:lnTo>
              </a:path>
            </a:pathLst>
          </a:custGeom>
          <a:ln w="28130">
            <a:solidFill>
              <a:srgbClr val="6F97B1"/>
            </a:solidFill>
          </a:ln>
        </p:spPr>
        <p:txBody>
          <a:bodyPr wrap="square" lIns="0" tIns="0" rIns="0" bIns="0" rtlCol="0"/>
          <a:lstStyle/>
          <a:p>
            <a:endParaRPr/>
          </a:p>
        </p:txBody>
      </p:sp>
      <p:sp>
        <p:nvSpPr>
          <p:cNvPr id="46" name="object 46"/>
          <p:cNvSpPr/>
          <p:nvPr/>
        </p:nvSpPr>
        <p:spPr>
          <a:xfrm>
            <a:off x="4551061" y="2286000"/>
            <a:ext cx="8246109" cy="877569"/>
          </a:xfrm>
          <a:custGeom>
            <a:avLst/>
            <a:gdLst/>
            <a:ahLst/>
            <a:cxnLst/>
            <a:rect l="l" t="t" r="r" b="b"/>
            <a:pathLst>
              <a:path w="8246109" h="877569">
                <a:moveTo>
                  <a:pt x="8139772"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8139772" y="877316"/>
                </a:lnTo>
                <a:lnTo>
                  <a:pt x="8181151" y="868961"/>
                </a:lnTo>
                <a:lnTo>
                  <a:pt x="8214939" y="846177"/>
                </a:lnTo>
                <a:lnTo>
                  <a:pt x="8237719" y="812384"/>
                </a:lnTo>
                <a:lnTo>
                  <a:pt x="8246071" y="771004"/>
                </a:lnTo>
                <a:lnTo>
                  <a:pt x="8246071" y="106311"/>
                </a:lnTo>
                <a:lnTo>
                  <a:pt x="8237719" y="64931"/>
                </a:lnTo>
                <a:lnTo>
                  <a:pt x="8214939" y="31138"/>
                </a:lnTo>
                <a:lnTo>
                  <a:pt x="8181151" y="8354"/>
                </a:lnTo>
                <a:lnTo>
                  <a:pt x="8139772" y="0"/>
                </a:lnTo>
                <a:close/>
              </a:path>
            </a:pathLst>
          </a:custGeom>
          <a:solidFill>
            <a:srgbClr val="00597B"/>
          </a:solidFill>
        </p:spPr>
        <p:txBody>
          <a:bodyPr wrap="square" lIns="0" tIns="0" rIns="0" bIns="0" rtlCol="0"/>
          <a:lstStyle/>
          <a:p>
            <a:endParaRPr/>
          </a:p>
        </p:txBody>
      </p:sp>
      <p:sp>
        <p:nvSpPr>
          <p:cNvPr id="47" name="object 47"/>
          <p:cNvSpPr txBox="1"/>
          <p:nvPr/>
        </p:nvSpPr>
        <p:spPr>
          <a:xfrm>
            <a:off x="7413002" y="2500995"/>
            <a:ext cx="2524760" cy="430530"/>
          </a:xfrm>
          <a:prstGeom prst="rect">
            <a:avLst/>
          </a:prstGeom>
        </p:spPr>
        <p:txBody>
          <a:bodyPr vert="horz" wrap="square" lIns="0" tIns="13335" rIns="0" bIns="0" rtlCol="0">
            <a:spAutoFit/>
          </a:bodyPr>
          <a:lstStyle/>
          <a:p>
            <a:pPr marL="12700">
              <a:lnSpc>
                <a:spcPct val="100000"/>
              </a:lnSpc>
              <a:spcBef>
                <a:spcPts val="105"/>
              </a:spcBef>
            </a:pPr>
            <a:r>
              <a:rPr sz="2650" spc="40" dirty="0">
                <a:solidFill>
                  <a:srgbClr val="FFFFFF"/>
                </a:solidFill>
                <a:latin typeface="Calibri"/>
                <a:cs typeface="Calibri"/>
              </a:rPr>
              <a:t>Equality Act</a:t>
            </a:r>
            <a:r>
              <a:rPr sz="2650" spc="105" dirty="0">
                <a:solidFill>
                  <a:srgbClr val="FFFFFF"/>
                </a:solidFill>
                <a:latin typeface="Calibri"/>
                <a:cs typeface="Calibri"/>
              </a:rPr>
              <a:t> </a:t>
            </a:r>
            <a:r>
              <a:rPr sz="2650" spc="50" dirty="0">
                <a:solidFill>
                  <a:srgbClr val="FFFFFF"/>
                </a:solidFill>
                <a:latin typeface="Calibri"/>
                <a:cs typeface="Calibri"/>
              </a:rPr>
              <a:t>2010</a:t>
            </a:r>
            <a:endParaRPr sz="2650">
              <a:latin typeface="Calibri"/>
              <a:cs typeface="Calibri"/>
            </a:endParaRPr>
          </a:p>
        </p:txBody>
      </p:sp>
      <p:sp>
        <p:nvSpPr>
          <p:cNvPr id="48" name="object 48"/>
          <p:cNvSpPr/>
          <p:nvPr/>
        </p:nvSpPr>
        <p:spPr>
          <a:xfrm>
            <a:off x="5373423" y="4043089"/>
            <a:ext cx="1910080" cy="877569"/>
          </a:xfrm>
          <a:custGeom>
            <a:avLst/>
            <a:gdLst/>
            <a:ahLst/>
            <a:cxnLst/>
            <a:rect l="l" t="t" r="r" b="b"/>
            <a:pathLst>
              <a:path w="1910079" h="877570">
                <a:moveTo>
                  <a:pt x="1803361"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1803361" y="877316"/>
                </a:lnTo>
                <a:lnTo>
                  <a:pt x="1844742" y="868961"/>
                </a:lnTo>
                <a:lnTo>
                  <a:pt x="1878534" y="846177"/>
                </a:lnTo>
                <a:lnTo>
                  <a:pt x="1901318" y="812384"/>
                </a:lnTo>
                <a:lnTo>
                  <a:pt x="1909673" y="771004"/>
                </a:lnTo>
                <a:lnTo>
                  <a:pt x="1909673" y="106311"/>
                </a:lnTo>
                <a:lnTo>
                  <a:pt x="1901318" y="64931"/>
                </a:lnTo>
                <a:lnTo>
                  <a:pt x="1878534" y="31138"/>
                </a:lnTo>
                <a:lnTo>
                  <a:pt x="1844742" y="8354"/>
                </a:lnTo>
                <a:lnTo>
                  <a:pt x="1803361" y="0"/>
                </a:lnTo>
                <a:close/>
              </a:path>
            </a:pathLst>
          </a:custGeom>
          <a:solidFill>
            <a:srgbClr val="00597B"/>
          </a:solidFill>
        </p:spPr>
        <p:txBody>
          <a:bodyPr wrap="square" lIns="0" tIns="0" rIns="0" bIns="0" rtlCol="0"/>
          <a:lstStyle/>
          <a:p>
            <a:endParaRPr/>
          </a:p>
        </p:txBody>
      </p:sp>
      <p:sp>
        <p:nvSpPr>
          <p:cNvPr id="49" name="object 49"/>
          <p:cNvSpPr txBox="1"/>
          <p:nvPr/>
        </p:nvSpPr>
        <p:spPr>
          <a:xfrm>
            <a:off x="5947843" y="4145573"/>
            <a:ext cx="756285" cy="250825"/>
          </a:xfrm>
          <a:prstGeom prst="rect">
            <a:avLst/>
          </a:prstGeom>
        </p:spPr>
        <p:txBody>
          <a:bodyPr vert="horz" wrap="square" lIns="0" tIns="15875" rIns="0" bIns="0" rtlCol="0">
            <a:spAutoFit/>
          </a:bodyPr>
          <a:lstStyle/>
          <a:p>
            <a:pPr marL="12700">
              <a:lnSpc>
                <a:spcPct val="100000"/>
              </a:lnSpc>
              <a:spcBef>
                <a:spcPts val="125"/>
              </a:spcBef>
            </a:pPr>
            <a:r>
              <a:rPr sz="1450" b="1" spc="-5" dirty="0">
                <a:solidFill>
                  <a:srgbClr val="FFFFFF"/>
                </a:solidFill>
                <a:latin typeface="Source Sans Pro Semibold"/>
                <a:cs typeface="Source Sans Pro Semibold"/>
              </a:rPr>
              <a:t>Access</a:t>
            </a:r>
            <a:r>
              <a:rPr sz="1450" b="1" spc="-45" dirty="0">
                <a:solidFill>
                  <a:srgbClr val="FFFFFF"/>
                </a:solidFill>
                <a:latin typeface="Source Sans Pro Semibold"/>
                <a:cs typeface="Source Sans Pro Semibold"/>
              </a:rPr>
              <a:t> </a:t>
            </a:r>
            <a:r>
              <a:rPr sz="1450" b="1" spc="-5" dirty="0">
                <a:solidFill>
                  <a:srgbClr val="FFFFFF"/>
                </a:solidFill>
                <a:latin typeface="Source Sans Pro Semibold"/>
                <a:cs typeface="Source Sans Pro Semibold"/>
              </a:rPr>
              <a:t>to</a:t>
            </a:r>
            <a:endParaRPr sz="1450" dirty="0">
              <a:latin typeface="Source Sans Pro Semibold"/>
              <a:cs typeface="Source Sans Pro Semibold"/>
            </a:endParaRPr>
          </a:p>
        </p:txBody>
      </p:sp>
      <p:sp>
        <p:nvSpPr>
          <p:cNvPr id="50" name="object 50"/>
          <p:cNvSpPr txBox="1"/>
          <p:nvPr/>
        </p:nvSpPr>
        <p:spPr>
          <a:xfrm>
            <a:off x="5826334" y="4351846"/>
            <a:ext cx="999490" cy="250825"/>
          </a:xfrm>
          <a:prstGeom prst="rect">
            <a:avLst/>
          </a:prstGeom>
        </p:spPr>
        <p:txBody>
          <a:bodyPr vert="horz" wrap="square" lIns="0" tIns="15875" rIns="0" bIns="0" rtlCol="0">
            <a:spAutoFit/>
          </a:bodyPr>
          <a:lstStyle/>
          <a:p>
            <a:pPr marL="12700">
              <a:lnSpc>
                <a:spcPct val="100000"/>
              </a:lnSpc>
              <a:spcBef>
                <a:spcPts val="125"/>
              </a:spcBef>
            </a:pPr>
            <a:r>
              <a:rPr sz="1450" b="1" spc="10" dirty="0">
                <a:solidFill>
                  <a:srgbClr val="FFFFFF"/>
                </a:solidFill>
                <a:latin typeface="Source Sans Pro Semibold"/>
                <a:cs typeface="Source Sans Pro Semibold"/>
              </a:rPr>
              <a:t>the</a:t>
            </a:r>
            <a:r>
              <a:rPr sz="1450" b="1" spc="-65" dirty="0">
                <a:solidFill>
                  <a:srgbClr val="FFFFFF"/>
                </a:solidFill>
                <a:latin typeface="Source Sans Pro Semibold"/>
                <a:cs typeface="Source Sans Pro Semibold"/>
              </a:rPr>
              <a:t> </a:t>
            </a:r>
            <a:r>
              <a:rPr sz="1450" b="1" spc="10" dirty="0">
                <a:solidFill>
                  <a:srgbClr val="FFFFFF"/>
                </a:solidFill>
                <a:latin typeface="Source Sans Pro Semibold"/>
                <a:cs typeface="Source Sans Pro Semibold"/>
              </a:rPr>
              <a:t>Physical</a:t>
            </a:r>
            <a:endParaRPr sz="1450" dirty="0">
              <a:latin typeface="Source Sans Pro Semibold"/>
              <a:cs typeface="Source Sans Pro Semibold"/>
            </a:endParaRPr>
          </a:p>
        </p:txBody>
      </p:sp>
      <p:sp>
        <p:nvSpPr>
          <p:cNvPr id="51" name="object 51"/>
          <p:cNvSpPr txBox="1"/>
          <p:nvPr/>
        </p:nvSpPr>
        <p:spPr>
          <a:xfrm>
            <a:off x="5788362" y="4558118"/>
            <a:ext cx="1075690" cy="250825"/>
          </a:xfrm>
          <a:prstGeom prst="rect">
            <a:avLst/>
          </a:prstGeom>
        </p:spPr>
        <p:txBody>
          <a:bodyPr vert="horz" wrap="square" lIns="0" tIns="15875" rIns="0" bIns="0" rtlCol="0">
            <a:spAutoFit/>
          </a:bodyPr>
          <a:lstStyle/>
          <a:p>
            <a:pPr marL="12700">
              <a:lnSpc>
                <a:spcPct val="100000"/>
              </a:lnSpc>
              <a:spcBef>
                <a:spcPts val="125"/>
              </a:spcBef>
            </a:pPr>
            <a:r>
              <a:rPr sz="1450" b="1" spc="10" dirty="0">
                <a:solidFill>
                  <a:srgbClr val="FFFFFF"/>
                </a:solidFill>
                <a:latin typeface="Source Sans Pro Semibold"/>
                <a:cs typeface="Source Sans Pro Semibold"/>
              </a:rPr>
              <a:t>Envi</a:t>
            </a:r>
            <a:r>
              <a:rPr sz="1450" b="1" spc="-10" dirty="0">
                <a:solidFill>
                  <a:srgbClr val="FFFFFF"/>
                </a:solidFill>
                <a:latin typeface="Source Sans Pro Semibold"/>
                <a:cs typeface="Source Sans Pro Semibold"/>
              </a:rPr>
              <a:t>r</a:t>
            </a:r>
            <a:r>
              <a:rPr sz="1450" b="1" spc="10" dirty="0">
                <a:solidFill>
                  <a:srgbClr val="FFFFFF"/>
                </a:solidFill>
                <a:latin typeface="Source Sans Pro Semibold"/>
                <a:cs typeface="Source Sans Pro Semibold"/>
              </a:rPr>
              <a:t>onment</a:t>
            </a:r>
            <a:endParaRPr sz="1450" dirty="0">
              <a:latin typeface="Source Sans Pro Semibold"/>
              <a:cs typeface="Source Sans Pro Semibold"/>
            </a:endParaRPr>
          </a:p>
        </p:txBody>
      </p:sp>
      <p:sp>
        <p:nvSpPr>
          <p:cNvPr id="52" name="object 52"/>
          <p:cNvSpPr/>
          <p:nvPr/>
        </p:nvSpPr>
        <p:spPr>
          <a:xfrm>
            <a:off x="7719264" y="4043089"/>
            <a:ext cx="1910080" cy="877569"/>
          </a:xfrm>
          <a:custGeom>
            <a:avLst/>
            <a:gdLst/>
            <a:ahLst/>
            <a:cxnLst/>
            <a:rect l="l" t="t" r="r" b="b"/>
            <a:pathLst>
              <a:path w="1910079" h="877570">
                <a:moveTo>
                  <a:pt x="1803361"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1803361" y="877316"/>
                </a:lnTo>
                <a:lnTo>
                  <a:pt x="1844742" y="868961"/>
                </a:lnTo>
                <a:lnTo>
                  <a:pt x="1878534" y="846177"/>
                </a:lnTo>
                <a:lnTo>
                  <a:pt x="1901318" y="812384"/>
                </a:lnTo>
                <a:lnTo>
                  <a:pt x="1909673" y="771004"/>
                </a:lnTo>
                <a:lnTo>
                  <a:pt x="1909673" y="106311"/>
                </a:lnTo>
                <a:lnTo>
                  <a:pt x="1901318" y="64931"/>
                </a:lnTo>
                <a:lnTo>
                  <a:pt x="1878534" y="31138"/>
                </a:lnTo>
                <a:lnTo>
                  <a:pt x="1844742" y="8354"/>
                </a:lnTo>
                <a:lnTo>
                  <a:pt x="1803361" y="0"/>
                </a:lnTo>
                <a:close/>
              </a:path>
            </a:pathLst>
          </a:custGeom>
          <a:solidFill>
            <a:srgbClr val="00597B"/>
          </a:solidFill>
        </p:spPr>
        <p:txBody>
          <a:bodyPr wrap="square" lIns="0" tIns="0" rIns="0" bIns="0" rtlCol="0"/>
          <a:lstStyle/>
          <a:p>
            <a:endParaRPr/>
          </a:p>
        </p:txBody>
      </p:sp>
      <p:sp>
        <p:nvSpPr>
          <p:cNvPr id="53" name="object 53"/>
          <p:cNvSpPr txBox="1"/>
          <p:nvPr/>
        </p:nvSpPr>
        <p:spPr>
          <a:xfrm>
            <a:off x="8141231" y="4248710"/>
            <a:ext cx="1061085" cy="457200"/>
          </a:xfrm>
          <a:prstGeom prst="rect">
            <a:avLst/>
          </a:prstGeom>
        </p:spPr>
        <p:txBody>
          <a:bodyPr vert="horz" wrap="square" lIns="0" tIns="35560" rIns="0" bIns="0" rtlCol="0">
            <a:spAutoFit/>
          </a:bodyPr>
          <a:lstStyle/>
          <a:p>
            <a:pPr marL="78740" marR="5080" indent="-66675">
              <a:lnSpc>
                <a:spcPts val="1620"/>
              </a:lnSpc>
              <a:spcBef>
                <a:spcPts val="280"/>
              </a:spcBef>
            </a:pPr>
            <a:r>
              <a:rPr sz="1450" b="1" spc="-5" dirty="0">
                <a:solidFill>
                  <a:srgbClr val="FFFFFF"/>
                </a:solidFill>
                <a:latin typeface="Source Sans Pro Semibold"/>
                <a:cs typeface="Source Sans Pro Semibold"/>
              </a:rPr>
              <a:t>Access to</a:t>
            </a:r>
            <a:r>
              <a:rPr sz="1450" b="1" spc="-40" dirty="0">
                <a:solidFill>
                  <a:srgbClr val="FFFFFF"/>
                </a:solidFill>
                <a:latin typeface="Source Sans Pro Semibold"/>
                <a:cs typeface="Source Sans Pro Semibold"/>
              </a:rPr>
              <a:t> </a:t>
            </a:r>
            <a:r>
              <a:rPr sz="1450" b="1" spc="10" dirty="0">
                <a:solidFill>
                  <a:srgbClr val="FFFFFF"/>
                </a:solidFill>
                <a:latin typeface="Source Sans Pro Semibold"/>
                <a:cs typeface="Source Sans Pro Semibold"/>
              </a:rPr>
              <a:t>the  Curriculum</a:t>
            </a:r>
            <a:endParaRPr sz="1450">
              <a:latin typeface="Source Sans Pro Semibold"/>
              <a:cs typeface="Source Sans Pro Semibold"/>
            </a:endParaRPr>
          </a:p>
        </p:txBody>
      </p:sp>
      <p:sp>
        <p:nvSpPr>
          <p:cNvPr id="54" name="object 54"/>
          <p:cNvSpPr/>
          <p:nvPr/>
        </p:nvSpPr>
        <p:spPr>
          <a:xfrm>
            <a:off x="10057896" y="4043089"/>
            <a:ext cx="1910080" cy="877569"/>
          </a:xfrm>
          <a:custGeom>
            <a:avLst/>
            <a:gdLst/>
            <a:ahLst/>
            <a:cxnLst/>
            <a:rect l="l" t="t" r="r" b="b"/>
            <a:pathLst>
              <a:path w="1910079" h="877570">
                <a:moveTo>
                  <a:pt x="1803361"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1803361" y="877316"/>
                </a:lnTo>
                <a:lnTo>
                  <a:pt x="1844742" y="868961"/>
                </a:lnTo>
                <a:lnTo>
                  <a:pt x="1878534" y="846177"/>
                </a:lnTo>
                <a:lnTo>
                  <a:pt x="1901318" y="812384"/>
                </a:lnTo>
                <a:lnTo>
                  <a:pt x="1909673" y="771004"/>
                </a:lnTo>
                <a:lnTo>
                  <a:pt x="1909673" y="106311"/>
                </a:lnTo>
                <a:lnTo>
                  <a:pt x="1901318" y="64931"/>
                </a:lnTo>
                <a:lnTo>
                  <a:pt x="1878534" y="31138"/>
                </a:lnTo>
                <a:lnTo>
                  <a:pt x="1844742" y="8354"/>
                </a:lnTo>
                <a:lnTo>
                  <a:pt x="1803361" y="0"/>
                </a:lnTo>
                <a:close/>
              </a:path>
            </a:pathLst>
          </a:custGeom>
          <a:solidFill>
            <a:srgbClr val="00597B"/>
          </a:solidFill>
        </p:spPr>
        <p:txBody>
          <a:bodyPr wrap="square" lIns="0" tIns="0" rIns="0" bIns="0" rtlCol="0"/>
          <a:lstStyle/>
          <a:p>
            <a:endParaRPr/>
          </a:p>
        </p:txBody>
      </p:sp>
      <p:sp>
        <p:nvSpPr>
          <p:cNvPr id="55" name="object 55"/>
          <p:cNvSpPr txBox="1"/>
          <p:nvPr/>
        </p:nvSpPr>
        <p:spPr>
          <a:xfrm>
            <a:off x="10515213" y="4248710"/>
            <a:ext cx="990600" cy="457200"/>
          </a:xfrm>
          <a:prstGeom prst="rect">
            <a:avLst/>
          </a:prstGeom>
        </p:spPr>
        <p:txBody>
          <a:bodyPr vert="horz" wrap="square" lIns="0" tIns="35560" rIns="0" bIns="0" rtlCol="0">
            <a:spAutoFit/>
          </a:bodyPr>
          <a:lstStyle/>
          <a:p>
            <a:pPr marL="12700" marR="5080" indent="116839">
              <a:lnSpc>
                <a:spcPts val="1620"/>
              </a:lnSpc>
              <a:spcBef>
                <a:spcPts val="280"/>
              </a:spcBef>
            </a:pPr>
            <a:r>
              <a:rPr sz="1450" b="1" spc="-5" dirty="0">
                <a:solidFill>
                  <a:srgbClr val="FFFFFF"/>
                </a:solidFill>
                <a:latin typeface="Source Sans Pro Semibold"/>
                <a:cs typeface="Source Sans Pro Semibold"/>
              </a:rPr>
              <a:t>Access to  </a:t>
            </a:r>
            <a:r>
              <a:rPr sz="1450" b="1" spc="10" dirty="0">
                <a:solidFill>
                  <a:srgbClr val="FFFFFF"/>
                </a:solidFill>
                <a:latin typeface="Source Sans Pro Semibold"/>
                <a:cs typeface="Source Sans Pro Semibold"/>
              </a:rPr>
              <a:t>In</a:t>
            </a:r>
            <a:r>
              <a:rPr sz="1450" b="1" spc="-10" dirty="0">
                <a:solidFill>
                  <a:srgbClr val="FFFFFF"/>
                </a:solidFill>
                <a:latin typeface="Source Sans Pro Semibold"/>
                <a:cs typeface="Source Sans Pro Semibold"/>
              </a:rPr>
              <a:t>f</a:t>
            </a:r>
            <a:r>
              <a:rPr sz="1450" b="1" spc="15" dirty="0">
                <a:solidFill>
                  <a:srgbClr val="FFFFFF"/>
                </a:solidFill>
                <a:latin typeface="Source Sans Pro Semibold"/>
                <a:cs typeface="Source Sans Pro Semibold"/>
              </a:rPr>
              <a:t>orm</a:t>
            </a:r>
            <a:r>
              <a:rPr sz="1450" b="1" spc="-15" dirty="0">
                <a:solidFill>
                  <a:srgbClr val="FFFFFF"/>
                </a:solidFill>
                <a:latin typeface="Source Sans Pro Semibold"/>
                <a:cs typeface="Source Sans Pro Semibold"/>
              </a:rPr>
              <a:t>a</a:t>
            </a:r>
            <a:r>
              <a:rPr sz="1450" b="1" spc="10" dirty="0">
                <a:solidFill>
                  <a:srgbClr val="FFFFFF"/>
                </a:solidFill>
                <a:latin typeface="Source Sans Pro Semibold"/>
                <a:cs typeface="Source Sans Pro Semibold"/>
              </a:rPr>
              <a:t>tion</a:t>
            </a:r>
            <a:endParaRPr sz="1450">
              <a:latin typeface="Source Sans Pro Semibold"/>
              <a:cs typeface="Source Sans Pro Semibold"/>
            </a:endParaRPr>
          </a:p>
        </p:txBody>
      </p:sp>
      <p:sp>
        <p:nvSpPr>
          <p:cNvPr id="56" name="object 56"/>
          <p:cNvSpPr/>
          <p:nvPr/>
        </p:nvSpPr>
        <p:spPr>
          <a:xfrm>
            <a:off x="4815090" y="5797259"/>
            <a:ext cx="3175000" cy="877569"/>
          </a:xfrm>
          <a:custGeom>
            <a:avLst/>
            <a:gdLst/>
            <a:ahLst/>
            <a:cxnLst/>
            <a:rect l="l" t="t" r="r" b="b"/>
            <a:pathLst>
              <a:path w="3175000" h="877570">
                <a:moveTo>
                  <a:pt x="3068688"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3068688" y="877316"/>
                </a:lnTo>
                <a:lnTo>
                  <a:pt x="3110068" y="868961"/>
                </a:lnTo>
                <a:lnTo>
                  <a:pt x="3143861" y="846177"/>
                </a:lnTo>
                <a:lnTo>
                  <a:pt x="3166645" y="812384"/>
                </a:lnTo>
                <a:lnTo>
                  <a:pt x="3174999" y="771004"/>
                </a:lnTo>
                <a:lnTo>
                  <a:pt x="3174999" y="106311"/>
                </a:lnTo>
                <a:lnTo>
                  <a:pt x="3166645" y="64931"/>
                </a:lnTo>
                <a:lnTo>
                  <a:pt x="3143861" y="31138"/>
                </a:lnTo>
                <a:lnTo>
                  <a:pt x="3110068" y="8354"/>
                </a:lnTo>
                <a:lnTo>
                  <a:pt x="3068688" y="0"/>
                </a:lnTo>
                <a:close/>
              </a:path>
            </a:pathLst>
          </a:custGeom>
          <a:solidFill>
            <a:srgbClr val="00597B"/>
          </a:solidFill>
        </p:spPr>
        <p:txBody>
          <a:bodyPr wrap="square" lIns="0" tIns="0" rIns="0" bIns="0" rtlCol="0"/>
          <a:lstStyle/>
          <a:p>
            <a:endParaRPr/>
          </a:p>
        </p:txBody>
      </p:sp>
      <p:sp>
        <p:nvSpPr>
          <p:cNvPr id="57" name="object 57"/>
          <p:cNvSpPr txBox="1"/>
          <p:nvPr/>
        </p:nvSpPr>
        <p:spPr>
          <a:xfrm>
            <a:off x="5397500" y="6064465"/>
            <a:ext cx="1907539" cy="330200"/>
          </a:xfrm>
          <a:prstGeom prst="rect">
            <a:avLst/>
          </a:prstGeom>
        </p:spPr>
        <p:txBody>
          <a:bodyPr vert="horz" wrap="square" lIns="0" tIns="12700" rIns="0" bIns="0" rtlCol="0">
            <a:spAutoFit/>
          </a:bodyPr>
          <a:lstStyle/>
          <a:p>
            <a:pPr marL="12700">
              <a:lnSpc>
                <a:spcPct val="100000"/>
              </a:lnSpc>
              <a:spcBef>
                <a:spcPts val="100"/>
              </a:spcBef>
            </a:pPr>
            <a:r>
              <a:rPr sz="2000" b="1" spc="-10" dirty="0">
                <a:solidFill>
                  <a:srgbClr val="FFFFFF"/>
                </a:solidFill>
                <a:latin typeface="Source Sans Pro Semibold"/>
                <a:cs typeface="Source Sans Pro Semibold"/>
              </a:rPr>
              <a:t>Accessibility</a:t>
            </a:r>
            <a:r>
              <a:rPr sz="2000" b="1" spc="-60" dirty="0">
                <a:solidFill>
                  <a:srgbClr val="FFFFFF"/>
                </a:solidFill>
                <a:latin typeface="Source Sans Pro Semibold"/>
                <a:cs typeface="Source Sans Pro Semibold"/>
              </a:rPr>
              <a:t> </a:t>
            </a:r>
            <a:r>
              <a:rPr sz="2000" b="1" dirty="0">
                <a:solidFill>
                  <a:srgbClr val="FFFFFF"/>
                </a:solidFill>
                <a:latin typeface="Source Sans Pro Semibold"/>
                <a:cs typeface="Source Sans Pro Semibold"/>
              </a:rPr>
              <a:t>Plan</a:t>
            </a:r>
            <a:endParaRPr sz="2000" dirty="0">
              <a:latin typeface="Source Sans Pro Semibold"/>
              <a:cs typeface="Source Sans Pro Semibold"/>
            </a:endParaRPr>
          </a:p>
        </p:txBody>
      </p:sp>
      <p:sp>
        <p:nvSpPr>
          <p:cNvPr id="58" name="object 58"/>
          <p:cNvSpPr/>
          <p:nvPr/>
        </p:nvSpPr>
        <p:spPr>
          <a:xfrm>
            <a:off x="9358107" y="5797259"/>
            <a:ext cx="3175000" cy="877569"/>
          </a:xfrm>
          <a:custGeom>
            <a:avLst/>
            <a:gdLst/>
            <a:ahLst/>
            <a:cxnLst/>
            <a:rect l="l" t="t" r="r" b="b"/>
            <a:pathLst>
              <a:path w="3175000" h="877570">
                <a:moveTo>
                  <a:pt x="3068688" y="0"/>
                </a:moveTo>
                <a:lnTo>
                  <a:pt x="106311" y="0"/>
                </a:lnTo>
                <a:lnTo>
                  <a:pt x="64931" y="8354"/>
                </a:lnTo>
                <a:lnTo>
                  <a:pt x="31138" y="31138"/>
                </a:lnTo>
                <a:lnTo>
                  <a:pt x="8354" y="64931"/>
                </a:lnTo>
                <a:lnTo>
                  <a:pt x="0" y="106311"/>
                </a:lnTo>
                <a:lnTo>
                  <a:pt x="0" y="771004"/>
                </a:lnTo>
                <a:lnTo>
                  <a:pt x="8354" y="812384"/>
                </a:lnTo>
                <a:lnTo>
                  <a:pt x="31138" y="846177"/>
                </a:lnTo>
                <a:lnTo>
                  <a:pt x="64931" y="868961"/>
                </a:lnTo>
                <a:lnTo>
                  <a:pt x="106311" y="877316"/>
                </a:lnTo>
                <a:lnTo>
                  <a:pt x="3068688" y="877316"/>
                </a:lnTo>
                <a:lnTo>
                  <a:pt x="3110068" y="868961"/>
                </a:lnTo>
                <a:lnTo>
                  <a:pt x="3143861" y="846177"/>
                </a:lnTo>
                <a:lnTo>
                  <a:pt x="3166645" y="812384"/>
                </a:lnTo>
                <a:lnTo>
                  <a:pt x="3174999" y="771004"/>
                </a:lnTo>
                <a:lnTo>
                  <a:pt x="3174999" y="106311"/>
                </a:lnTo>
                <a:lnTo>
                  <a:pt x="3166645" y="64931"/>
                </a:lnTo>
                <a:lnTo>
                  <a:pt x="3143861" y="31138"/>
                </a:lnTo>
                <a:lnTo>
                  <a:pt x="3110068" y="8354"/>
                </a:lnTo>
                <a:lnTo>
                  <a:pt x="3068688" y="0"/>
                </a:lnTo>
                <a:close/>
              </a:path>
            </a:pathLst>
          </a:custGeom>
          <a:solidFill>
            <a:srgbClr val="00A0D2"/>
          </a:solidFill>
        </p:spPr>
        <p:txBody>
          <a:bodyPr wrap="square" lIns="0" tIns="0" rIns="0" bIns="0" rtlCol="0"/>
          <a:lstStyle/>
          <a:p>
            <a:endParaRPr/>
          </a:p>
        </p:txBody>
      </p:sp>
      <p:sp>
        <p:nvSpPr>
          <p:cNvPr id="59" name="object 59"/>
          <p:cNvSpPr txBox="1"/>
          <p:nvPr/>
        </p:nvSpPr>
        <p:spPr>
          <a:xfrm>
            <a:off x="9902825" y="6064465"/>
            <a:ext cx="2124075" cy="33020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FFFFFF"/>
                </a:solidFill>
                <a:latin typeface="Source Sans Pro Semibold"/>
                <a:cs typeface="Source Sans Pro Semibold"/>
              </a:rPr>
              <a:t>Equality</a:t>
            </a:r>
            <a:r>
              <a:rPr sz="2000" b="1" spc="-55" dirty="0">
                <a:solidFill>
                  <a:srgbClr val="FFFFFF"/>
                </a:solidFill>
                <a:latin typeface="Source Sans Pro Semibold"/>
                <a:cs typeface="Source Sans Pro Semibold"/>
              </a:rPr>
              <a:t> </a:t>
            </a:r>
            <a:r>
              <a:rPr sz="2000" b="1" spc="-5" dirty="0">
                <a:solidFill>
                  <a:srgbClr val="FFFFFF"/>
                </a:solidFill>
                <a:latin typeface="Source Sans Pro Semibold"/>
                <a:cs typeface="Source Sans Pro Semibold"/>
              </a:rPr>
              <a:t>Objectives</a:t>
            </a:r>
            <a:endParaRPr sz="2000" dirty="0">
              <a:latin typeface="Source Sans Pro Semibold"/>
              <a:cs typeface="Source Sans Pro Semibold"/>
            </a:endParaRPr>
          </a:p>
        </p:txBody>
      </p:sp>
      <p:sp>
        <p:nvSpPr>
          <p:cNvPr id="60" name="object 60"/>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1" name="object 61"/>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62" name="object 62"/>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63" name="object 63"/>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64" name="object 64"/>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65" name="object 65"/>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66" name="object 66"/>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0158214" y="2727410"/>
            <a:ext cx="3219450"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4C4C4C"/>
                </a:solidFill>
                <a:latin typeface="Calibri"/>
                <a:cs typeface="Calibri"/>
              </a:rPr>
              <a:t>An </a:t>
            </a:r>
            <a:r>
              <a:rPr lang="en-GB" sz="2100" b="1" spc="15" dirty="0">
                <a:solidFill>
                  <a:srgbClr val="4C4C4C"/>
                </a:solidFill>
                <a:latin typeface="Calibri"/>
                <a:cs typeface="Calibri"/>
              </a:rPr>
              <a:t>A</a:t>
            </a:r>
            <a:r>
              <a:rPr sz="2100" b="1" spc="15" dirty="0" err="1">
                <a:solidFill>
                  <a:srgbClr val="4C4C4C"/>
                </a:solidFill>
                <a:latin typeface="Calibri"/>
                <a:cs typeface="Calibri"/>
              </a:rPr>
              <a:t>ccessibility</a:t>
            </a:r>
            <a:r>
              <a:rPr sz="2100" b="1" spc="15" dirty="0">
                <a:solidFill>
                  <a:srgbClr val="4C4C4C"/>
                </a:solidFill>
                <a:latin typeface="Calibri"/>
                <a:cs typeface="Calibri"/>
              </a:rPr>
              <a:t> </a:t>
            </a:r>
            <a:r>
              <a:rPr lang="en-GB" sz="2100" b="1" spc="15" dirty="0">
                <a:solidFill>
                  <a:srgbClr val="4C4C4C"/>
                </a:solidFill>
                <a:latin typeface="Calibri"/>
                <a:cs typeface="Calibri"/>
              </a:rPr>
              <a:t>P</a:t>
            </a:r>
            <a:r>
              <a:rPr sz="2100" b="1" spc="15" dirty="0" err="1">
                <a:solidFill>
                  <a:srgbClr val="4C4C4C"/>
                </a:solidFill>
                <a:latin typeface="Calibri"/>
                <a:cs typeface="Calibri"/>
              </a:rPr>
              <a:t>lan</a:t>
            </a:r>
            <a:r>
              <a:rPr sz="2100" b="1" spc="45" dirty="0">
                <a:solidFill>
                  <a:srgbClr val="4C4C4C"/>
                </a:solidFill>
                <a:latin typeface="Calibri"/>
                <a:cs typeface="Calibri"/>
              </a:rPr>
              <a:t> </a:t>
            </a:r>
            <a:r>
              <a:rPr sz="2100" b="1" spc="20" dirty="0">
                <a:solidFill>
                  <a:srgbClr val="4C4C4C"/>
                </a:solidFill>
                <a:latin typeface="Calibri"/>
                <a:cs typeface="Calibri"/>
              </a:rPr>
              <a:t>should:</a:t>
            </a:r>
            <a:endParaRPr sz="2100" dirty="0">
              <a:latin typeface="Calibri"/>
              <a:cs typeface="Calibri"/>
            </a:endParaRPr>
          </a:p>
        </p:txBody>
      </p:sp>
      <p:sp>
        <p:nvSpPr>
          <p:cNvPr id="3" name="object 3"/>
          <p:cNvSpPr/>
          <p:nvPr/>
        </p:nvSpPr>
        <p:spPr>
          <a:xfrm>
            <a:off x="10170913" y="3489430"/>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7"/>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6"/>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4" name="object 4"/>
          <p:cNvSpPr txBox="1"/>
          <p:nvPr/>
        </p:nvSpPr>
        <p:spPr>
          <a:xfrm>
            <a:off x="10615414" y="3466659"/>
            <a:ext cx="4456430" cy="939800"/>
          </a:xfrm>
          <a:prstGeom prst="rect">
            <a:avLst/>
          </a:prstGeom>
        </p:spPr>
        <p:txBody>
          <a:bodyPr vert="horz" wrap="square" lIns="0" tIns="12700" rIns="0" bIns="0" rtlCol="0">
            <a:spAutoFit/>
          </a:bodyPr>
          <a:lstStyle/>
          <a:p>
            <a:pPr marL="12700" marR="5080">
              <a:lnSpc>
                <a:spcPct val="100000"/>
              </a:lnSpc>
              <a:spcBef>
                <a:spcPts val="100"/>
              </a:spcBef>
            </a:pPr>
            <a:r>
              <a:rPr lang="en-GB" sz="2000" spc="-10" dirty="0">
                <a:solidFill>
                  <a:srgbClr val="333333"/>
                </a:solidFill>
                <a:latin typeface="Calibri"/>
                <a:cs typeface="Calibri"/>
              </a:rPr>
              <a:t>I</a:t>
            </a:r>
            <a:r>
              <a:rPr sz="2000" spc="-10" dirty="0" err="1">
                <a:solidFill>
                  <a:srgbClr val="333333"/>
                </a:solidFill>
                <a:latin typeface="Calibri"/>
                <a:cs typeface="Calibri"/>
              </a:rPr>
              <a:t>dentify</a:t>
            </a:r>
            <a:r>
              <a:rPr sz="2000" spc="-10" dirty="0">
                <a:solidFill>
                  <a:srgbClr val="333333"/>
                </a:solidFill>
                <a:latin typeface="Calibri"/>
                <a:cs typeface="Calibri"/>
              </a:rPr>
              <a:t> </a:t>
            </a:r>
            <a:r>
              <a:rPr sz="2000" spc="-15" dirty="0">
                <a:solidFill>
                  <a:srgbClr val="333333"/>
                </a:solidFill>
                <a:latin typeface="Calibri"/>
                <a:cs typeface="Calibri"/>
              </a:rPr>
              <a:t>targets </a:t>
            </a:r>
            <a:r>
              <a:rPr sz="2000" spc="-5" dirty="0">
                <a:solidFill>
                  <a:srgbClr val="333333"/>
                </a:solidFill>
                <a:latin typeface="Calibri"/>
                <a:cs typeface="Calibri"/>
              </a:rPr>
              <a:t>that </a:t>
            </a:r>
            <a:r>
              <a:rPr sz="2000" dirty="0">
                <a:solidFill>
                  <a:srgbClr val="333333"/>
                </a:solidFill>
                <a:latin typeface="Calibri"/>
                <a:cs typeface="Calibri"/>
              </a:rPr>
              <a:t>will </a:t>
            </a:r>
            <a:r>
              <a:rPr sz="2000" spc="-15" dirty="0">
                <a:solidFill>
                  <a:srgbClr val="333333"/>
                </a:solidFill>
                <a:latin typeface="Calibri"/>
                <a:cs typeface="Calibri"/>
              </a:rPr>
              <a:t>improve </a:t>
            </a:r>
            <a:r>
              <a:rPr sz="2000" dirty="0">
                <a:solidFill>
                  <a:srgbClr val="333333"/>
                </a:solidFill>
                <a:latin typeface="Calibri"/>
                <a:cs typeface="Calibri"/>
              </a:rPr>
              <a:t>access </a:t>
            </a:r>
            <a:r>
              <a:rPr sz="2000" spc="-20" dirty="0">
                <a:solidFill>
                  <a:srgbClr val="333333"/>
                </a:solidFill>
                <a:latin typeface="Calibri"/>
                <a:cs typeface="Calibri"/>
              </a:rPr>
              <a:t>for  </a:t>
            </a:r>
            <a:r>
              <a:rPr sz="2000" spc="-5" dirty="0">
                <a:solidFill>
                  <a:srgbClr val="333333"/>
                </a:solidFill>
                <a:latin typeface="Calibri"/>
                <a:cs typeface="Calibri"/>
              </a:rPr>
              <a:t>disabled people in </a:t>
            </a:r>
            <a:r>
              <a:rPr sz="2000" dirty="0">
                <a:solidFill>
                  <a:srgbClr val="333333"/>
                </a:solidFill>
                <a:latin typeface="Calibri"/>
                <a:cs typeface="Calibri"/>
              </a:rPr>
              <a:t>the </a:t>
            </a:r>
            <a:r>
              <a:rPr sz="2000" spc="-5" dirty="0">
                <a:solidFill>
                  <a:srgbClr val="333333"/>
                </a:solidFill>
                <a:latin typeface="Calibri"/>
                <a:cs typeface="Calibri"/>
              </a:rPr>
              <a:t>three </a:t>
            </a:r>
            <a:r>
              <a:rPr sz="2000" spc="-30" dirty="0">
                <a:solidFill>
                  <a:srgbClr val="333333"/>
                </a:solidFill>
                <a:latin typeface="Calibri"/>
                <a:cs typeface="Calibri"/>
              </a:rPr>
              <a:t>key </a:t>
            </a:r>
            <a:r>
              <a:rPr sz="2000" spc="-10" dirty="0">
                <a:solidFill>
                  <a:srgbClr val="333333"/>
                </a:solidFill>
                <a:latin typeface="Calibri"/>
                <a:cs typeface="Calibri"/>
              </a:rPr>
              <a:t>areas </a:t>
            </a:r>
            <a:r>
              <a:rPr sz="2000" dirty="0">
                <a:solidFill>
                  <a:srgbClr val="333333"/>
                </a:solidFill>
                <a:latin typeface="Calibri"/>
                <a:cs typeface="Calibri"/>
              </a:rPr>
              <a:t>–  curriculum, </a:t>
            </a:r>
            <a:r>
              <a:rPr sz="2000" spc="-10" dirty="0">
                <a:solidFill>
                  <a:srgbClr val="333333"/>
                </a:solidFill>
                <a:latin typeface="Calibri"/>
                <a:cs typeface="Calibri"/>
              </a:rPr>
              <a:t>environment </a:t>
            </a:r>
            <a:r>
              <a:rPr sz="2000" dirty="0">
                <a:solidFill>
                  <a:srgbClr val="333333"/>
                </a:solidFill>
                <a:latin typeface="Calibri"/>
                <a:cs typeface="Calibri"/>
              </a:rPr>
              <a:t>and</a:t>
            </a:r>
            <a:r>
              <a:rPr sz="2000" spc="-30" dirty="0">
                <a:solidFill>
                  <a:srgbClr val="333333"/>
                </a:solidFill>
                <a:latin typeface="Calibri"/>
                <a:cs typeface="Calibri"/>
              </a:rPr>
              <a:t> </a:t>
            </a:r>
            <a:r>
              <a:rPr sz="2000" spc="-15" dirty="0">
                <a:solidFill>
                  <a:srgbClr val="333333"/>
                </a:solidFill>
                <a:latin typeface="Calibri"/>
                <a:cs typeface="Calibri"/>
              </a:rPr>
              <a:t>information</a:t>
            </a:r>
            <a:endParaRPr sz="2000" dirty="0">
              <a:latin typeface="Calibri"/>
              <a:cs typeface="Calibri"/>
            </a:endParaRPr>
          </a:p>
        </p:txBody>
      </p:sp>
      <p:sp>
        <p:nvSpPr>
          <p:cNvPr id="5" name="object 5"/>
          <p:cNvSpPr/>
          <p:nvPr/>
        </p:nvSpPr>
        <p:spPr>
          <a:xfrm>
            <a:off x="10170913" y="4774772"/>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7"/>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6"/>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6" name="object 6"/>
          <p:cNvSpPr txBox="1"/>
          <p:nvPr/>
        </p:nvSpPr>
        <p:spPr>
          <a:xfrm>
            <a:off x="10615414" y="4752009"/>
            <a:ext cx="4435475" cy="635000"/>
          </a:xfrm>
          <a:prstGeom prst="rect">
            <a:avLst/>
          </a:prstGeom>
        </p:spPr>
        <p:txBody>
          <a:bodyPr vert="horz" wrap="square" lIns="0" tIns="12700" rIns="0" bIns="0" rtlCol="0">
            <a:spAutoFit/>
          </a:bodyPr>
          <a:lstStyle/>
          <a:p>
            <a:pPr marL="12700">
              <a:lnSpc>
                <a:spcPct val="100000"/>
              </a:lnSpc>
              <a:spcBef>
                <a:spcPts val="100"/>
              </a:spcBef>
            </a:pPr>
            <a:r>
              <a:rPr lang="en-GB" sz="2000" spc="-10" dirty="0">
                <a:solidFill>
                  <a:srgbClr val="333333"/>
                </a:solidFill>
                <a:latin typeface="Calibri"/>
                <a:cs typeface="Calibri"/>
              </a:rPr>
              <a:t>I</a:t>
            </a:r>
            <a:r>
              <a:rPr sz="2000" spc="-10" dirty="0" err="1">
                <a:solidFill>
                  <a:srgbClr val="333333"/>
                </a:solidFill>
                <a:latin typeface="Calibri"/>
                <a:cs typeface="Calibri"/>
              </a:rPr>
              <a:t>dentify</a:t>
            </a:r>
            <a:r>
              <a:rPr sz="2000" spc="-10" dirty="0">
                <a:solidFill>
                  <a:srgbClr val="333333"/>
                </a:solidFill>
                <a:latin typeface="Calibri"/>
                <a:cs typeface="Calibri"/>
              </a:rPr>
              <a:t> timescales </a:t>
            </a:r>
            <a:r>
              <a:rPr sz="2000" spc="-5" dirty="0">
                <a:solidFill>
                  <a:srgbClr val="333333"/>
                </a:solidFill>
                <a:latin typeface="Calibri"/>
                <a:cs typeface="Calibri"/>
              </a:rPr>
              <a:t>in </a:t>
            </a:r>
            <a:r>
              <a:rPr sz="2000" dirty="0">
                <a:solidFill>
                  <a:srgbClr val="333333"/>
                </a:solidFill>
                <a:latin typeface="Calibri"/>
                <a:cs typeface="Calibri"/>
              </a:rPr>
              <a:t>which the </a:t>
            </a:r>
            <a:r>
              <a:rPr sz="2000" spc="-15" dirty="0">
                <a:solidFill>
                  <a:srgbClr val="333333"/>
                </a:solidFill>
                <a:latin typeface="Calibri"/>
                <a:cs typeface="Calibri"/>
              </a:rPr>
              <a:t>targets</a:t>
            </a:r>
            <a:r>
              <a:rPr sz="2000" spc="5" dirty="0">
                <a:solidFill>
                  <a:srgbClr val="333333"/>
                </a:solidFill>
                <a:latin typeface="Calibri"/>
                <a:cs typeface="Calibri"/>
              </a:rPr>
              <a:t> </a:t>
            </a:r>
            <a:r>
              <a:rPr sz="2000" spc="-10" dirty="0">
                <a:solidFill>
                  <a:srgbClr val="333333"/>
                </a:solidFill>
                <a:latin typeface="Calibri"/>
                <a:cs typeface="Calibri"/>
              </a:rPr>
              <a:t>are</a:t>
            </a:r>
            <a:endParaRPr sz="2000" dirty="0">
              <a:latin typeface="Calibri"/>
              <a:cs typeface="Calibri"/>
            </a:endParaRPr>
          </a:p>
          <a:p>
            <a:pPr marL="12700">
              <a:lnSpc>
                <a:spcPct val="100000"/>
              </a:lnSpc>
            </a:pPr>
            <a:r>
              <a:rPr sz="2000" spc="-10" dirty="0">
                <a:solidFill>
                  <a:srgbClr val="333333"/>
                </a:solidFill>
                <a:latin typeface="Calibri"/>
                <a:cs typeface="Calibri"/>
              </a:rPr>
              <a:t>to </a:t>
            </a:r>
            <a:r>
              <a:rPr sz="2000" spc="-5" dirty="0">
                <a:solidFill>
                  <a:srgbClr val="333333"/>
                </a:solidFill>
                <a:latin typeface="Calibri"/>
                <a:cs typeface="Calibri"/>
              </a:rPr>
              <a:t>be addressed </a:t>
            </a:r>
            <a:r>
              <a:rPr sz="2000" dirty="0">
                <a:solidFill>
                  <a:srgbClr val="333333"/>
                </a:solidFill>
                <a:latin typeface="Calibri"/>
                <a:cs typeface="Calibri"/>
              </a:rPr>
              <a:t>and</a:t>
            </a:r>
            <a:r>
              <a:rPr sz="2000" spc="-5" dirty="0">
                <a:solidFill>
                  <a:srgbClr val="333333"/>
                </a:solidFill>
                <a:latin typeface="Calibri"/>
                <a:cs typeface="Calibri"/>
              </a:rPr>
              <a:t> achieved</a:t>
            </a:r>
            <a:endParaRPr sz="2000" dirty="0">
              <a:latin typeface="Calibri"/>
              <a:cs typeface="Calibri"/>
            </a:endParaRPr>
          </a:p>
        </p:txBody>
      </p:sp>
      <p:sp>
        <p:nvSpPr>
          <p:cNvPr id="7" name="object 7"/>
          <p:cNvSpPr txBox="1"/>
          <p:nvPr/>
        </p:nvSpPr>
        <p:spPr>
          <a:xfrm>
            <a:off x="10158214" y="5872149"/>
            <a:ext cx="4269105"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4C4C4C"/>
                </a:solidFill>
                <a:latin typeface="Calibri"/>
                <a:cs typeface="Calibri"/>
              </a:rPr>
              <a:t>An </a:t>
            </a:r>
            <a:r>
              <a:rPr sz="2100" b="1" spc="15" dirty="0">
                <a:solidFill>
                  <a:srgbClr val="4C4C4C"/>
                </a:solidFill>
                <a:latin typeface="Calibri"/>
                <a:cs typeface="Calibri"/>
              </a:rPr>
              <a:t>Accessibility Plan should </a:t>
            </a:r>
            <a:r>
              <a:rPr sz="2100" b="1" spc="5" dirty="0">
                <a:solidFill>
                  <a:srgbClr val="4C4C4C"/>
                </a:solidFill>
                <a:latin typeface="Calibri"/>
                <a:cs typeface="Calibri"/>
              </a:rPr>
              <a:t>relate</a:t>
            </a:r>
            <a:r>
              <a:rPr sz="2100" b="1" spc="110" dirty="0">
                <a:solidFill>
                  <a:srgbClr val="4C4C4C"/>
                </a:solidFill>
                <a:latin typeface="Calibri"/>
                <a:cs typeface="Calibri"/>
              </a:rPr>
              <a:t> </a:t>
            </a:r>
            <a:r>
              <a:rPr sz="2100" b="1" spc="10" dirty="0">
                <a:solidFill>
                  <a:srgbClr val="4C4C4C"/>
                </a:solidFill>
                <a:latin typeface="Calibri"/>
                <a:cs typeface="Calibri"/>
              </a:rPr>
              <a:t>to:</a:t>
            </a:r>
            <a:endParaRPr sz="2100">
              <a:latin typeface="Calibri"/>
              <a:cs typeface="Calibri"/>
            </a:endParaRPr>
          </a:p>
        </p:txBody>
      </p:sp>
      <p:sp>
        <p:nvSpPr>
          <p:cNvPr id="8" name="object 8"/>
          <p:cNvSpPr/>
          <p:nvPr/>
        </p:nvSpPr>
        <p:spPr>
          <a:xfrm>
            <a:off x="10170913" y="6634168"/>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8"/>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7"/>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9" name="object 9"/>
          <p:cNvSpPr txBox="1"/>
          <p:nvPr/>
        </p:nvSpPr>
        <p:spPr>
          <a:xfrm>
            <a:off x="10615414" y="6611398"/>
            <a:ext cx="311086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The School </a:t>
            </a:r>
            <a:r>
              <a:rPr sz="2000" spc="-10" dirty="0">
                <a:solidFill>
                  <a:srgbClr val="333333"/>
                </a:solidFill>
                <a:latin typeface="Calibri"/>
                <a:cs typeface="Calibri"/>
              </a:rPr>
              <a:t>Improvement</a:t>
            </a:r>
            <a:r>
              <a:rPr sz="2000" spc="-55" dirty="0">
                <a:solidFill>
                  <a:srgbClr val="333333"/>
                </a:solidFill>
                <a:latin typeface="Calibri"/>
                <a:cs typeface="Calibri"/>
              </a:rPr>
              <a:t> </a:t>
            </a:r>
            <a:r>
              <a:rPr sz="2000" dirty="0">
                <a:solidFill>
                  <a:srgbClr val="333333"/>
                </a:solidFill>
                <a:latin typeface="Calibri"/>
                <a:cs typeface="Calibri"/>
              </a:rPr>
              <a:t>Plan</a:t>
            </a:r>
            <a:endParaRPr sz="2000">
              <a:latin typeface="Calibri"/>
              <a:cs typeface="Calibri"/>
            </a:endParaRPr>
          </a:p>
        </p:txBody>
      </p:sp>
      <p:sp>
        <p:nvSpPr>
          <p:cNvPr id="10" name="object 10"/>
          <p:cNvSpPr/>
          <p:nvPr/>
        </p:nvSpPr>
        <p:spPr>
          <a:xfrm>
            <a:off x="10170913" y="7309910"/>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8"/>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7"/>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11" name="object 11"/>
          <p:cNvSpPr txBox="1"/>
          <p:nvPr/>
        </p:nvSpPr>
        <p:spPr>
          <a:xfrm>
            <a:off x="10615414" y="7287149"/>
            <a:ext cx="242379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The </a:t>
            </a:r>
            <a:r>
              <a:rPr sz="2000" spc="-10" dirty="0">
                <a:solidFill>
                  <a:srgbClr val="333333"/>
                </a:solidFill>
                <a:latin typeface="Calibri"/>
                <a:cs typeface="Calibri"/>
              </a:rPr>
              <a:t>Equality</a:t>
            </a:r>
            <a:r>
              <a:rPr sz="2000" spc="-45" dirty="0">
                <a:solidFill>
                  <a:srgbClr val="333333"/>
                </a:solidFill>
                <a:latin typeface="Calibri"/>
                <a:cs typeface="Calibri"/>
              </a:rPr>
              <a:t> </a:t>
            </a:r>
            <a:r>
              <a:rPr sz="2000" spc="-10" dirty="0">
                <a:solidFill>
                  <a:srgbClr val="333333"/>
                </a:solidFill>
                <a:latin typeface="Calibri"/>
                <a:cs typeface="Calibri"/>
              </a:rPr>
              <a:t>Objectives</a:t>
            </a:r>
            <a:endParaRPr sz="2000">
              <a:latin typeface="Calibri"/>
              <a:cs typeface="Calibri"/>
            </a:endParaRPr>
          </a:p>
        </p:txBody>
      </p:sp>
      <p:sp>
        <p:nvSpPr>
          <p:cNvPr id="12" name="object 12"/>
          <p:cNvSpPr/>
          <p:nvPr/>
        </p:nvSpPr>
        <p:spPr>
          <a:xfrm>
            <a:off x="10170913" y="7985664"/>
            <a:ext cx="290195" cy="295275"/>
          </a:xfrm>
          <a:custGeom>
            <a:avLst/>
            <a:gdLst/>
            <a:ahLst/>
            <a:cxnLst/>
            <a:rect l="l" t="t" r="r" b="b"/>
            <a:pathLst>
              <a:path w="290195" h="295275">
                <a:moveTo>
                  <a:pt x="144957" y="0"/>
                </a:moveTo>
                <a:lnTo>
                  <a:pt x="99138" y="7512"/>
                </a:lnTo>
                <a:lnTo>
                  <a:pt x="59346" y="28432"/>
                </a:lnTo>
                <a:lnTo>
                  <a:pt x="27967" y="60333"/>
                </a:lnTo>
                <a:lnTo>
                  <a:pt x="7389" y="100788"/>
                </a:lnTo>
                <a:lnTo>
                  <a:pt x="0" y="147370"/>
                </a:lnTo>
                <a:lnTo>
                  <a:pt x="7389" y="193947"/>
                </a:lnTo>
                <a:lnTo>
                  <a:pt x="27967" y="234402"/>
                </a:lnTo>
                <a:lnTo>
                  <a:pt x="59346" y="266304"/>
                </a:lnTo>
                <a:lnTo>
                  <a:pt x="99138" y="287227"/>
                </a:lnTo>
                <a:lnTo>
                  <a:pt x="144957" y="294741"/>
                </a:lnTo>
                <a:lnTo>
                  <a:pt x="190770" y="287227"/>
                </a:lnTo>
                <a:lnTo>
                  <a:pt x="230559" y="266304"/>
                </a:lnTo>
                <a:lnTo>
                  <a:pt x="261936" y="234402"/>
                </a:lnTo>
                <a:lnTo>
                  <a:pt x="264301" y="229752"/>
                </a:lnTo>
                <a:lnTo>
                  <a:pt x="113019" y="229752"/>
                </a:lnTo>
                <a:lnTo>
                  <a:pt x="96316" y="227842"/>
                </a:lnTo>
                <a:lnTo>
                  <a:pt x="75927" y="204880"/>
                </a:lnTo>
                <a:lnTo>
                  <a:pt x="53505" y="157987"/>
                </a:lnTo>
                <a:lnTo>
                  <a:pt x="57748" y="146118"/>
                </a:lnTo>
                <a:lnTo>
                  <a:pt x="67678" y="139528"/>
                </a:lnTo>
                <a:lnTo>
                  <a:pt x="79094" y="138853"/>
                </a:lnTo>
                <a:lnTo>
                  <a:pt x="127819" y="138853"/>
                </a:lnTo>
                <a:lnTo>
                  <a:pt x="139090" y="125883"/>
                </a:lnTo>
                <a:lnTo>
                  <a:pt x="182541" y="94284"/>
                </a:lnTo>
                <a:lnTo>
                  <a:pt x="219199" y="76250"/>
                </a:lnTo>
                <a:lnTo>
                  <a:pt x="236397" y="73698"/>
                </a:lnTo>
                <a:lnTo>
                  <a:pt x="268733" y="73698"/>
                </a:lnTo>
                <a:lnTo>
                  <a:pt x="261936" y="60333"/>
                </a:lnTo>
                <a:lnTo>
                  <a:pt x="230559" y="28432"/>
                </a:lnTo>
                <a:lnTo>
                  <a:pt x="190770" y="7512"/>
                </a:lnTo>
                <a:lnTo>
                  <a:pt x="144957" y="0"/>
                </a:lnTo>
                <a:close/>
              </a:path>
              <a:path w="290195" h="295275">
                <a:moveTo>
                  <a:pt x="268733" y="73698"/>
                </a:moveTo>
                <a:lnTo>
                  <a:pt x="236397" y="73698"/>
                </a:lnTo>
                <a:lnTo>
                  <a:pt x="226262" y="84853"/>
                </a:lnTo>
                <a:lnTo>
                  <a:pt x="196769" y="109254"/>
                </a:lnTo>
                <a:lnTo>
                  <a:pt x="159086" y="150825"/>
                </a:lnTo>
                <a:lnTo>
                  <a:pt x="124383" y="213486"/>
                </a:lnTo>
                <a:lnTo>
                  <a:pt x="113019" y="229752"/>
                </a:lnTo>
                <a:lnTo>
                  <a:pt x="264301" y="229752"/>
                </a:lnTo>
                <a:lnTo>
                  <a:pt x="282513" y="193947"/>
                </a:lnTo>
                <a:lnTo>
                  <a:pt x="289902" y="147370"/>
                </a:lnTo>
                <a:lnTo>
                  <a:pt x="282513" y="100788"/>
                </a:lnTo>
                <a:lnTo>
                  <a:pt x="268733" y="73698"/>
                </a:lnTo>
                <a:close/>
              </a:path>
              <a:path w="290195" h="295275">
                <a:moveTo>
                  <a:pt x="127819" y="138853"/>
                </a:moveTo>
                <a:lnTo>
                  <a:pt x="79094" y="138853"/>
                </a:lnTo>
                <a:lnTo>
                  <a:pt x="87795" y="144729"/>
                </a:lnTo>
                <a:lnTo>
                  <a:pt x="91134" y="150186"/>
                </a:lnTo>
                <a:lnTo>
                  <a:pt x="94214" y="155665"/>
                </a:lnTo>
                <a:lnTo>
                  <a:pt x="101511" y="169125"/>
                </a:lnTo>
                <a:lnTo>
                  <a:pt x="127819" y="138853"/>
                </a:lnTo>
                <a:close/>
              </a:path>
            </a:pathLst>
          </a:custGeom>
          <a:solidFill>
            <a:srgbClr val="00A0D2"/>
          </a:solidFill>
        </p:spPr>
        <p:txBody>
          <a:bodyPr wrap="square" lIns="0" tIns="0" rIns="0" bIns="0" rtlCol="0"/>
          <a:lstStyle/>
          <a:p>
            <a:endParaRPr/>
          </a:p>
        </p:txBody>
      </p:sp>
      <p:sp>
        <p:nvSpPr>
          <p:cNvPr id="13" name="object 13"/>
          <p:cNvSpPr txBox="1"/>
          <p:nvPr/>
        </p:nvSpPr>
        <p:spPr>
          <a:xfrm>
            <a:off x="10615414" y="7962900"/>
            <a:ext cx="2420620"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The </a:t>
            </a:r>
            <a:r>
              <a:rPr sz="2000" spc="-10" dirty="0">
                <a:solidFill>
                  <a:srgbClr val="333333"/>
                </a:solidFill>
                <a:latin typeface="Calibri"/>
                <a:cs typeface="Calibri"/>
              </a:rPr>
              <a:t>Equality</a:t>
            </a:r>
            <a:r>
              <a:rPr sz="2000" spc="-35" dirty="0">
                <a:solidFill>
                  <a:srgbClr val="333333"/>
                </a:solidFill>
                <a:latin typeface="Calibri"/>
                <a:cs typeface="Calibri"/>
              </a:rPr>
              <a:t> </a:t>
            </a:r>
            <a:r>
              <a:rPr sz="2000" spc="-15" dirty="0">
                <a:solidFill>
                  <a:srgbClr val="333333"/>
                </a:solidFill>
                <a:latin typeface="Calibri"/>
                <a:cs typeface="Calibri"/>
              </a:rPr>
              <a:t>Statement</a:t>
            </a:r>
            <a:endParaRPr sz="2000">
              <a:latin typeface="Calibri"/>
              <a:cs typeface="Calibri"/>
            </a:endParaRPr>
          </a:p>
        </p:txBody>
      </p:sp>
      <p:sp>
        <p:nvSpPr>
          <p:cNvPr id="14" name="object 14"/>
          <p:cNvSpPr txBox="1">
            <a:spLocks noGrp="1"/>
          </p:cNvSpPr>
          <p:nvPr>
            <p:ph type="title"/>
          </p:nvPr>
        </p:nvSpPr>
        <p:spPr>
          <a:xfrm>
            <a:off x="10158214" y="1130300"/>
            <a:ext cx="3966845" cy="1244600"/>
          </a:xfrm>
          <a:prstGeom prst="rect">
            <a:avLst/>
          </a:prstGeom>
        </p:spPr>
        <p:txBody>
          <a:bodyPr vert="horz" wrap="square" lIns="0" tIns="12700" rIns="0" bIns="0" rtlCol="0">
            <a:spAutoFit/>
          </a:bodyPr>
          <a:lstStyle/>
          <a:p>
            <a:pPr marL="12700">
              <a:lnSpc>
                <a:spcPct val="100000"/>
              </a:lnSpc>
              <a:spcBef>
                <a:spcPts val="100"/>
              </a:spcBef>
            </a:pPr>
            <a:r>
              <a:rPr sz="4000" b="0" spc="50" dirty="0">
                <a:solidFill>
                  <a:srgbClr val="000000"/>
                </a:solidFill>
                <a:latin typeface="Calibri"/>
                <a:cs typeface="Calibri"/>
              </a:rPr>
              <a:t>What </a:t>
            </a:r>
            <a:r>
              <a:rPr sz="4000" b="0" spc="35" dirty="0">
                <a:solidFill>
                  <a:srgbClr val="000000"/>
                </a:solidFill>
                <a:latin typeface="Calibri"/>
                <a:cs typeface="Calibri"/>
              </a:rPr>
              <a:t>is </a:t>
            </a:r>
            <a:r>
              <a:rPr sz="4000" b="0" i="1" spc="35" dirty="0">
                <a:solidFill>
                  <a:srgbClr val="000000"/>
                </a:solidFill>
                <a:latin typeface="Calibri"/>
                <a:cs typeface="Calibri"/>
              </a:rPr>
              <a:t>in</a:t>
            </a:r>
            <a:r>
              <a:rPr sz="4000" b="0" i="1" spc="365" dirty="0">
                <a:solidFill>
                  <a:srgbClr val="000000"/>
                </a:solidFill>
                <a:latin typeface="Calibri"/>
                <a:cs typeface="Calibri"/>
              </a:rPr>
              <a:t> </a:t>
            </a:r>
            <a:r>
              <a:rPr sz="4000" b="0" spc="80" dirty="0">
                <a:solidFill>
                  <a:srgbClr val="000000"/>
                </a:solidFill>
                <a:latin typeface="Calibri"/>
                <a:cs typeface="Calibri"/>
              </a:rPr>
              <a:t>an</a:t>
            </a:r>
            <a:endParaRPr sz="4000">
              <a:latin typeface="Calibri"/>
              <a:cs typeface="Calibri"/>
            </a:endParaRPr>
          </a:p>
          <a:p>
            <a:pPr marL="12700">
              <a:lnSpc>
                <a:spcPct val="100000"/>
              </a:lnSpc>
            </a:pPr>
            <a:r>
              <a:rPr sz="4000" b="0" spc="70" dirty="0">
                <a:solidFill>
                  <a:srgbClr val="000000"/>
                </a:solidFill>
                <a:latin typeface="Calibri"/>
                <a:cs typeface="Calibri"/>
              </a:rPr>
              <a:t>Accessibility</a:t>
            </a:r>
            <a:r>
              <a:rPr sz="4000" b="0" spc="80" dirty="0">
                <a:solidFill>
                  <a:srgbClr val="000000"/>
                </a:solidFill>
                <a:latin typeface="Calibri"/>
                <a:cs typeface="Calibri"/>
              </a:rPr>
              <a:t> Plan?</a:t>
            </a:r>
            <a:endParaRPr sz="4000">
              <a:latin typeface="Calibri"/>
              <a:cs typeface="Calibri"/>
            </a:endParaRPr>
          </a:p>
        </p:txBody>
      </p:sp>
      <p:sp>
        <p:nvSpPr>
          <p:cNvPr id="15" name="object 15"/>
          <p:cNvSpPr/>
          <p:nvPr/>
        </p:nvSpPr>
        <p:spPr>
          <a:xfrm>
            <a:off x="0" y="0"/>
            <a:ext cx="7972425" cy="9753600"/>
          </a:xfrm>
          <a:custGeom>
            <a:avLst/>
            <a:gdLst/>
            <a:ahLst/>
            <a:cxnLst/>
            <a:rect l="l" t="t" r="r" b="b"/>
            <a:pathLst>
              <a:path w="7972425" h="9753600">
                <a:moveTo>
                  <a:pt x="0" y="9753600"/>
                </a:moveTo>
                <a:lnTo>
                  <a:pt x="7972031" y="9753600"/>
                </a:lnTo>
                <a:lnTo>
                  <a:pt x="7972031" y="0"/>
                </a:lnTo>
                <a:lnTo>
                  <a:pt x="0" y="0"/>
                </a:lnTo>
                <a:lnTo>
                  <a:pt x="0" y="9753600"/>
                </a:lnTo>
                <a:close/>
              </a:path>
            </a:pathLst>
          </a:custGeom>
          <a:solidFill>
            <a:srgbClr val="00597B"/>
          </a:solidFill>
        </p:spPr>
        <p:txBody>
          <a:bodyPr wrap="square" lIns="0" tIns="0" rIns="0" bIns="0" rtlCol="0"/>
          <a:lstStyle/>
          <a:p>
            <a:endParaRPr/>
          </a:p>
        </p:txBody>
      </p:sp>
      <p:sp>
        <p:nvSpPr>
          <p:cNvPr id="16" name="object 16"/>
          <p:cNvSpPr/>
          <p:nvPr/>
        </p:nvSpPr>
        <p:spPr>
          <a:xfrm>
            <a:off x="2374902" y="3"/>
            <a:ext cx="5597525" cy="9753600"/>
          </a:xfrm>
          <a:custGeom>
            <a:avLst/>
            <a:gdLst/>
            <a:ahLst/>
            <a:cxnLst/>
            <a:rect l="l" t="t" r="r" b="b"/>
            <a:pathLst>
              <a:path w="5597525" h="9753600">
                <a:moveTo>
                  <a:pt x="5597118" y="0"/>
                </a:moveTo>
                <a:lnTo>
                  <a:pt x="0" y="0"/>
                </a:lnTo>
                <a:lnTo>
                  <a:pt x="5597118" y="9753600"/>
                </a:lnTo>
                <a:lnTo>
                  <a:pt x="5597118" y="0"/>
                </a:lnTo>
                <a:close/>
              </a:path>
            </a:pathLst>
          </a:custGeom>
          <a:solidFill>
            <a:srgbClr val="00A0D2"/>
          </a:solidFill>
        </p:spPr>
        <p:txBody>
          <a:bodyPr wrap="square" lIns="0" tIns="0" rIns="0" bIns="0" rtlCol="0"/>
          <a:lstStyle/>
          <a:p>
            <a:endParaRPr/>
          </a:p>
        </p:txBody>
      </p:sp>
      <p:sp>
        <p:nvSpPr>
          <p:cNvPr id="17" name="object 17"/>
          <p:cNvSpPr/>
          <p:nvPr/>
        </p:nvSpPr>
        <p:spPr>
          <a:xfrm>
            <a:off x="1529080" y="1275092"/>
            <a:ext cx="4914265" cy="6949440"/>
          </a:xfrm>
          <a:custGeom>
            <a:avLst/>
            <a:gdLst/>
            <a:ahLst/>
            <a:cxnLst/>
            <a:rect l="l" t="t" r="r" b="b"/>
            <a:pathLst>
              <a:path w="4914265" h="6949440">
                <a:moveTo>
                  <a:pt x="0" y="6949427"/>
                </a:moveTo>
                <a:lnTo>
                  <a:pt x="4913858" y="6949427"/>
                </a:lnTo>
                <a:lnTo>
                  <a:pt x="4913858" y="0"/>
                </a:lnTo>
                <a:lnTo>
                  <a:pt x="0" y="0"/>
                </a:lnTo>
                <a:lnTo>
                  <a:pt x="0" y="6949427"/>
                </a:lnTo>
                <a:close/>
              </a:path>
            </a:pathLst>
          </a:custGeom>
          <a:solidFill>
            <a:srgbClr val="FFFFFF"/>
          </a:solidFill>
        </p:spPr>
        <p:txBody>
          <a:bodyPr wrap="square" lIns="0" tIns="0" rIns="0" bIns="0" rtlCol="0"/>
          <a:lstStyle/>
          <a:p>
            <a:endParaRPr/>
          </a:p>
        </p:txBody>
      </p:sp>
      <p:sp>
        <p:nvSpPr>
          <p:cNvPr id="18" name="object 18"/>
          <p:cNvSpPr txBox="1"/>
          <p:nvPr/>
        </p:nvSpPr>
        <p:spPr>
          <a:xfrm>
            <a:off x="1529092" y="1275080"/>
            <a:ext cx="4914265" cy="6949440"/>
          </a:xfrm>
          <a:prstGeom prst="rect">
            <a:avLst/>
          </a:prstGeom>
          <a:ln w="10172">
            <a:solidFill>
              <a:srgbClr val="7F7F7F"/>
            </a:solidFill>
          </a:ln>
        </p:spPr>
        <p:txBody>
          <a:bodyPr vert="horz" wrap="square" lIns="0" tIns="0" rIns="0" bIns="0" rtlCol="0">
            <a:spAutoFit/>
          </a:bodyPr>
          <a:lstStyle/>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pPr>
            <a:endParaRPr sz="1800">
              <a:latin typeface="Times New Roman"/>
              <a:cs typeface="Times New Roman"/>
            </a:endParaRPr>
          </a:p>
          <a:p>
            <a:pPr>
              <a:lnSpc>
                <a:spcPct val="100000"/>
              </a:lnSpc>
              <a:spcBef>
                <a:spcPts val="10"/>
              </a:spcBef>
            </a:pPr>
            <a:endParaRPr sz="2200">
              <a:latin typeface="Times New Roman"/>
              <a:cs typeface="Times New Roman"/>
            </a:endParaRPr>
          </a:p>
          <a:p>
            <a:pPr algn="ctr">
              <a:lnSpc>
                <a:spcPct val="100000"/>
              </a:lnSpc>
            </a:pPr>
            <a:r>
              <a:rPr sz="1800" b="1" dirty="0">
                <a:solidFill>
                  <a:srgbClr val="001F5F"/>
                </a:solidFill>
                <a:latin typeface="Calibri"/>
                <a:cs typeface="Calibri"/>
              </a:rPr>
              <a:t>Townsville</a:t>
            </a:r>
            <a:r>
              <a:rPr sz="1800" b="1" spc="5" dirty="0">
                <a:solidFill>
                  <a:srgbClr val="001F5F"/>
                </a:solidFill>
                <a:latin typeface="Calibri"/>
                <a:cs typeface="Calibri"/>
              </a:rPr>
              <a:t> School</a:t>
            </a:r>
            <a:endParaRPr sz="1800">
              <a:latin typeface="Calibri"/>
              <a:cs typeface="Calibri"/>
            </a:endParaRPr>
          </a:p>
          <a:p>
            <a:pPr>
              <a:lnSpc>
                <a:spcPct val="100000"/>
              </a:lnSpc>
            </a:pPr>
            <a:endParaRPr sz="1400">
              <a:latin typeface="Calibri"/>
              <a:cs typeface="Calibri"/>
            </a:endParaRPr>
          </a:p>
          <a:p>
            <a:pPr algn="ctr">
              <a:lnSpc>
                <a:spcPct val="100000"/>
              </a:lnSpc>
            </a:pPr>
            <a:r>
              <a:rPr sz="2050" spc="5" dirty="0">
                <a:solidFill>
                  <a:srgbClr val="001F5F"/>
                </a:solidFill>
                <a:latin typeface="Calibri"/>
                <a:cs typeface="Calibri"/>
              </a:rPr>
              <a:t>Accessibility</a:t>
            </a:r>
            <a:r>
              <a:rPr sz="2050" dirty="0">
                <a:solidFill>
                  <a:srgbClr val="001F5F"/>
                </a:solidFill>
                <a:latin typeface="Calibri"/>
                <a:cs typeface="Calibri"/>
              </a:rPr>
              <a:t> </a:t>
            </a:r>
            <a:r>
              <a:rPr sz="2050" spc="10" dirty="0">
                <a:solidFill>
                  <a:srgbClr val="001F5F"/>
                </a:solidFill>
                <a:latin typeface="Calibri"/>
                <a:cs typeface="Calibri"/>
              </a:rPr>
              <a:t>Plan</a:t>
            </a:r>
            <a:endParaRPr sz="2050">
              <a:latin typeface="Calibri"/>
              <a:cs typeface="Calibri"/>
            </a:endParaRPr>
          </a:p>
          <a:p>
            <a:pPr>
              <a:lnSpc>
                <a:spcPct val="100000"/>
              </a:lnSpc>
            </a:pPr>
            <a:endParaRPr sz="2100">
              <a:latin typeface="Calibri"/>
              <a:cs typeface="Calibri"/>
            </a:endParaRPr>
          </a:p>
          <a:p>
            <a:pPr>
              <a:lnSpc>
                <a:spcPct val="100000"/>
              </a:lnSpc>
            </a:pPr>
            <a:endParaRPr sz="2100">
              <a:latin typeface="Calibri"/>
              <a:cs typeface="Calibri"/>
            </a:endParaRPr>
          </a:p>
          <a:p>
            <a:pPr marL="638810">
              <a:lnSpc>
                <a:spcPct val="100000"/>
              </a:lnSpc>
              <a:spcBef>
                <a:spcPts val="1780"/>
              </a:spcBef>
              <a:tabLst>
                <a:tab pos="1282700" algn="l"/>
              </a:tabLst>
            </a:pPr>
            <a:r>
              <a:rPr sz="700" b="1" spc="5" dirty="0">
                <a:latin typeface="Calibri"/>
                <a:cs typeface="Calibri"/>
              </a:rPr>
              <a:t>Date</a:t>
            </a:r>
            <a:r>
              <a:rPr sz="700" b="1" dirty="0">
                <a:latin typeface="Calibri"/>
                <a:cs typeface="Calibri"/>
              </a:rPr>
              <a:t> </a:t>
            </a:r>
            <a:r>
              <a:rPr sz="700" b="1" spc="5" dirty="0">
                <a:latin typeface="Calibri"/>
                <a:cs typeface="Calibri"/>
              </a:rPr>
              <a:t>agreed:	</a:t>
            </a:r>
            <a:r>
              <a:rPr sz="700" spc="5" dirty="0">
                <a:solidFill>
                  <a:srgbClr val="0D0D0D"/>
                </a:solidFill>
                <a:latin typeface="Calibri"/>
                <a:cs typeface="Calibri"/>
              </a:rPr>
              <a:t>April</a:t>
            </a:r>
            <a:r>
              <a:rPr sz="700" dirty="0">
                <a:solidFill>
                  <a:srgbClr val="0D0D0D"/>
                </a:solidFill>
                <a:latin typeface="Calibri"/>
                <a:cs typeface="Calibri"/>
              </a:rPr>
              <a:t> </a:t>
            </a:r>
            <a:r>
              <a:rPr sz="700" spc="5" dirty="0">
                <a:solidFill>
                  <a:srgbClr val="0D0D0D"/>
                </a:solidFill>
                <a:latin typeface="Calibri"/>
                <a:cs typeface="Calibri"/>
              </a:rPr>
              <a:t>2020</a:t>
            </a:r>
            <a:endParaRPr sz="700">
              <a:latin typeface="Calibri"/>
              <a:cs typeface="Calibri"/>
            </a:endParaRPr>
          </a:p>
          <a:p>
            <a:pPr>
              <a:lnSpc>
                <a:spcPct val="100000"/>
              </a:lnSpc>
            </a:pPr>
            <a:endParaRPr sz="750">
              <a:latin typeface="Calibri"/>
              <a:cs typeface="Calibri"/>
            </a:endParaRPr>
          </a:p>
          <a:p>
            <a:pPr marL="638810">
              <a:lnSpc>
                <a:spcPct val="100000"/>
              </a:lnSpc>
              <a:tabLst>
                <a:tab pos="1282700" algn="l"/>
              </a:tabLst>
            </a:pPr>
            <a:r>
              <a:rPr sz="700" b="1" spc="5" dirty="0">
                <a:latin typeface="Calibri"/>
                <a:cs typeface="Calibri"/>
              </a:rPr>
              <a:t>Review date:	</a:t>
            </a:r>
            <a:r>
              <a:rPr sz="700" spc="5" dirty="0">
                <a:solidFill>
                  <a:srgbClr val="0D0D0D"/>
                </a:solidFill>
                <a:latin typeface="Calibri"/>
                <a:cs typeface="Calibri"/>
              </a:rPr>
              <a:t>March</a:t>
            </a:r>
            <a:r>
              <a:rPr sz="700" spc="-10" dirty="0">
                <a:solidFill>
                  <a:srgbClr val="0D0D0D"/>
                </a:solidFill>
                <a:latin typeface="Calibri"/>
                <a:cs typeface="Calibri"/>
              </a:rPr>
              <a:t> </a:t>
            </a:r>
            <a:r>
              <a:rPr sz="700" spc="5" dirty="0">
                <a:solidFill>
                  <a:srgbClr val="0D0D0D"/>
                </a:solidFill>
                <a:latin typeface="Calibri"/>
                <a:cs typeface="Calibri"/>
              </a:rPr>
              <a:t>2023</a:t>
            </a:r>
            <a:endParaRPr sz="700">
              <a:latin typeface="Calibri"/>
              <a:cs typeface="Calibri"/>
            </a:endParaRPr>
          </a:p>
          <a:p>
            <a:pPr>
              <a:lnSpc>
                <a:spcPct val="100000"/>
              </a:lnSpc>
            </a:pPr>
            <a:endParaRPr sz="750">
              <a:latin typeface="Calibri"/>
              <a:cs typeface="Calibri"/>
            </a:endParaRPr>
          </a:p>
          <a:p>
            <a:pPr marL="638810">
              <a:lnSpc>
                <a:spcPct val="100000"/>
              </a:lnSpc>
            </a:pPr>
            <a:r>
              <a:rPr sz="700" b="1" dirty="0">
                <a:latin typeface="Calibri"/>
                <a:cs typeface="Calibri"/>
              </a:rPr>
              <a:t>Developed </a:t>
            </a:r>
            <a:r>
              <a:rPr sz="700" b="1" spc="5" dirty="0">
                <a:latin typeface="Calibri"/>
                <a:cs typeface="Calibri"/>
              </a:rPr>
              <a:t>by: </a:t>
            </a:r>
            <a:r>
              <a:rPr sz="700" spc="5" dirty="0">
                <a:solidFill>
                  <a:srgbClr val="0D0D0D"/>
                </a:solidFill>
                <a:latin typeface="Calibri"/>
                <a:cs typeface="Calibri"/>
              </a:rPr>
              <a:t>Sarah Williamson,</a:t>
            </a:r>
            <a:r>
              <a:rPr sz="700" spc="-40" dirty="0">
                <a:solidFill>
                  <a:srgbClr val="0D0D0D"/>
                </a:solidFill>
                <a:latin typeface="Calibri"/>
                <a:cs typeface="Calibri"/>
              </a:rPr>
              <a:t> </a:t>
            </a:r>
            <a:r>
              <a:rPr sz="700" dirty="0">
                <a:solidFill>
                  <a:srgbClr val="0D0D0D"/>
                </a:solidFill>
                <a:latin typeface="Calibri"/>
                <a:cs typeface="Calibri"/>
              </a:rPr>
              <a:t>SENCO</a:t>
            </a:r>
            <a:endParaRPr sz="700">
              <a:latin typeface="Calibri"/>
              <a:cs typeface="Calibri"/>
            </a:endParaRPr>
          </a:p>
        </p:txBody>
      </p:sp>
      <p:sp>
        <p:nvSpPr>
          <p:cNvPr id="19" name="object 19"/>
          <p:cNvSpPr/>
          <p:nvPr/>
        </p:nvSpPr>
        <p:spPr>
          <a:xfrm>
            <a:off x="3089105" y="2538153"/>
            <a:ext cx="1895590" cy="1850605"/>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object 20"/>
          <p:cNvSpPr/>
          <p:nvPr/>
        </p:nvSpPr>
        <p:spPr>
          <a:xfrm>
            <a:off x="5565383" y="1676655"/>
            <a:ext cx="712722" cy="33140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1" name="object 21"/>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22" name="object 22"/>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23" name="object 23"/>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4" name="object 24"/>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25" name="object 25"/>
          <p:cNvSpPr/>
          <p:nvPr/>
        </p:nvSpPr>
        <p:spPr>
          <a:xfrm>
            <a:off x="1524000" y="8960586"/>
            <a:ext cx="376677" cy="20270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26"/>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27" name="object 27"/>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461647" y="0"/>
            <a:ext cx="3270250" cy="9753600"/>
          </a:xfrm>
          <a:custGeom>
            <a:avLst/>
            <a:gdLst/>
            <a:ahLst/>
            <a:cxnLst/>
            <a:rect l="l" t="t" r="r" b="b"/>
            <a:pathLst>
              <a:path w="3270250" h="9753600">
                <a:moveTo>
                  <a:pt x="0" y="9753600"/>
                </a:moveTo>
                <a:lnTo>
                  <a:pt x="3270249" y="9753600"/>
                </a:lnTo>
                <a:lnTo>
                  <a:pt x="3270249" y="0"/>
                </a:lnTo>
                <a:lnTo>
                  <a:pt x="0" y="0"/>
                </a:lnTo>
                <a:lnTo>
                  <a:pt x="0" y="9753600"/>
                </a:lnTo>
                <a:close/>
              </a:path>
            </a:pathLst>
          </a:custGeom>
          <a:solidFill>
            <a:srgbClr val="00A0D2"/>
          </a:solidFill>
        </p:spPr>
        <p:txBody>
          <a:bodyPr wrap="square" lIns="0" tIns="0" rIns="0" bIns="0" rtlCol="0"/>
          <a:lstStyle/>
          <a:p>
            <a:endParaRPr/>
          </a:p>
        </p:txBody>
      </p:sp>
      <p:sp>
        <p:nvSpPr>
          <p:cNvPr id="3" name="object 3"/>
          <p:cNvSpPr/>
          <p:nvPr/>
        </p:nvSpPr>
        <p:spPr>
          <a:xfrm>
            <a:off x="9138298" y="0"/>
            <a:ext cx="3270250" cy="9753600"/>
          </a:xfrm>
          <a:custGeom>
            <a:avLst/>
            <a:gdLst/>
            <a:ahLst/>
            <a:cxnLst/>
            <a:rect l="l" t="t" r="r" b="b"/>
            <a:pathLst>
              <a:path w="3270250" h="9753600">
                <a:moveTo>
                  <a:pt x="0" y="9753600"/>
                </a:moveTo>
                <a:lnTo>
                  <a:pt x="3270250" y="9753600"/>
                </a:lnTo>
                <a:lnTo>
                  <a:pt x="3270250" y="0"/>
                </a:lnTo>
                <a:lnTo>
                  <a:pt x="0" y="0"/>
                </a:lnTo>
                <a:lnTo>
                  <a:pt x="0" y="9753600"/>
                </a:lnTo>
                <a:close/>
              </a:path>
            </a:pathLst>
          </a:custGeom>
          <a:solidFill>
            <a:srgbClr val="00AAA5"/>
          </a:solidFill>
        </p:spPr>
        <p:txBody>
          <a:bodyPr wrap="square" lIns="0" tIns="0" rIns="0" bIns="0" rtlCol="0"/>
          <a:lstStyle/>
          <a:p>
            <a:endParaRPr/>
          </a:p>
        </p:txBody>
      </p:sp>
      <p:sp>
        <p:nvSpPr>
          <p:cNvPr id="4" name="object 4"/>
          <p:cNvSpPr/>
          <p:nvPr/>
        </p:nvSpPr>
        <p:spPr>
          <a:xfrm>
            <a:off x="12814948" y="0"/>
            <a:ext cx="3263900" cy="9753600"/>
          </a:xfrm>
          <a:custGeom>
            <a:avLst/>
            <a:gdLst/>
            <a:ahLst/>
            <a:cxnLst/>
            <a:rect l="l" t="t" r="r" b="b"/>
            <a:pathLst>
              <a:path w="3263900" h="9753600">
                <a:moveTo>
                  <a:pt x="0" y="9753600"/>
                </a:moveTo>
                <a:lnTo>
                  <a:pt x="3263899" y="9753600"/>
                </a:lnTo>
                <a:lnTo>
                  <a:pt x="3263899" y="0"/>
                </a:lnTo>
                <a:lnTo>
                  <a:pt x="0" y="0"/>
                </a:lnTo>
                <a:lnTo>
                  <a:pt x="0" y="9753600"/>
                </a:lnTo>
                <a:close/>
              </a:path>
            </a:pathLst>
          </a:custGeom>
          <a:solidFill>
            <a:srgbClr val="00597B"/>
          </a:solidFill>
        </p:spPr>
        <p:txBody>
          <a:bodyPr wrap="square" lIns="0" tIns="0" rIns="0" bIns="0" rtlCol="0"/>
          <a:lstStyle/>
          <a:p>
            <a:endParaRPr/>
          </a:p>
        </p:txBody>
      </p:sp>
      <p:sp>
        <p:nvSpPr>
          <p:cNvPr id="5" name="object 5"/>
          <p:cNvSpPr txBox="1">
            <a:spLocks noGrp="1"/>
          </p:cNvSpPr>
          <p:nvPr>
            <p:ph type="title"/>
          </p:nvPr>
        </p:nvSpPr>
        <p:spPr>
          <a:xfrm>
            <a:off x="1511300" y="3301489"/>
            <a:ext cx="3279140" cy="2463800"/>
          </a:xfrm>
          <a:prstGeom prst="rect">
            <a:avLst/>
          </a:prstGeom>
        </p:spPr>
        <p:txBody>
          <a:bodyPr vert="horz" wrap="square" lIns="0" tIns="12700" rIns="0" bIns="0" rtlCol="0">
            <a:spAutoFit/>
          </a:bodyPr>
          <a:lstStyle/>
          <a:p>
            <a:pPr marL="12700" marR="5080">
              <a:lnSpc>
                <a:spcPct val="100000"/>
              </a:lnSpc>
              <a:spcBef>
                <a:spcPts val="100"/>
              </a:spcBef>
            </a:pPr>
            <a:r>
              <a:rPr sz="4000" b="0" spc="60" dirty="0">
                <a:solidFill>
                  <a:srgbClr val="000000"/>
                </a:solidFill>
                <a:latin typeface="Calibri"/>
                <a:cs typeface="Calibri"/>
              </a:rPr>
              <a:t>When</a:t>
            </a:r>
            <a:r>
              <a:rPr sz="4000" b="0" spc="-55" dirty="0">
                <a:solidFill>
                  <a:srgbClr val="000000"/>
                </a:solidFill>
                <a:latin typeface="Calibri"/>
                <a:cs typeface="Calibri"/>
              </a:rPr>
              <a:t> </a:t>
            </a:r>
            <a:r>
              <a:rPr sz="4000" b="0" spc="75" dirty="0">
                <a:solidFill>
                  <a:srgbClr val="000000"/>
                </a:solidFill>
                <a:latin typeface="Calibri"/>
                <a:cs typeface="Calibri"/>
              </a:rPr>
              <a:t>planning  </a:t>
            </a:r>
            <a:r>
              <a:rPr sz="4000" b="0" spc="20" dirty="0">
                <a:solidFill>
                  <a:srgbClr val="000000"/>
                </a:solidFill>
                <a:latin typeface="Calibri"/>
                <a:cs typeface="Calibri"/>
              </a:rPr>
              <a:t>for</a:t>
            </a:r>
            <a:r>
              <a:rPr sz="4000" b="0" spc="145" dirty="0">
                <a:solidFill>
                  <a:srgbClr val="000000"/>
                </a:solidFill>
                <a:latin typeface="Calibri"/>
                <a:cs typeface="Calibri"/>
              </a:rPr>
              <a:t> </a:t>
            </a:r>
            <a:r>
              <a:rPr sz="4000" b="0" spc="80" dirty="0">
                <a:solidFill>
                  <a:srgbClr val="000000"/>
                </a:solidFill>
                <a:latin typeface="Calibri"/>
                <a:cs typeface="Calibri"/>
              </a:rPr>
              <a:t>access</a:t>
            </a:r>
            <a:endParaRPr sz="4000">
              <a:latin typeface="Calibri"/>
              <a:cs typeface="Calibri"/>
            </a:endParaRPr>
          </a:p>
          <a:p>
            <a:pPr marL="12700" marR="464820">
              <a:lnSpc>
                <a:spcPct val="100000"/>
              </a:lnSpc>
            </a:pPr>
            <a:r>
              <a:rPr sz="4000" b="0" spc="60" dirty="0">
                <a:solidFill>
                  <a:srgbClr val="000000"/>
                </a:solidFill>
                <a:latin typeface="Calibri"/>
                <a:cs typeface="Calibri"/>
              </a:rPr>
              <a:t>schools </a:t>
            </a:r>
            <a:r>
              <a:rPr sz="4000" b="0" spc="45" dirty="0">
                <a:solidFill>
                  <a:srgbClr val="000000"/>
                </a:solidFill>
                <a:latin typeface="Calibri"/>
                <a:cs typeface="Calibri"/>
              </a:rPr>
              <a:t>must  </a:t>
            </a:r>
            <a:r>
              <a:rPr sz="4000" b="0" spc="60" dirty="0">
                <a:solidFill>
                  <a:srgbClr val="000000"/>
                </a:solidFill>
                <a:latin typeface="Calibri"/>
                <a:cs typeface="Calibri"/>
              </a:rPr>
              <a:t>think</a:t>
            </a:r>
            <a:r>
              <a:rPr sz="4000" b="0" spc="120" dirty="0">
                <a:solidFill>
                  <a:srgbClr val="000000"/>
                </a:solidFill>
                <a:latin typeface="Calibri"/>
                <a:cs typeface="Calibri"/>
              </a:rPr>
              <a:t> </a:t>
            </a:r>
            <a:r>
              <a:rPr sz="4000" b="0" spc="80" dirty="0">
                <a:solidFill>
                  <a:srgbClr val="000000"/>
                </a:solidFill>
                <a:latin typeface="Calibri"/>
                <a:cs typeface="Calibri"/>
              </a:rPr>
              <a:t>about:</a:t>
            </a:r>
            <a:endParaRPr sz="4000">
              <a:latin typeface="Calibri"/>
              <a:cs typeface="Calibri"/>
            </a:endParaRPr>
          </a:p>
        </p:txBody>
      </p:sp>
      <p:sp>
        <p:nvSpPr>
          <p:cNvPr id="6" name="object 6"/>
          <p:cNvSpPr txBox="1"/>
          <p:nvPr/>
        </p:nvSpPr>
        <p:spPr>
          <a:xfrm>
            <a:off x="5760186" y="4066663"/>
            <a:ext cx="2673350" cy="3279140"/>
          </a:xfrm>
          <a:prstGeom prst="rect">
            <a:avLst/>
          </a:prstGeom>
        </p:spPr>
        <p:txBody>
          <a:bodyPr vert="horz" wrap="square" lIns="0" tIns="38100" rIns="0" bIns="0" rtlCol="0">
            <a:spAutoFit/>
          </a:bodyPr>
          <a:lstStyle/>
          <a:p>
            <a:pPr algn="ctr">
              <a:lnSpc>
                <a:spcPct val="100000"/>
              </a:lnSpc>
              <a:spcBef>
                <a:spcPts val="300"/>
              </a:spcBef>
            </a:pPr>
            <a:r>
              <a:rPr sz="2100" b="1" spc="10" dirty="0">
                <a:solidFill>
                  <a:srgbClr val="FFFFFF"/>
                </a:solidFill>
                <a:latin typeface="Calibri"/>
                <a:cs typeface="Calibri"/>
              </a:rPr>
              <a:t>The</a:t>
            </a:r>
            <a:r>
              <a:rPr sz="2100" b="1" spc="30" dirty="0">
                <a:solidFill>
                  <a:srgbClr val="FFFFFF"/>
                </a:solidFill>
                <a:latin typeface="Calibri"/>
                <a:cs typeface="Calibri"/>
              </a:rPr>
              <a:t> </a:t>
            </a:r>
            <a:r>
              <a:rPr sz="2100" b="1" spc="10" dirty="0">
                <a:solidFill>
                  <a:srgbClr val="FFFFFF"/>
                </a:solidFill>
                <a:latin typeface="Calibri"/>
                <a:cs typeface="Calibri"/>
              </a:rPr>
              <a:t>Now</a:t>
            </a:r>
            <a:endParaRPr sz="2100">
              <a:latin typeface="Calibri"/>
              <a:cs typeface="Calibri"/>
            </a:endParaRPr>
          </a:p>
          <a:p>
            <a:pPr marL="1905" algn="ctr">
              <a:lnSpc>
                <a:spcPct val="100000"/>
              </a:lnSpc>
              <a:spcBef>
                <a:spcPts val="200"/>
              </a:spcBef>
            </a:pPr>
            <a:r>
              <a:rPr sz="2100" spc="10" dirty="0">
                <a:solidFill>
                  <a:srgbClr val="FFFFFF"/>
                </a:solidFill>
                <a:latin typeface="Calibri"/>
                <a:cs typeface="Calibri"/>
              </a:rPr>
              <a:t>(Current</a:t>
            </a:r>
            <a:r>
              <a:rPr sz="2100" spc="25" dirty="0">
                <a:solidFill>
                  <a:srgbClr val="FFFFFF"/>
                </a:solidFill>
                <a:latin typeface="Calibri"/>
                <a:cs typeface="Calibri"/>
              </a:rPr>
              <a:t> </a:t>
            </a:r>
            <a:r>
              <a:rPr sz="2100" spc="20" dirty="0">
                <a:solidFill>
                  <a:srgbClr val="FFFFFF"/>
                </a:solidFill>
                <a:latin typeface="Calibri"/>
                <a:cs typeface="Calibri"/>
              </a:rPr>
              <a:t>pupils)</a:t>
            </a:r>
            <a:endParaRPr sz="2100">
              <a:latin typeface="Calibri"/>
              <a:cs typeface="Calibri"/>
            </a:endParaRPr>
          </a:p>
          <a:p>
            <a:pPr marL="12700" marR="5080" indent="-635" algn="ctr">
              <a:lnSpc>
                <a:spcPct val="100000"/>
              </a:lnSpc>
              <a:spcBef>
                <a:spcPts val="980"/>
              </a:spcBef>
            </a:pPr>
            <a:r>
              <a:rPr sz="2000" spc="-15" dirty="0">
                <a:solidFill>
                  <a:srgbClr val="FFFFFF"/>
                </a:solidFill>
                <a:latin typeface="Calibri"/>
                <a:cs typeface="Calibri"/>
              </a:rPr>
              <a:t>Any </a:t>
            </a:r>
            <a:r>
              <a:rPr sz="2000" spc="-5" dirty="0">
                <a:solidFill>
                  <a:srgbClr val="FFFFFF"/>
                </a:solidFill>
                <a:latin typeface="Calibri"/>
                <a:cs typeface="Calibri"/>
              </a:rPr>
              <a:t>pupils currently on  </a:t>
            </a:r>
            <a:r>
              <a:rPr sz="2000" spc="-15" dirty="0">
                <a:solidFill>
                  <a:srgbClr val="FFFFFF"/>
                </a:solidFill>
                <a:latin typeface="Calibri"/>
                <a:cs typeface="Calibri"/>
              </a:rPr>
              <a:t>roll </a:t>
            </a:r>
            <a:r>
              <a:rPr sz="2000" dirty="0">
                <a:solidFill>
                  <a:srgbClr val="FFFFFF"/>
                </a:solidFill>
                <a:latin typeface="Calibri"/>
                <a:cs typeface="Calibri"/>
              </a:rPr>
              <a:t>who </a:t>
            </a:r>
            <a:r>
              <a:rPr sz="2000" spc="-15" dirty="0">
                <a:solidFill>
                  <a:srgbClr val="FFFFFF"/>
                </a:solidFill>
                <a:latin typeface="Calibri"/>
                <a:cs typeface="Calibri"/>
              </a:rPr>
              <a:t>have </a:t>
            </a:r>
            <a:r>
              <a:rPr sz="2000" dirty="0">
                <a:solidFill>
                  <a:srgbClr val="FFFFFF"/>
                </a:solidFill>
                <a:latin typeface="Calibri"/>
                <a:cs typeface="Calibri"/>
              </a:rPr>
              <a:t>a </a:t>
            </a:r>
            <a:r>
              <a:rPr sz="2000" spc="-15" dirty="0">
                <a:solidFill>
                  <a:srgbClr val="FFFFFF"/>
                </a:solidFill>
                <a:latin typeface="Calibri"/>
                <a:cs typeface="Calibri"/>
              </a:rPr>
              <a:t>physical  </a:t>
            </a:r>
            <a:r>
              <a:rPr sz="2000" spc="-5" dirty="0">
                <a:solidFill>
                  <a:srgbClr val="FFFFFF"/>
                </a:solidFill>
                <a:latin typeface="Calibri"/>
                <a:cs typeface="Calibri"/>
              </a:rPr>
              <a:t>disability </a:t>
            </a:r>
            <a:r>
              <a:rPr sz="2000" dirty="0">
                <a:solidFill>
                  <a:srgbClr val="FFFFFF"/>
                </a:solidFill>
                <a:latin typeface="Calibri"/>
                <a:cs typeface="Calibri"/>
              </a:rPr>
              <a:t>and </a:t>
            </a:r>
            <a:r>
              <a:rPr sz="2000" spc="-5" dirty="0">
                <a:solidFill>
                  <a:srgbClr val="FFFFFF"/>
                </a:solidFill>
                <a:latin typeface="Calibri"/>
                <a:cs typeface="Calibri"/>
              </a:rPr>
              <a:t>how they  </a:t>
            </a:r>
            <a:r>
              <a:rPr sz="2000" spc="-10" dirty="0">
                <a:solidFill>
                  <a:srgbClr val="FFFFFF"/>
                </a:solidFill>
                <a:latin typeface="Calibri"/>
                <a:cs typeface="Calibri"/>
              </a:rPr>
              <a:t>currently </a:t>
            </a:r>
            <a:r>
              <a:rPr sz="2000" dirty="0">
                <a:solidFill>
                  <a:srgbClr val="FFFFFF"/>
                </a:solidFill>
                <a:latin typeface="Calibri"/>
                <a:cs typeface="Calibri"/>
              </a:rPr>
              <a:t>access the  curriculum, </a:t>
            </a:r>
            <a:r>
              <a:rPr sz="2000" spc="-15" dirty="0">
                <a:solidFill>
                  <a:srgbClr val="FFFFFF"/>
                </a:solidFill>
                <a:latin typeface="Calibri"/>
                <a:cs typeface="Calibri"/>
              </a:rPr>
              <a:t>physical  </a:t>
            </a:r>
            <a:r>
              <a:rPr sz="2000" spc="-10" dirty="0">
                <a:solidFill>
                  <a:srgbClr val="FFFFFF"/>
                </a:solidFill>
                <a:latin typeface="Calibri"/>
                <a:cs typeface="Calibri"/>
              </a:rPr>
              <a:t>environment </a:t>
            </a:r>
            <a:r>
              <a:rPr sz="2000" dirty="0">
                <a:solidFill>
                  <a:srgbClr val="FFFFFF"/>
                </a:solidFill>
                <a:latin typeface="Calibri"/>
                <a:cs typeface="Calibri"/>
              </a:rPr>
              <a:t>and  </a:t>
            </a:r>
            <a:r>
              <a:rPr sz="2000" spc="-15" dirty="0">
                <a:solidFill>
                  <a:srgbClr val="FFFFFF"/>
                </a:solidFill>
                <a:latin typeface="Calibri"/>
                <a:cs typeface="Calibri"/>
              </a:rPr>
              <a:t>information </a:t>
            </a:r>
            <a:r>
              <a:rPr sz="2000" dirty="0">
                <a:solidFill>
                  <a:srgbClr val="FFFFFF"/>
                </a:solidFill>
                <a:latin typeface="Calibri"/>
                <a:cs typeface="Calibri"/>
              </a:rPr>
              <a:t>and </a:t>
            </a:r>
            <a:r>
              <a:rPr sz="2000" spc="-5" dirty="0">
                <a:solidFill>
                  <a:srgbClr val="FFFFFF"/>
                </a:solidFill>
                <a:latin typeface="Calibri"/>
                <a:cs typeface="Calibri"/>
              </a:rPr>
              <a:t>how</a:t>
            </a:r>
            <a:r>
              <a:rPr sz="2000" spc="-55" dirty="0">
                <a:solidFill>
                  <a:srgbClr val="FFFFFF"/>
                </a:solidFill>
                <a:latin typeface="Calibri"/>
                <a:cs typeface="Calibri"/>
              </a:rPr>
              <a:t> </a:t>
            </a:r>
            <a:r>
              <a:rPr sz="2000" spc="-5" dirty="0">
                <a:solidFill>
                  <a:srgbClr val="FFFFFF"/>
                </a:solidFill>
                <a:latin typeface="Calibri"/>
                <a:cs typeface="Calibri"/>
              </a:rPr>
              <a:t>that  might be</a:t>
            </a:r>
            <a:r>
              <a:rPr sz="2000" spc="-25" dirty="0">
                <a:solidFill>
                  <a:srgbClr val="FFFFFF"/>
                </a:solidFill>
                <a:latin typeface="Calibri"/>
                <a:cs typeface="Calibri"/>
              </a:rPr>
              <a:t> </a:t>
            </a:r>
            <a:r>
              <a:rPr sz="2000" spc="-10" dirty="0">
                <a:solidFill>
                  <a:srgbClr val="FFFFFF"/>
                </a:solidFill>
                <a:latin typeface="Calibri"/>
                <a:cs typeface="Calibri"/>
              </a:rPr>
              <a:t>improved.</a:t>
            </a:r>
            <a:endParaRPr sz="2000">
              <a:latin typeface="Calibri"/>
              <a:cs typeface="Calibri"/>
            </a:endParaRPr>
          </a:p>
        </p:txBody>
      </p:sp>
      <p:sp>
        <p:nvSpPr>
          <p:cNvPr id="7" name="object 7"/>
          <p:cNvSpPr txBox="1"/>
          <p:nvPr/>
        </p:nvSpPr>
        <p:spPr>
          <a:xfrm>
            <a:off x="9421828" y="4066663"/>
            <a:ext cx="2702560" cy="3916457"/>
          </a:xfrm>
          <a:prstGeom prst="rect">
            <a:avLst/>
          </a:prstGeom>
        </p:spPr>
        <p:txBody>
          <a:bodyPr vert="horz" wrap="square" lIns="0" tIns="38100" rIns="0" bIns="0" rtlCol="0">
            <a:spAutoFit/>
          </a:bodyPr>
          <a:lstStyle/>
          <a:p>
            <a:pPr marL="1270" algn="ctr">
              <a:lnSpc>
                <a:spcPct val="100000"/>
              </a:lnSpc>
              <a:spcBef>
                <a:spcPts val="300"/>
              </a:spcBef>
            </a:pPr>
            <a:r>
              <a:rPr sz="2100" b="1" spc="15" dirty="0">
                <a:solidFill>
                  <a:srgbClr val="FFFFFF"/>
                </a:solidFill>
                <a:latin typeface="Calibri"/>
                <a:cs typeface="Calibri"/>
              </a:rPr>
              <a:t>Being</a:t>
            </a:r>
            <a:r>
              <a:rPr sz="2100" b="1" spc="25" dirty="0">
                <a:solidFill>
                  <a:srgbClr val="FFFFFF"/>
                </a:solidFill>
                <a:latin typeface="Calibri"/>
                <a:cs typeface="Calibri"/>
              </a:rPr>
              <a:t> </a:t>
            </a:r>
            <a:r>
              <a:rPr sz="2100" b="1" spc="10" dirty="0">
                <a:solidFill>
                  <a:srgbClr val="FFFFFF"/>
                </a:solidFill>
                <a:latin typeface="Calibri"/>
                <a:cs typeface="Calibri"/>
              </a:rPr>
              <a:t>Anticipatory</a:t>
            </a:r>
            <a:endParaRPr sz="2100" dirty="0">
              <a:latin typeface="Calibri"/>
              <a:cs typeface="Calibri"/>
            </a:endParaRPr>
          </a:p>
          <a:p>
            <a:pPr marL="2540" algn="ctr">
              <a:lnSpc>
                <a:spcPct val="100000"/>
              </a:lnSpc>
              <a:spcBef>
                <a:spcPts val="200"/>
              </a:spcBef>
            </a:pPr>
            <a:r>
              <a:rPr sz="2100" spc="10" dirty="0">
                <a:solidFill>
                  <a:srgbClr val="FFFFFF"/>
                </a:solidFill>
                <a:latin typeface="Calibri"/>
                <a:cs typeface="Calibri"/>
              </a:rPr>
              <a:t>(Current</a:t>
            </a:r>
            <a:r>
              <a:rPr sz="2100" spc="25" dirty="0">
                <a:solidFill>
                  <a:srgbClr val="FFFFFF"/>
                </a:solidFill>
                <a:latin typeface="Calibri"/>
                <a:cs typeface="Calibri"/>
              </a:rPr>
              <a:t> </a:t>
            </a:r>
            <a:r>
              <a:rPr sz="2100" spc="20" dirty="0">
                <a:solidFill>
                  <a:srgbClr val="FFFFFF"/>
                </a:solidFill>
                <a:latin typeface="Calibri"/>
                <a:cs typeface="Calibri"/>
              </a:rPr>
              <a:t>pupils)</a:t>
            </a:r>
            <a:endParaRPr sz="2100" dirty="0">
              <a:latin typeface="Calibri"/>
              <a:cs typeface="Calibri"/>
            </a:endParaRPr>
          </a:p>
          <a:p>
            <a:pPr marL="97790" marR="88900" indent="-1270" algn="ctr">
              <a:lnSpc>
                <a:spcPct val="100000"/>
              </a:lnSpc>
              <a:spcBef>
                <a:spcPts val="980"/>
              </a:spcBef>
            </a:pPr>
            <a:r>
              <a:rPr sz="2000" spc="-15" dirty="0">
                <a:solidFill>
                  <a:srgbClr val="FFFFFF"/>
                </a:solidFill>
                <a:latin typeface="Calibri"/>
                <a:cs typeface="Calibri"/>
              </a:rPr>
              <a:t>Any </a:t>
            </a:r>
            <a:r>
              <a:rPr sz="2000" spc="-5" dirty="0">
                <a:solidFill>
                  <a:srgbClr val="FFFFFF"/>
                </a:solidFill>
                <a:latin typeface="Calibri"/>
                <a:cs typeface="Calibri"/>
              </a:rPr>
              <a:t>pupils currently on  </a:t>
            </a:r>
            <a:r>
              <a:rPr sz="2000" spc="-15" dirty="0">
                <a:solidFill>
                  <a:srgbClr val="FFFFFF"/>
                </a:solidFill>
                <a:latin typeface="Calibri"/>
                <a:cs typeface="Calibri"/>
              </a:rPr>
              <a:t>roll </a:t>
            </a:r>
            <a:r>
              <a:rPr sz="2000" dirty="0">
                <a:solidFill>
                  <a:srgbClr val="FFFFFF"/>
                </a:solidFill>
                <a:latin typeface="Calibri"/>
                <a:cs typeface="Calibri"/>
              </a:rPr>
              <a:t>who </a:t>
            </a:r>
            <a:r>
              <a:rPr sz="2000" spc="-15" dirty="0">
                <a:solidFill>
                  <a:srgbClr val="FFFFFF"/>
                </a:solidFill>
                <a:latin typeface="Calibri"/>
                <a:cs typeface="Calibri"/>
              </a:rPr>
              <a:t>have </a:t>
            </a:r>
            <a:r>
              <a:rPr sz="2000" dirty="0">
                <a:solidFill>
                  <a:srgbClr val="FFFFFF"/>
                </a:solidFill>
                <a:latin typeface="Calibri"/>
                <a:cs typeface="Calibri"/>
              </a:rPr>
              <a:t>a </a:t>
            </a:r>
            <a:r>
              <a:rPr sz="2000" spc="-15" dirty="0">
                <a:solidFill>
                  <a:srgbClr val="FFFFFF"/>
                </a:solidFill>
                <a:latin typeface="Calibri"/>
                <a:cs typeface="Calibri"/>
              </a:rPr>
              <a:t>physical  </a:t>
            </a:r>
            <a:r>
              <a:rPr sz="2000" spc="-5" dirty="0">
                <a:solidFill>
                  <a:srgbClr val="FFFFFF"/>
                </a:solidFill>
                <a:latin typeface="Calibri"/>
                <a:cs typeface="Calibri"/>
              </a:rPr>
              <a:t>disability </a:t>
            </a:r>
            <a:r>
              <a:rPr sz="2000" dirty="0">
                <a:solidFill>
                  <a:srgbClr val="FFFFFF"/>
                </a:solidFill>
                <a:latin typeface="Calibri"/>
                <a:cs typeface="Calibri"/>
              </a:rPr>
              <a:t>and </a:t>
            </a:r>
            <a:r>
              <a:rPr sz="2000" spc="-5" dirty="0">
                <a:solidFill>
                  <a:srgbClr val="FFFFFF"/>
                </a:solidFill>
                <a:latin typeface="Calibri"/>
                <a:cs typeface="Calibri"/>
              </a:rPr>
              <a:t>what  </a:t>
            </a:r>
            <a:r>
              <a:rPr sz="2000" spc="-10" dirty="0">
                <a:solidFill>
                  <a:srgbClr val="FFFFFF"/>
                </a:solidFill>
                <a:latin typeface="Calibri"/>
                <a:cs typeface="Calibri"/>
              </a:rPr>
              <a:t>significant </a:t>
            </a:r>
            <a:r>
              <a:rPr sz="2000" spc="-5" dirty="0">
                <a:solidFill>
                  <a:srgbClr val="FFFFFF"/>
                </a:solidFill>
                <a:latin typeface="Calibri"/>
                <a:cs typeface="Calibri"/>
              </a:rPr>
              <a:t>school</a:t>
            </a:r>
            <a:r>
              <a:rPr sz="2000" spc="-50" dirty="0">
                <a:solidFill>
                  <a:srgbClr val="FFFFFF"/>
                </a:solidFill>
                <a:latin typeface="Calibri"/>
                <a:cs typeface="Calibri"/>
              </a:rPr>
              <a:t> </a:t>
            </a:r>
            <a:r>
              <a:rPr sz="2000" spc="-10" dirty="0">
                <a:solidFill>
                  <a:srgbClr val="FFFFFF"/>
                </a:solidFill>
                <a:latin typeface="Calibri"/>
                <a:cs typeface="Calibri"/>
              </a:rPr>
              <a:t>events</a:t>
            </a:r>
            <a:r>
              <a:rPr sz="2000" dirty="0">
                <a:solidFill>
                  <a:srgbClr val="FFFFFF"/>
                </a:solidFill>
                <a:latin typeface="Calibri"/>
                <a:cs typeface="Calibri"/>
              </a:rPr>
              <a:t>/ </a:t>
            </a:r>
            <a:r>
              <a:rPr sz="2000" spc="-5" dirty="0">
                <a:solidFill>
                  <a:srgbClr val="FFFFFF"/>
                </a:solidFill>
                <a:latin typeface="Calibri"/>
                <a:cs typeface="Calibri"/>
              </a:rPr>
              <a:t>activities</a:t>
            </a:r>
            <a:r>
              <a:rPr sz="2000" dirty="0">
                <a:solidFill>
                  <a:srgbClr val="FFFFFF"/>
                </a:solidFill>
                <a:latin typeface="Calibri"/>
                <a:cs typeface="Calibri"/>
              </a:rPr>
              <a:t>/ access </a:t>
            </a:r>
            <a:r>
              <a:rPr sz="2000" spc="-10" dirty="0">
                <a:solidFill>
                  <a:srgbClr val="FFFFFF"/>
                </a:solidFill>
                <a:latin typeface="Calibri"/>
                <a:cs typeface="Calibri"/>
              </a:rPr>
              <a:t>to  specific areas can </a:t>
            </a:r>
            <a:r>
              <a:rPr sz="2000" spc="-5" dirty="0">
                <a:solidFill>
                  <a:srgbClr val="FFFFFF"/>
                </a:solidFill>
                <a:latin typeface="Calibri"/>
                <a:cs typeface="Calibri"/>
              </a:rPr>
              <a:t>be  </a:t>
            </a:r>
            <a:r>
              <a:rPr sz="2000" spc="-10" dirty="0">
                <a:solidFill>
                  <a:srgbClr val="FFFFFF"/>
                </a:solidFill>
                <a:latin typeface="Calibri"/>
                <a:cs typeface="Calibri"/>
              </a:rPr>
              <a:t>anticipated </a:t>
            </a:r>
            <a:r>
              <a:rPr sz="2000" spc="-5" dirty="0">
                <a:solidFill>
                  <a:srgbClr val="FFFFFF"/>
                </a:solidFill>
                <a:latin typeface="Calibri"/>
                <a:cs typeface="Calibri"/>
              </a:rPr>
              <a:t>in </a:t>
            </a:r>
            <a:r>
              <a:rPr sz="2000" dirty="0">
                <a:solidFill>
                  <a:srgbClr val="FFFFFF"/>
                </a:solidFill>
                <a:latin typeface="Calibri"/>
                <a:cs typeface="Calibri"/>
              </a:rPr>
              <a:t>the </a:t>
            </a:r>
            <a:r>
              <a:rPr sz="2000" spc="-10" dirty="0">
                <a:solidFill>
                  <a:srgbClr val="FFFFFF"/>
                </a:solidFill>
                <a:latin typeface="Calibri"/>
                <a:cs typeface="Calibri"/>
              </a:rPr>
              <a:t>coming  </a:t>
            </a:r>
            <a:r>
              <a:rPr sz="2000" spc="-15" dirty="0">
                <a:solidFill>
                  <a:srgbClr val="FFFFFF"/>
                </a:solidFill>
                <a:latin typeface="Calibri"/>
                <a:cs typeface="Calibri"/>
              </a:rPr>
              <a:t>years </a:t>
            </a:r>
            <a:r>
              <a:rPr sz="2000" dirty="0">
                <a:solidFill>
                  <a:srgbClr val="FFFFFF"/>
                </a:solidFill>
                <a:latin typeface="Calibri"/>
                <a:cs typeface="Calibri"/>
              </a:rPr>
              <a:t>and this </a:t>
            </a:r>
            <a:r>
              <a:rPr sz="2000" spc="-5" dirty="0">
                <a:solidFill>
                  <a:srgbClr val="FFFFFF"/>
                </a:solidFill>
                <a:latin typeface="Calibri"/>
                <a:cs typeface="Calibri"/>
              </a:rPr>
              <a:t>can be  planned </a:t>
            </a:r>
            <a:r>
              <a:rPr sz="2000" spc="-15" dirty="0">
                <a:solidFill>
                  <a:srgbClr val="FFFFFF"/>
                </a:solidFill>
                <a:latin typeface="Calibri"/>
                <a:cs typeface="Calibri"/>
              </a:rPr>
              <a:t>for </a:t>
            </a:r>
            <a:r>
              <a:rPr sz="2000" dirty="0">
                <a:solidFill>
                  <a:srgbClr val="FFFFFF"/>
                </a:solidFill>
                <a:latin typeface="Calibri"/>
                <a:cs typeface="Calibri"/>
              </a:rPr>
              <a:t>and</a:t>
            </a:r>
            <a:r>
              <a:rPr sz="2000" spc="-75" dirty="0">
                <a:solidFill>
                  <a:srgbClr val="FFFFFF"/>
                </a:solidFill>
                <a:latin typeface="Calibri"/>
                <a:cs typeface="Calibri"/>
              </a:rPr>
              <a:t> </a:t>
            </a:r>
            <a:r>
              <a:rPr sz="2000" spc="-5" dirty="0">
                <a:solidFill>
                  <a:srgbClr val="FFFFFF"/>
                </a:solidFill>
                <a:latin typeface="Calibri"/>
                <a:cs typeface="Calibri"/>
              </a:rPr>
              <a:t>achieved.</a:t>
            </a:r>
            <a:endParaRPr sz="2000" dirty="0">
              <a:latin typeface="Calibri"/>
              <a:cs typeface="Calibri"/>
            </a:endParaRPr>
          </a:p>
        </p:txBody>
      </p:sp>
      <p:sp>
        <p:nvSpPr>
          <p:cNvPr id="8" name="object 8"/>
          <p:cNvSpPr txBox="1"/>
          <p:nvPr/>
        </p:nvSpPr>
        <p:spPr>
          <a:xfrm>
            <a:off x="13061582" y="4066663"/>
            <a:ext cx="2778125" cy="4193540"/>
          </a:xfrm>
          <a:prstGeom prst="rect">
            <a:avLst/>
          </a:prstGeom>
        </p:spPr>
        <p:txBody>
          <a:bodyPr vert="horz" wrap="square" lIns="0" tIns="38100" rIns="0" bIns="0" rtlCol="0">
            <a:spAutoFit/>
          </a:bodyPr>
          <a:lstStyle/>
          <a:p>
            <a:pPr algn="ctr">
              <a:lnSpc>
                <a:spcPct val="100000"/>
              </a:lnSpc>
              <a:spcBef>
                <a:spcPts val="300"/>
              </a:spcBef>
            </a:pPr>
            <a:r>
              <a:rPr sz="2100" b="1" spc="15" dirty="0">
                <a:solidFill>
                  <a:srgbClr val="FFFFFF"/>
                </a:solidFill>
                <a:latin typeface="Calibri"/>
                <a:cs typeface="Calibri"/>
              </a:rPr>
              <a:t>Being</a:t>
            </a:r>
            <a:r>
              <a:rPr sz="2100" b="1" spc="25" dirty="0">
                <a:solidFill>
                  <a:srgbClr val="FFFFFF"/>
                </a:solidFill>
                <a:latin typeface="Calibri"/>
                <a:cs typeface="Calibri"/>
              </a:rPr>
              <a:t> </a:t>
            </a:r>
            <a:r>
              <a:rPr sz="2100" b="1" spc="10" dirty="0">
                <a:solidFill>
                  <a:srgbClr val="FFFFFF"/>
                </a:solidFill>
                <a:latin typeface="Calibri"/>
                <a:cs typeface="Calibri"/>
              </a:rPr>
              <a:t>Anticipatory</a:t>
            </a:r>
            <a:endParaRPr sz="2100">
              <a:latin typeface="Calibri"/>
              <a:cs typeface="Calibri"/>
            </a:endParaRPr>
          </a:p>
          <a:p>
            <a:pPr marL="635" algn="ctr">
              <a:lnSpc>
                <a:spcPct val="100000"/>
              </a:lnSpc>
              <a:spcBef>
                <a:spcPts val="200"/>
              </a:spcBef>
            </a:pPr>
            <a:r>
              <a:rPr sz="2100" spc="10" dirty="0">
                <a:solidFill>
                  <a:srgbClr val="FFFFFF"/>
                </a:solidFill>
                <a:latin typeface="Calibri"/>
                <a:cs typeface="Calibri"/>
              </a:rPr>
              <a:t>(Future</a:t>
            </a:r>
            <a:r>
              <a:rPr sz="2100" spc="30" dirty="0">
                <a:solidFill>
                  <a:srgbClr val="FFFFFF"/>
                </a:solidFill>
                <a:latin typeface="Calibri"/>
                <a:cs typeface="Calibri"/>
              </a:rPr>
              <a:t> </a:t>
            </a:r>
            <a:r>
              <a:rPr sz="2100" spc="20" dirty="0">
                <a:solidFill>
                  <a:srgbClr val="FFFFFF"/>
                </a:solidFill>
                <a:latin typeface="Calibri"/>
                <a:cs typeface="Calibri"/>
              </a:rPr>
              <a:t>pupils)</a:t>
            </a:r>
            <a:endParaRPr sz="2100">
              <a:latin typeface="Calibri"/>
              <a:cs typeface="Calibri"/>
            </a:endParaRPr>
          </a:p>
          <a:p>
            <a:pPr marL="12700" marR="5080" indent="-635" algn="ctr">
              <a:lnSpc>
                <a:spcPct val="100000"/>
              </a:lnSpc>
              <a:spcBef>
                <a:spcPts val="980"/>
              </a:spcBef>
            </a:pPr>
            <a:r>
              <a:rPr sz="2000" spc="-15" dirty="0">
                <a:solidFill>
                  <a:srgbClr val="FFFFFF"/>
                </a:solidFill>
                <a:latin typeface="Calibri"/>
                <a:cs typeface="Calibri"/>
              </a:rPr>
              <a:t>Any </a:t>
            </a:r>
            <a:r>
              <a:rPr sz="2000" spc="-5" dirty="0">
                <a:solidFill>
                  <a:srgbClr val="FFFFFF"/>
                </a:solidFill>
                <a:latin typeface="Calibri"/>
                <a:cs typeface="Calibri"/>
              </a:rPr>
              <a:t>pupils </a:t>
            </a:r>
            <a:r>
              <a:rPr sz="2000" dirty="0">
                <a:solidFill>
                  <a:srgbClr val="FFFFFF"/>
                </a:solidFill>
                <a:latin typeface="Calibri"/>
                <a:cs typeface="Calibri"/>
              </a:rPr>
              <a:t>who </a:t>
            </a:r>
            <a:r>
              <a:rPr sz="2000" spc="-15" dirty="0">
                <a:solidFill>
                  <a:srgbClr val="FFFFFF"/>
                </a:solidFill>
                <a:latin typeface="Calibri"/>
                <a:cs typeface="Calibri"/>
              </a:rPr>
              <a:t>have </a:t>
            </a:r>
            <a:r>
              <a:rPr sz="2000" dirty="0">
                <a:solidFill>
                  <a:srgbClr val="FFFFFF"/>
                </a:solidFill>
                <a:latin typeface="Calibri"/>
                <a:cs typeface="Calibri"/>
              </a:rPr>
              <a:t>a  </a:t>
            </a:r>
            <a:r>
              <a:rPr sz="2000" spc="-15" dirty="0">
                <a:solidFill>
                  <a:srgbClr val="FFFFFF"/>
                </a:solidFill>
                <a:latin typeface="Calibri"/>
                <a:cs typeface="Calibri"/>
              </a:rPr>
              <a:t>physical </a:t>
            </a:r>
            <a:r>
              <a:rPr sz="2000" spc="-5" dirty="0">
                <a:solidFill>
                  <a:srgbClr val="FFFFFF"/>
                </a:solidFill>
                <a:latin typeface="Calibri"/>
                <a:cs typeface="Calibri"/>
              </a:rPr>
              <a:t>disability </a:t>
            </a:r>
            <a:r>
              <a:rPr sz="2000" dirty="0">
                <a:solidFill>
                  <a:srgbClr val="FFFFFF"/>
                </a:solidFill>
                <a:latin typeface="Calibri"/>
                <a:cs typeface="Calibri"/>
              </a:rPr>
              <a:t>the  </a:t>
            </a:r>
            <a:r>
              <a:rPr sz="2000" spc="-5" dirty="0">
                <a:solidFill>
                  <a:srgbClr val="FFFFFF"/>
                </a:solidFill>
                <a:latin typeface="Calibri"/>
                <a:cs typeface="Calibri"/>
              </a:rPr>
              <a:t>school might </a:t>
            </a:r>
            <a:r>
              <a:rPr sz="2000" spc="-15" dirty="0">
                <a:solidFill>
                  <a:srgbClr val="FFFFFF"/>
                </a:solidFill>
                <a:latin typeface="Calibri"/>
                <a:cs typeface="Calibri"/>
              </a:rPr>
              <a:t>have </a:t>
            </a:r>
            <a:r>
              <a:rPr sz="2000" spc="-5" dirty="0">
                <a:solidFill>
                  <a:srgbClr val="FFFFFF"/>
                </a:solidFill>
                <a:latin typeface="Calibri"/>
                <a:cs typeface="Calibri"/>
              </a:rPr>
              <a:t>in  </a:t>
            </a:r>
            <a:r>
              <a:rPr sz="2000" spc="-10" dirty="0">
                <a:solidFill>
                  <a:srgbClr val="FFFFFF"/>
                </a:solidFill>
                <a:latin typeface="Calibri"/>
                <a:cs typeface="Calibri"/>
              </a:rPr>
              <a:t>future, particularly </a:t>
            </a:r>
            <a:r>
              <a:rPr sz="2000" dirty="0">
                <a:solidFill>
                  <a:srgbClr val="FFFFFF"/>
                </a:solidFill>
                <a:latin typeface="Calibri"/>
                <a:cs typeface="Calibri"/>
              </a:rPr>
              <a:t>a </a:t>
            </a:r>
            <a:r>
              <a:rPr sz="2000" spc="-5" dirty="0">
                <a:solidFill>
                  <a:srgbClr val="FFFFFF"/>
                </a:solidFill>
                <a:latin typeface="Calibri"/>
                <a:cs typeface="Calibri"/>
              </a:rPr>
              <a:t>pupil  </a:t>
            </a:r>
            <a:r>
              <a:rPr sz="2000" dirty="0">
                <a:solidFill>
                  <a:srgbClr val="FFFFFF"/>
                </a:solidFill>
                <a:latin typeface="Calibri"/>
                <a:cs typeface="Calibri"/>
              </a:rPr>
              <a:t>with </a:t>
            </a:r>
            <a:r>
              <a:rPr sz="2000" spc="-10" dirty="0">
                <a:solidFill>
                  <a:srgbClr val="FFFFFF"/>
                </a:solidFill>
                <a:latin typeface="Calibri"/>
                <a:cs typeface="Calibri"/>
              </a:rPr>
              <a:t>more complex </a:t>
            </a:r>
            <a:r>
              <a:rPr sz="2000" spc="-5" dirty="0">
                <a:solidFill>
                  <a:srgbClr val="FFFFFF"/>
                </a:solidFill>
                <a:latin typeface="Calibri"/>
                <a:cs typeface="Calibri"/>
              </a:rPr>
              <a:t>needs  </a:t>
            </a:r>
            <a:r>
              <a:rPr sz="2000" dirty="0">
                <a:solidFill>
                  <a:srgbClr val="FFFFFF"/>
                </a:solidFill>
                <a:latin typeface="Calibri"/>
                <a:cs typeface="Calibri"/>
              </a:rPr>
              <a:t>than the </a:t>
            </a:r>
            <a:r>
              <a:rPr sz="2000" spc="-5" dirty="0">
                <a:solidFill>
                  <a:srgbClr val="FFFFFF"/>
                </a:solidFill>
                <a:latin typeface="Calibri"/>
                <a:cs typeface="Calibri"/>
              </a:rPr>
              <a:t>school currently  has </a:t>
            </a:r>
            <a:r>
              <a:rPr sz="2000" spc="-10" dirty="0">
                <a:solidFill>
                  <a:srgbClr val="FFFFFF"/>
                </a:solidFill>
                <a:latin typeface="Calibri"/>
                <a:cs typeface="Calibri"/>
              </a:rPr>
              <a:t>experience </a:t>
            </a:r>
            <a:r>
              <a:rPr sz="2000" spc="-45" dirty="0">
                <a:solidFill>
                  <a:srgbClr val="FFFFFF"/>
                </a:solidFill>
                <a:latin typeface="Calibri"/>
                <a:cs typeface="Calibri"/>
              </a:rPr>
              <a:t>of, </a:t>
            </a:r>
            <a:r>
              <a:rPr sz="2000" spc="5" dirty="0">
                <a:solidFill>
                  <a:srgbClr val="FFFFFF"/>
                </a:solidFill>
                <a:latin typeface="Calibri"/>
                <a:cs typeface="Calibri"/>
              </a:rPr>
              <a:t>e.g. </a:t>
            </a:r>
            <a:r>
              <a:rPr sz="2000" dirty="0">
                <a:solidFill>
                  <a:srgbClr val="FFFFFF"/>
                </a:solidFill>
                <a:latin typeface="Calibri"/>
                <a:cs typeface="Calibri"/>
              </a:rPr>
              <a:t>a  </a:t>
            </a:r>
            <a:r>
              <a:rPr sz="2000" spc="-10" dirty="0">
                <a:solidFill>
                  <a:srgbClr val="FFFFFF"/>
                </a:solidFill>
                <a:latin typeface="Calibri"/>
                <a:cs typeface="Calibri"/>
              </a:rPr>
              <a:t>powered </a:t>
            </a:r>
            <a:r>
              <a:rPr sz="2000" dirty="0">
                <a:solidFill>
                  <a:srgbClr val="FFFFFF"/>
                </a:solidFill>
                <a:latin typeface="Calibri"/>
                <a:cs typeface="Calibri"/>
              </a:rPr>
              <a:t>wheelchair </a:t>
            </a:r>
            <a:r>
              <a:rPr sz="2000" spc="-40" dirty="0">
                <a:solidFill>
                  <a:srgbClr val="FFFFFF"/>
                </a:solidFill>
                <a:latin typeface="Calibri"/>
                <a:cs typeface="Calibri"/>
              </a:rPr>
              <a:t>user,  </a:t>
            </a:r>
            <a:r>
              <a:rPr sz="2000" dirty="0">
                <a:solidFill>
                  <a:srgbClr val="FFFFFF"/>
                </a:solidFill>
                <a:latin typeface="Calibri"/>
                <a:cs typeface="Calibri"/>
              </a:rPr>
              <a:t>a </a:t>
            </a:r>
            <a:r>
              <a:rPr sz="2000" spc="-10" dirty="0">
                <a:solidFill>
                  <a:srgbClr val="FFFFFF"/>
                </a:solidFill>
                <a:latin typeface="Calibri"/>
                <a:cs typeface="Calibri"/>
              </a:rPr>
              <a:t>non-verbal </a:t>
            </a:r>
            <a:r>
              <a:rPr sz="2000" spc="-5" dirty="0">
                <a:solidFill>
                  <a:srgbClr val="FFFFFF"/>
                </a:solidFill>
                <a:latin typeface="Calibri"/>
                <a:cs typeface="Calibri"/>
              </a:rPr>
              <a:t>pupil </a:t>
            </a:r>
            <a:r>
              <a:rPr sz="2000" spc="-10" dirty="0">
                <a:solidFill>
                  <a:srgbClr val="FFFFFF"/>
                </a:solidFill>
                <a:latin typeface="Calibri"/>
                <a:cs typeface="Calibri"/>
              </a:rPr>
              <a:t>etc,</a:t>
            </a:r>
            <a:r>
              <a:rPr sz="2000" spc="-40" dirty="0">
                <a:solidFill>
                  <a:srgbClr val="FFFFFF"/>
                </a:solidFill>
                <a:latin typeface="Calibri"/>
                <a:cs typeface="Calibri"/>
              </a:rPr>
              <a:t> </a:t>
            </a:r>
            <a:r>
              <a:rPr sz="2000" dirty="0">
                <a:solidFill>
                  <a:srgbClr val="FFFFFF"/>
                </a:solidFill>
                <a:latin typeface="Calibri"/>
                <a:cs typeface="Calibri"/>
              </a:rPr>
              <a:t>and  </a:t>
            </a:r>
            <a:r>
              <a:rPr sz="2000" spc="-5" dirty="0">
                <a:solidFill>
                  <a:srgbClr val="FFFFFF"/>
                </a:solidFill>
                <a:latin typeface="Calibri"/>
                <a:cs typeface="Calibri"/>
              </a:rPr>
              <a:t>how </a:t>
            </a:r>
            <a:r>
              <a:rPr sz="2000" dirty="0">
                <a:solidFill>
                  <a:srgbClr val="FFFFFF"/>
                </a:solidFill>
                <a:latin typeface="Calibri"/>
                <a:cs typeface="Calibri"/>
              </a:rPr>
              <a:t>their access </a:t>
            </a:r>
            <a:r>
              <a:rPr sz="2000" spc="-10" dirty="0">
                <a:solidFill>
                  <a:srgbClr val="FFFFFF"/>
                </a:solidFill>
                <a:latin typeface="Calibri"/>
                <a:cs typeface="Calibri"/>
              </a:rPr>
              <a:t>can </a:t>
            </a:r>
            <a:r>
              <a:rPr sz="2000" spc="-5" dirty="0">
                <a:solidFill>
                  <a:srgbClr val="FFFFFF"/>
                </a:solidFill>
                <a:latin typeface="Calibri"/>
                <a:cs typeface="Calibri"/>
              </a:rPr>
              <a:t>be  planned </a:t>
            </a:r>
            <a:r>
              <a:rPr sz="2000" spc="-15" dirty="0">
                <a:solidFill>
                  <a:srgbClr val="FFFFFF"/>
                </a:solidFill>
                <a:latin typeface="Calibri"/>
                <a:cs typeface="Calibri"/>
              </a:rPr>
              <a:t>for </a:t>
            </a:r>
            <a:r>
              <a:rPr sz="2000" dirty="0">
                <a:solidFill>
                  <a:srgbClr val="FFFFFF"/>
                </a:solidFill>
                <a:latin typeface="Calibri"/>
                <a:cs typeface="Calibri"/>
              </a:rPr>
              <a:t>and</a:t>
            </a:r>
            <a:r>
              <a:rPr sz="2000" spc="-60" dirty="0">
                <a:solidFill>
                  <a:srgbClr val="FFFFFF"/>
                </a:solidFill>
                <a:latin typeface="Calibri"/>
                <a:cs typeface="Calibri"/>
              </a:rPr>
              <a:t> </a:t>
            </a:r>
            <a:r>
              <a:rPr sz="2000" spc="-5" dirty="0">
                <a:solidFill>
                  <a:srgbClr val="FFFFFF"/>
                </a:solidFill>
                <a:latin typeface="Calibri"/>
                <a:cs typeface="Calibri"/>
              </a:rPr>
              <a:t>achieved.</a:t>
            </a:r>
            <a:endParaRPr sz="2000">
              <a:latin typeface="Calibri"/>
              <a:cs typeface="Calibri"/>
            </a:endParaRPr>
          </a:p>
        </p:txBody>
      </p:sp>
      <p:sp>
        <p:nvSpPr>
          <p:cNvPr id="9" name="object 9"/>
          <p:cNvSpPr/>
          <p:nvPr/>
        </p:nvSpPr>
        <p:spPr>
          <a:xfrm>
            <a:off x="6300486" y="2144815"/>
            <a:ext cx="1592580" cy="1593215"/>
          </a:xfrm>
          <a:custGeom>
            <a:avLst/>
            <a:gdLst/>
            <a:ahLst/>
            <a:cxnLst/>
            <a:rect l="l" t="t" r="r" b="b"/>
            <a:pathLst>
              <a:path w="1592579" h="1593214">
                <a:moveTo>
                  <a:pt x="796289" y="0"/>
                </a:moveTo>
                <a:lnTo>
                  <a:pt x="747782" y="1453"/>
                </a:lnTo>
                <a:lnTo>
                  <a:pt x="700043" y="5758"/>
                </a:lnTo>
                <a:lnTo>
                  <a:pt x="653156" y="12831"/>
                </a:lnTo>
                <a:lnTo>
                  <a:pt x="607204" y="22590"/>
                </a:lnTo>
                <a:lnTo>
                  <a:pt x="562271" y="34949"/>
                </a:lnTo>
                <a:lnTo>
                  <a:pt x="518439" y="49827"/>
                </a:lnTo>
                <a:lnTo>
                  <a:pt x="475793" y="67140"/>
                </a:lnTo>
                <a:lnTo>
                  <a:pt x="434415" y="86803"/>
                </a:lnTo>
                <a:lnTo>
                  <a:pt x="394388" y="108735"/>
                </a:lnTo>
                <a:lnTo>
                  <a:pt x="355797" y="132852"/>
                </a:lnTo>
                <a:lnTo>
                  <a:pt x="318723" y="159070"/>
                </a:lnTo>
                <a:lnTo>
                  <a:pt x="283251" y="187306"/>
                </a:lnTo>
                <a:lnTo>
                  <a:pt x="249464" y="217477"/>
                </a:lnTo>
                <a:lnTo>
                  <a:pt x="217445" y="249499"/>
                </a:lnTo>
                <a:lnTo>
                  <a:pt x="187278" y="283289"/>
                </a:lnTo>
                <a:lnTo>
                  <a:pt x="159045" y="318764"/>
                </a:lnTo>
                <a:lnTo>
                  <a:pt x="132831" y="355840"/>
                </a:lnTo>
                <a:lnTo>
                  <a:pt x="108717" y="394433"/>
                </a:lnTo>
                <a:lnTo>
                  <a:pt x="86788" y="434461"/>
                </a:lnTo>
                <a:lnTo>
                  <a:pt x="67127" y="475841"/>
                </a:lnTo>
                <a:lnTo>
                  <a:pt x="49818" y="518488"/>
                </a:lnTo>
                <a:lnTo>
                  <a:pt x="34943" y="562320"/>
                </a:lnTo>
                <a:lnTo>
                  <a:pt x="22585" y="607253"/>
                </a:lnTo>
                <a:lnTo>
                  <a:pt x="12829" y="653203"/>
                </a:lnTo>
                <a:lnTo>
                  <a:pt x="5757" y="700088"/>
                </a:lnTo>
                <a:lnTo>
                  <a:pt x="1453" y="747824"/>
                </a:lnTo>
                <a:lnTo>
                  <a:pt x="0" y="796328"/>
                </a:lnTo>
                <a:lnTo>
                  <a:pt x="1453" y="844842"/>
                </a:lnTo>
                <a:lnTo>
                  <a:pt x="5757" y="892587"/>
                </a:lnTo>
                <a:lnTo>
                  <a:pt x="12829" y="939479"/>
                </a:lnTo>
                <a:lnTo>
                  <a:pt x="22585" y="985435"/>
                </a:lnTo>
                <a:lnTo>
                  <a:pt x="34943" y="1030373"/>
                </a:lnTo>
                <a:lnTo>
                  <a:pt x="49818" y="1074208"/>
                </a:lnTo>
                <a:lnTo>
                  <a:pt x="67127" y="1116858"/>
                </a:lnTo>
                <a:lnTo>
                  <a:pt x="86788" y="1158238"/>
                </a:lnTo>
                <a:lnTo>
                  <a:pt x="108717" y="1198267"/>
                </a:lnTo>
                <a:lnTo>
                  <a:pt x="132831" y="1236860"/>
                </a:lnTo>
                <a:lnTo>
                  <a:pt x="159045" y="1273935"/>
                </a:lnTo>
                <a:lnTo>
                  <a:pt x="187278" y="1309408"/>
                </a:lnTo>
                <a:lnTo>
                  <a:pt x="217445" y="1343195"/>
                </a:lnTo>
                <a:lnTo>
                  <a:pt x="249464" y="1375215"/>
                </a:lnTo>
                <a:lnTo>
                  <a:pt x="283251" y="1405382"/>
                </a:lnTo>
                <a:lnTo>
                  <a:pt x="318723" y="1433615"/>
                </a:lnTo>
                <a:lnTo>
                  <a:pt x="355797" y="1459829"/>
                </a:lnTo>
                <a:lnTo>
                  <a:pt x="394388" y="1483942"/>
                </a:lnTo>
                <a:lnTo>
                  <a:pt x="434415" y="1505871"/>
                </a:lnTo>
                <a:lnTo>
                  <a:pt x="475793" y="1525531"/>
                </a:lnTo>
                <a:lnTo>
                  <a:pt x="518439" y="1542840"/>
                </a:lnTo>
                <a:lnTo>
                  <a:pt x="562271" y="1557714"/>
                </a:lnTo>
                <a:lnTo>
                  <a:pt x="607204" y="1570071"/>
                </a:lnTo>
                <a:lnTo>
                  <a:pt x="653156" y="1579827"/>
                </a:lnTo>
                <a:lnTo>
                  <a:pt x="700043" y="1586899"/>
                </a:lnTo>
                <a:lnTo>
                  <a:pt x="747782" y="1591203"/>
                </a:lnTo>
                <a:lnTo>
                  <a:pt x="796289" y="1592656"/>
                </a:lnTo>
                <a:lnTo>
                  <a:pt x="844797" y="1591203"/>
                </a:lnTo>
                <a:lnTo>
                  <a:pt x="892536" y="1586899"/>
                </a:lnTo>
                <a:lnTo>
                  <a:pt x="939423" y="1579827"/>
                </a:lnTo>
                <a:lnTo>
                  <a:pt x="985375" y="1570071"/>
                </a:lnTo>
                <a:lnTo>
                  <a:pt x="1030308" y="1557714"/>
                </a:lnTo>
                <a:lnTo>
                  <a:pt x="1074140" y="1542840"/>
                </a:lnTo>
                <a:lnTo>
                  <a:pt x="1116786" y="1525531"/>
                </a:lnTo>
                <a:lnTo>
                  <a:pt x="1158164" y="1505871"/>
                </a:lnTo>
                <a:lnTo>
                  <a:pt x="1198191" y="1483942"/>
                </a:lnTo>
                <a:lnTo>
                  <a:pt x="1236782" y="1459829"/>
                </a:lnTo>
                <a:lnTo>
                  <a:pt x="1273856" y="1433615"/>
                </a:lnTo>
                <a:lnTo>
                  <a:pt x="1309328" y="1405382"/>
                </a:lnTo>
                <a:lnTo>
                  <a:pt x="1343115" y="1375215"/>
                </a:lnTo>
                <a:lnTo>
                  <a:pt x="1375134" y="1343195"/>
                </a:lnTo>
                <a:lnTo>
                  <a:pt x="1405301" y="1309408"/>
                </a:lnTo>
                <a:lnTo>
                  <a:pt x="1433534" y="1273935"/>
                </a:lnTo>
                <a:lnTo>
                  <a:pt x="1459748" y="1236860"/>
                </a:lnTo>
                <a:lnTo>
                  <a:pt x="1483862" y="1198267"/>
                </a:lnTo>
                <a:lnTo>
                  <a:pt x="1505791" y="1158238"/>
                </a:lnTo>
                <a:lnTo>
                  <a:pt x="1525452" y="1116858"/>
                </a:lnTo>
                <a:lnTo>
                  <a:pt x="1542761" y="1074208"/>
                </a:lnTo>
                <a:lnTo>
                  <a:pt x="1557636" y="1030373"/>
                </a:lnTo>
                <a:lnTo>
                  <a:pt x="1569994" y="985435"/>
                </a:lnTo>
                <a:lnTo>
                  <a:pt x="1579750" y="939479"/>
                </a:lnTo>
                <a:lnTo>
                  <a:pt x="1586822" y="892587"/>
                </a:lnTo>
                <a:lnTo>
                  <a:pt x="1591126" y="844842"/>
                </a:lnTo>
                <a:lnTo>
                  <a:pt x="1592580" y="796328"/>
                </a:lnTo>
                <a:lnTo>
                  <a:pt x="1591126" y="747824"/>
                </a:lnTo>
                <a:lnTo>
                  <a:pt x="1586822" y="700088"/>
                </a:lnTo>
                <a:lnTo>
                  <a:pt x="1579750" y="653203"/>
                </a:lnTo>
                <a:lnTo>
                  <a:pt x="1569994" y="607253"/>
                </a:lnTo>
                <a:lnTo>
                  <a:pt x="1557636" y="562320"/>
                </a:lnTo>
                <a:lnTo>
                  <a:pt x="1542761" y="518488"/>
                </a:lnTo>
                <a:lnTo>
                  <a:pt x="1525452" y="475841"/>
                </a:lnTo>
                <a:lnTo>
                  <a:pt x="1505791" y="434461"/>
                </a:lnTo>
                <a:lnTo>
                  <a:pt x="1483862" y="394433"/>
                </a:lnTo>
                <a:lnTo>
                  <a:pt x="1459748" y="355840"/>
                </a:lnTo>
                <a:lnTo>
                  <a:pt x="1433534" y="318764"/>
                </a:lnTo>
                <a:lnTo>
                  <a:pt x="1405301" y="283289"/>
                </a:lnTo>
                <a:lnTo>
                  <a:pt x="1375134" y="249499"/>
                </a:lnTo>
                <a:lnTo>
                  <a:pt x="1343115" y="217477"/>
                </a:lnTo>
                <a:lnTo>
                  <a:pt x="1309328" y="187306"/>
                </a:lnTo>
                <a:lnTo>
                  <a:pt x="1273856" y="159070"/>
                </a:lnTo>
                <a:lnTo>
                  <a:pt x="1236782" y="132852"/>
                </a:lnTo>
                <a:lnTo>
                  <a:pt x="1198191" y="108735"/>
                </a:lnTo>
                <a:lnTo>
                  <a:pt x="1158164" y="86803"/>
                </a:lnTo>
                <a:lnTo>
                  <a:pt x="1116786" y="67140"/>
                </a:lnTo>
                <a:lnTo>
                  <a:pt x="1074140" y="49827"/>
                </a:lnTo>
                <a:lnTo>
                  <a:pt x="1030308" y="34949"/>
                </a:lnTo>
                <a:lnTo>
                  <a:pt x="985375" y="22590"/>
                </a:lnTo>
                <a:lnTo>
                  <a:pt x="939423" y="12831"/>
                </a:lnTo>
                <a:lnTo>
                  <a:pt x="892536" y="5758"/>
                </a:lnTo>
                <a:lnTo>
                  <a:pt x="844797" y="1453"/>
                </a:lnTo>
                <a:lnTo>
                  <a:pt x="796289" y="0"/>
                </a:lnTo>
                <a:close/>
              </a:path>
            </a:pathLst>
          </a:custGeom>
          <a:solidFill>
            <a:srgbClr val="FFFFFF"/>
          </a:solidFill>
        </p:spPr>
        <p:txBody>
          <a:bodyPr wrap="square" lIns="0" tIns="0" rIns="0" bIns="0" rtlCol="0"/>
          <a:lstStyle/>
          <a:p>
            <a:endParaRPr/>
          </a:p>
        </p:txBody>
      </p:sp>
      <p:sp>
        <p:nvSpPr>
          <p:cNvPr id="10" name="object 10"/>
          <p:cNvSpPr/>
          <p:nvPr/>
        </p:nvSpPr>
        <p:spPr>
          <a:xfrm>
            <a:off x="9977136" y="2144815"/>
            <a:ext cx="1592580" cy="1593215"/>
          </a:xfrm>
          <a:custGeom>
            <a:avLst/>
            <a:gdLst/>
            <a:ahLst/>
            <a:cxnLst/>
            <a:rect l="l" t="t" r="r" b="b"/>
            <a:pathLst>
              <a:path w="1592579" h="1593214">
                <a:moveTo>
                  <a:pt x="796290" y="0"/>
                </a:moveTo>
                <a:lnTo>
                  <a:pt x="747782" y="1453"/>
                </a:lnTo>
                <a:lnTo>
                  <a:pt x="700043" y="5758"/>
                </a:lnTo>
                <a:lnTo>
                  <a:pt x="653156" y="12831"/>
                </a:lnTo>
                <a:lnTo>
                  <a:pt x="607204" y="22590"/>
                </a:lnTo>
                <a:lnTo>
                  <a:pt x="562271" y="34949"/>
                </a:lnTo>
                <a:lnTo>
                  <a:pt x="518439" y="49827"/>
                </a:lnTo>
                <a:lnTo>
                  <a:pt x="475793" y="67140"/>
                </a:lnTo>
                <a:lnTo>
                  <a:pt x="434415" y="86803"/>
                </a:lnTo>
                <a:lnTo>
                  <a:pt x="394388" y="108735"/>
                </a:lnTo>
                <a:lnTo>
                  <a:pt x="355797" y="132852"/>
                </a:lnTo>
                <a:lnTo>
                  <a:pt x="318723" y="159070"/>
                </a:lnTo>
                <a:lnTo>
                  <a:pt x="283251" y="187306"/>
                </a:lnTo>
                <a:lnTo>
                  <a:pt x="249464" y="217477"/>
                </a:lnTo>
                <a:lnTo>
                  <a:pt x="217445" y="249499"/>
                </a:lnTo>
                <a:lnTo>
                  <a:pt x="187278" y="283289"/>
                </a:lnTo>
                <a:lnTo>
                  <a:pt x="159045" y="318764"/>
                </a:lnTo>
                <a:lnTo>
                  <a:pt x="132831" y="355840"/>
                </a:lnTo>
                <a:lnTo>
                  <a:pt x="108717" y="394433"/>
                </a:lnTo>
                <a:lnTo>
                  <a:pt x="86788" y="434461"/>
                </a:lnTo>
                <a:lnTo>
                  <a:pt x="67127" y="475841"/>
                </a:lnTo>
                <a:lnTo>
                  <a:pt x="49818" y="518488"/>
                </a:lnTo>
                <a:lnTo>
                  <a:pt x="34943" y="562320"/>
                </a:lnTo>
                <a:lnTo>
                  <a:pt x="22585" y="607253"/>
                </a:lnTo>
                <a:lnTo>
                  <a:pt x="12829" y="653203"/>
                </a:lnTo>
                <a:lnTo>
                  <a:pt x="5757" y="700088"/>
                </a:lnTo>
                <a:lnTo>
                  <a:pt x="1453" y="747824"/>
                </a:lnTo>
                <a:lnTo>
                  <a:pt x="0" y="796328"/>
                </a:lnTo>
                <a:lnTo>
                  <a:pt x="1453" y="844842"/>
                </a:lnTo>
                <a:lnTo>
                  <a:pt x="5757" y="892587"/>
                </a:lnTo>
                <a:lnTo>
                  <a:pt x="12829" y="939479"/>
                </a:lnTo>
                <a:lnTo>
                  <a:pt x="22585" y="985435"/>
                </a:lnTo>
                <a:lnTo>
                  <a:pt x="34943" y="1030373"/>
                </a:lnTo>
                <a:lnTo>
                  <a:pt x="49818" y="1074208"/>
                </a:lnTo>
                <a:lnTo>
                  <a:pt x="67127" y="1116858"/>
                </a:lnTo>
                <a:lnTo>
                  <a:pt x="86788" y="1158238"/>
                </a:lnTo>
                <a:lnTo>
                  <a:pt x="108717" y="1198267"/>
                </a:lnTo>
                <a:lnTo>
                  <a:pt x="132831" y="1236860"/>
                </a:lnTo>
                <a:lnTo>
                  <a:pt x="159045" y="1273935"/>
                </a:lnTo>
                <a:lnTo>
                  <a:pt x="187278" y="1309408"/>
                </a:lnTo>
                <a:lnTo>
                  <a:pt x="217445" y="1343195"/>
                </a:lnTo>
                <a:lnTo>
                  <a:pt x="249464" y="1375215"/>
                </a:lnTo>
                <a:lnTo>
                  <a:pt x="283251" y="1405382"/>
                </a:lnTo>
                <a:lnTo>
                  <a:pt x="318723" y="1433615"/>
                </a:lnTo>
                <a:lnTo>
                  <a:pt x="355797" y="1459829"/>
                </a:lnTo>
                <a:lnTo>
                  <a:pt x="394388" y="1483942"/>
                </a:lnTo>
                <a:lnTo>
                  <a:pt x="434415" y="1505871"/>
                </a:lnTo>
                <a:lnTo>
                  <a:pt x="475793" y="1525531"/>
                </a:lnTo>
                <a:lnTo>
                  <a:pt x="518439" y="1542840"/>
                </a:lnTo>
                <a:lnTo>
                  <a:pt x="562271" y="1557714"/>
                </a:lnTo>
                <a:lnTo>
                  <a:pt x="607204" y="1570071"/>
                </a:lnTo>
                <a:lnTo>
                  <a:pt x="653156" y="1579827"/>
                </a:lnTo>
                <a:lnTo>
                  <a:pt x="700043" y="1586899"/>
                </a:lnTo>
                <a:lnTo>
                  <a:pt x="747782" y="1591203"/>
                </a:lnTo>
                <a:lnTo>
                  <a:pt x="796290" y="1592656"/>
                </a:lnTo>
                <a:lnTo>
                  <a:pt x="844797" y="1591203"/>
                </a:lnTo>
                <a:lnTo>
                  <a:pt x="892536" y="1586899"/>
                </a:lnTo>
                <a:lnTo>
                  <a:pt x="939423" y="1579827"/>
                </a:lnTo>
                <a:lnTo>
                  <a:pt x="985375" y="1570071"/>
                </a:lnTo>
                <a:lnTo>
                  <a:pt x="1030308" y="1557714"/>
                </a:lnTo>
                <a:lnTo>
                  <a:pt x="1074140" y="1542840"/>
                </a:lnTo>
                <a:lnTo>
                  <a:pt x="1116786" y="1525531"/>
                </a:lnTo>
                <a:lnTo>
                  <a:pt x="1158164" y="1505871"/>
                </a:lnTo>
                <a:lnTo>
                  <a:pt x="1198191" y="1483942"/>
                </a:lnTo>
                <a:lnTo>
                  <a:pt x="1236782" y="1459829"/>
                </a:lnTo>
                <a:lnTo>
                  <a:pt x="1273856" y="1433615"/>
                </a:lnTo>
                <a:lnTo>
                  <a:pt x="1309328" y="1405382"/>
                </a:lnTo>
                <a:lnTo>
                  <a:pt x="1343115" y="1375215"/>
                </a:lnTo>
                <a:lnTo>
                  <a:pt x="1375134" y="1343195"/>
                </a:lnTo>
                <a:lnTo>
                  <a:pt x="1405301" y="1309408"/>
                </a:lnTo>
                <a:lnTo>
                  <a:pt x="1433534" y="1273935"/>
                </a:lnTo>
                <a:lnTo>
                  <a:pt x="1459748" y="1236860"/>
                </a:lnTo>
                <a:lnTo>
                  <a:pt x="1483862" y="1198267"/>
                </a:lnTo>
                <a:lnTo>
                  <a:pt x="1505791" y="1158238"/>
                </a:lnTo>
                <a:lnTo>
                  <a:pt x="1525452" y="1116858"/>
                </a:lnTo>
                <a:lnTo>
                  <a:pt x="1542761" y="1074208"/>
                </a:lnTo>
                <a:lnTo>
                  <a:pt x="1557636" y="1030373"/>
                </a:lnTo>
                <a:lnTo>
                  <a:pt x="1569994" y="985435"/>
                </a:lnTo>
                <a:lnTo>
                  <a:pt x="1579750" y="939479"/>
                </a:lnTo>
                <a:lnTo>
                  <a:pt x="1586822" y="892587"/>
                </a:lnTo>
                <a:lnTo>
                  <a:pt x="1591126" y="844842"/>
                </a:lnTo>
                <a:lnTo>
                  <a:pt x="1592580" y="796328"/>
                </a:lnTo>
                <a:lnTo>
                  <a:pt x="1591126" y="747824"/>
                </a:lnTo>
                <a:lnTo>
                  <a:pt x="1586822" y="700088"/>
                </a:lnTo>
                <a:lnTo>
                  <a:pt x="1579750" y="653203"/>
                </a:lnTo>
                <a:lnTo>
                  <a:pt x="1569994" y="607253"/>
                </a:lnTo>
                <a:lnTo>
                  <a:pt x="1557636" y="562320"/>
                </a:lnTo>
                <a:lnTo>
                  <a:pt x="1542761" y="518488"/>
                </a:lnTo>
                <a:lnTo>
                  <a:pt x="1525452" y="475841"/>
                </a:lnTo>
                <a:lnTo>
                  <a:pt x="1505791" y="434461"/>
                </a:lnTo>
                <a:lnTo>
                  <a:pt x="1483862" y="394433"/>
                </a:lnTo>
                <a:lnTo>
                  <a:pt x="1459748" y="355840"/>
                </a:lnTo>
                <a:lnTo>
                  <a:pt x="1433534" y="318764"/>
                </a:lnTo>
                <a:lnTo>
                  <a:pt x="1405301" y="283289"/>
                </a:lnTo>
                <a:lnTo>
                  <a:pt x="1375134" y="249499"/>
                </a:lnTo>
                <a:lnTo>
                  <a:pt x="1343115" y="217477"/>
                </a:lnTo>
                <a:lnTo>
                  <a:pt x="1309328" y="187306"/>
                </a:lnTo>
                <a:lnTo>
                  <a:pt x="1273856" y="159070"/>
                </a:lnTo>
                <a:lnTo>
                  <a:pt x="1236782" y="132852"/>
                </a:lnTo>
                <a:lnTo>
                  <a:pt x="1198191" y="108735"/>
                </a:lnTo>
                <a:lnTo>
                  <a:pt x="1158164" y="86803"/>
                </a:lnTo>
                <a:lnTo>
                  <a:pt x="1116786" y="67140"/>
                </a:lnTo>
                <a:lnTo>
                  <a:pt x="1074140" y="49827"/>
                </a:lnTo>
                <a:lnTo>
                  <a:pt x="1030308" y="34949"/>
                </a:lnTo>
                <a:lnTo>
                  <a:pt x="985375" y="22590"/>
                </a:lnTo>
                <a:lnTo>
                  <a:pt x="939423" y="12831"/>
                </a:lnTo>
                <a:lnTo>
                  <a:pt x="892536" y="5758"/>
                </a:lnTo>
                <a:lnTo>
                  <a:pt x="844797" y="1453"/>
                </a:lnTo>
                <a:lnTo>
                  <a:pt x="796290" y="0"/>
                </a:lnTo>
                <a:close/>
              </a:path>
            </a:pathLst>
          </a:custGeom>
          <a:solidFill>
            <a:srgbClr val="FFFFFF"/>
          </a:solidFill>
        </p:spPr>
        <p:txBody>
          <a:bodyPr wrap="square" lIns="0" tIns="0" rIns="0" bIns="0" rtlCol="0"/>
          <a:lstStyle/>
          <a:p>
            <a:endParaRPr/>
          </a:p>
        </p:txBody>
      </p:sp>
      <p:sp>
        <p:nvSpPr>
          <p:cNvPr id="11" name="object 11"/>
          <p:cNvSpPr/>
          <p:nvPr/>
        </p:nvSpPr>
        <p:spPr>
          <a:xfrm>
            <a:off x="13650608" y="2144815"/>
            <a:ext cx="1592580" cy="1593215"/>
          </a:xfrm>
          <a:custGeom>
            <a:avLst/>
            <a:gdLst/>
            <a:ahLst/>
            <a:cxnLst/>
            <a:rect l="l" t="t" r="r" b="b"/>
            <a:pathLst>
              <a:path w="1592580" h="1593214">
                <a:moveTo>
                  <a:pt x="796290" y="0"/>
                </a:moveTo>
                <a:lnTo>
                  <a:pt x="747782" y="1453"/>
                </a:lnTo>
                <a:lnTo>
                  <a:pt x="700043" y="5758"/>
                </a:lnTo>
                <a:lnTo>
                  <a:pt x="653156" y="12831"/>
                </a:lnTo>
                <a:lnTo>
                  <a:pt x="607204" y="22590"/>
                </a:lnTo>
                <a:lnTo>
                  <a:pt x="562271" y="34949"/>
                </a:lnTo>
                <a:lnTo>
                  <a:pt x="518439" y="49827"/>
                </a:lnTo>
                <a:lnTo>
                  <a:pt x="475793" y="67140"/>
                </a:lnTo>
                <a:lnTo>
                  <a:pt x="434415" y="86803"/>
                </a:lnTo>
                <a:lnTo>
                  <a:pt x="394388" y="108735"/>
                </a:lnTo>
                <a:lnTo>
                  <a:pt x="355797" y="132852"/>
                </a:lnTo>
                <a:lnTo>
                  <a:pt x="318723" y="159070"/>
                </a:lnTo>
                <a:lnTo>
                  <a:pt x="283251" y="187306"/>
                </a:lnTo>
                <a:lnTo>
                  <a:pt x="249464" y="217477"/>
                </a:lnTo>
                <a:lnTo>
                  <a:pt x="217445" y="249499"/>
                </a:lnTo>
                <a:lnTo>
                  <a:pt x="187278" y="283289"/>
                </a:lnTo>
                <a:lnTo>
                  <a:pt x="159045" y="318764"/>
                </a:lnTo>
                <a:lnTo>
                  <a:pt x="132831" y="355840"/>
                </a:lnTo>
                <a:lnTo>
                  <a:pt x="108717" y="394433"/>
                </a:lnTo>
                <a:lnTo>
                  <a:pt x="86788" y="434461"/>
                </a:lnTo>
                <a:lnTo>
                  <a:pt x="67127" y="475841"/>
                </a:lnTo>
                <a:lnTo>
                  <a:pt x="49818" y="518488"/>
                </a:lnTo>
                <a:lnTo>
                  <a:pt x="34943" y="562320"/>
                </a:lnTo>
                <a:lnTo>
                  <a:pt x="22585" y="607253"/>
                </a:lnTo>
                <a:lnTo>
                  <a:pt x="12829" y="653203"/>
                </a:lnTo>
                <a:lnTo>
                  <a:pt x="5757" y="700088"/>
                </a:lnTo>
                <a:lnTo>
                  <a:pt x="1453" y="747824"/>
                </a:lnTo>
                <a:lnTo>
                  <a:pt x="0" y="796328"/>
                </a:lnTo>
                <a:lnTo>
                  <a:pt x="1453" y="844842"/>
                </a:lnTo>
                <a:lnTo>
                  <a:pt x="5757" y="892587"/>
                </a:lnTo>
                <a:lnTo>
                  <a:pt x="12829" y="939479"/>
                </a:lnTo>
                <a:lnTo>
                  <a:pt x="22585" y="985435"/>
                </a:lnTo>
                <a:lnTo>
                  <a:pt x="34943" y="1030373"/>
                </a:lnTo>
                <a:lnTo>
                  <a:pt x="49818" y="1074208"/>
                </a:lnTo>
                <a:lnTo>
                  <a:pt x="67127" y="1116858"/>
                </a:lnTo>
                <a:lnTo>
                  <a:pt x="86788" y="1158238"/>
                </a:lnTo>
                <a:lnTo>
                  <a:pt x="108717" y="1198267"/>
                </a:lnTo>
                <a:lnTo>
                  <a:pt x="132831" y="1236860"/>
                </a:lnTo>
                <a:lnTo>
                  <a:pt x="159045" y="1273935"/>
                </a:lnTo>
                <a:lnTo>
                  <a:pt x="187278" y="1309408"/>
                </a:lnTo>
                <a:lnTo>
                  <a:pt x="217445" y="1343195"/>
                </a:lnTo>
                <a:lnTo>
                  <a:pt x="249464" y="1375215"/>
                </a:lnTo>
                <a:lnTo>
                  <a:pt x="283251" y="1405382"/>
                </a:lnTo>
                <a:lnTo>
                  <a:pt x="318723" y="1433615"/>
                </a:lnTo>
                <a:lnTo>
                  <a:pt x="355797" y="1459829"/>
                </a:lnTo>
                <a:lnTo>
                  <a:pt x="394388" y="1483942"/>
                </a:lnTo>
                <a:lnTo>
                  <a:pt x="434415" y="1505871"/>
                </a:lnTo>
                <a:lnTo>
                  <a:pt x="475793" y="1525531"/>
                </a:lnTo>
                <a:lnTo>
                  <a:pt x="518439" y="1542840"/>
                </a:lnTo>
                <a:lnTo>
                  <a:pt x="562271" y="1557714"/>
                </a:lnTo>
                <a:lnTo>
                  <a:pt x="607204" y="1570071"/>
                </a:lnTo>
                <a:lnTo>
                  <a:pt x="653156" y="1579827"/>
                </a:lnTo>
                <a:lnTo>
                  <a:pt x="700043" y="1586899"/>
                </a:lnTo>
                <a:lnTo>
                  <a:pt x="747782" y="1591203"/>
                </a:lnTo>
                <a:lnTo>
                  <a:pt x="796290" y="1592656"/>
                </a:lnTo>
                <a:lnTo>
                  <a:pt x="844797" y="1591203"/>
                </a:lnTo>
                <a:lnTo>
                  <a:pt x="892536" y="1586899"/>
                </a:lnTo>
                <a:lnTo>
                  <a:pt x="939423" y="1579827"/>
                </a:lnTo>
                <a:lnTo>
                  <a:pt x="985375" y="1570071"/>
                </a:lnTo>
                <a:lnTo>
                  <a:pt x="1030308" y="1557714"/>
                </a:lnTo>
                <a:lnTo>
                  <a:pt x="1074140" y="1542840"/>
                </a:lnTo>
                <a:lnTo>
                  <a:pt x="1116786" y="1525531"/>
                </a:lnTo>
                <a:lnTo>
                  <a:pt x="1158164" y="1505871"/>
                </a:lnTo>
                <a:lnTo>
                  <a:pt x="1198191" y="1483942"/>
                </a:lnTo>
                <a:lnTo>
                  <a:pt x="1236782" y="1459829"/>
                </a:lnTo>
                <a:lnTo>
                  <a:pt x="1273856" y="1433615"/>
                </a:lnTo>
                <a:lnTo>
                  <a:pt x="1309328" y="1405382"/>
                </a:lnTo>
                <a:lnTo>
                  <a:pt x="1343115" y="1375215"/>
                </a:lnTo>
                <a:lnTo>
                  <a:pt x="1375134" y="1343195"/>
                </a:lnTo>
                <a:lnTo>
                  <a:pt x="1405301" y="1309408"/>
                </a:lnTo>
                <a:lnTo>
                  <a:pt x="1433534" y="1273935"/>
                </a:lnTo>
                <a:lnTo>
                  <a:pt x="1459748" y="1236860"/>
                </a:lnTo>
                <a:lnTo>
                  <a:pt x="1483862" y="1198267"/>
                </a:lnTo>
                <a:lnTo>
                  <a:pt x="1505791" y="1158238"/>
                </a:lnTo>
                <a:lnTo>
                  <a:pt x="1525452" y="1116858"/>
                </a:lnTo>
                <a:lnTo>
                  <a:pt x="1542761" y="1074208"/>
                </a:lnTo>
                <a:lnTo>
                  <a:pt x="1557636" y="1030373"/>
                </a:lnTo>
                <a:lnTo>
                  <a:pt x="1569994" y="985435"/>
                </a:lnTo>
                <a:lnTo>
                  <a:pt x="1579750" y="939479"/>
                </a:lnTo>
                <a:lnTo>
                  <a:pt x="1586822" y="892587"/>
                </a:lnTo>
                <a:lnTo>
                  <a:pt x="1591126" y="844842"/>
                </a:lnTo>
                <a:lnTo>
                  <a:pt x="1592580" y="796328"/>
                </a:lnTo>
                <a:lnTo>
                  <a:pt x="1591126" y="747824"/>
                </a:lnTo>
                <a:lnTo>
                  <a:pt x="1586822" y="700088"/>
                </a:lnTo>
                <a:lnTo>
                  <a:pt x="1579750" y="653203"/>
                </a:lnTo>
                <a:lnTo>
                  <a:pt x="1569994" y="607253"/>
                </a:lnTo>
                <a:lnTo>
                  <a:pt x="1557636" y="562320"/>
                </a:lnTo>
                <a:lnTo>
                  <a:pt x="1542761" y="518488"/>
                </a:lnTo>
                <a:lnTo>
                  <a:pt x="1525452" y="475841"/>
                </a:lnTo>
                <a:lnTo>
                  <a:pt x="1505791" y="434461"/>
                </a:lnTo>
                <a:lnTo>
                  <a:pt x="1483862" y="394433"/>
                </a:lnTo>
                <a:lnTo>
                  <a:pt x="1459748" y="355840"/>
                </a:lnTo>
                <a:lnTo>
                  <a:pt x="1433534" y="318764"/>
                </a:lnTo>
                <a:lnTo>
                  <a:pt x="1405301" y="283289"/>
                </a:lnTo>
                <a:lnTo>
                  <a:pt x="1375134" y="249499"/>
                </a:lnTo>
                <a:lnTo>
                  <a:pt x="1343115" y="217477"/>
                </a:lnTo>
                <a:lnTo>
                  <a:pt x="1309328" y="187306"/>
                </a:lnTo>
                <a:lnTo>
                  <a:pt x="1273856" y="159070"/>
                </a:lnTo>
                <a:lnTo>
                  <a:pt x="1236782" y="132852"/>
                </a:lnTo>
                <a:lnTo>
                  <a:pt x="1198191" y="108735"/>
                </a:lnTo>
                <a:lnTo>
                  <a:pt x="1158164" y="86803"/>
                </a:lnTo>
                <a:lnTo>
                  <a:pt x="1116786" y="67140"/>
                </a:lnTo>
                <a:lnTo>
                  <a:pt x="1074140" y="49827"/>
                </a:lnTo>
                <a:lnTo>
                  <a:pt x="1030308" y="34949"/>
                </a:lnTo>
                <a:lnTo>
                  <a:pt x="985375" y="22590"/>
                </a:lnTo>
                <a:lnTo>
                  <a:pt x="939423" y="12831"/>
                </a:lnTo>
                <a:lnTo>
                  <a:pt x="892536" y="5758"/>
                </a:lnTo>
                <a:lnTo>
                  <a:pt x="844797" y="1453"/>
                </a:lnTo>
                <a:lnTo>
                  <a:pt x="796290" y="0"/>
                </a:lnTo>
                <a:close/>
              </a:path>
            </a:pathLst>
          </a:custGeom>
          <a:solidFill>
            <a:srgbClr val="FFFFFF"/>
          </a:solidFill>
        </p:spPr>
        <p:txBody>
          <a:bodyPr wrap="square" lIns="0" tIns="0" rIns="0" bIns="0" rtlCol="0"/>
          <a:lstStyle/>
          <a:p>
            <a:endParaRPr/>
          </a:p>
        </p:txBody>
      </p:sp>
      <p:sp>
        <p:nvSpPr>
          <p:cNvPr id="12" name="object 12"/>
          <p:cNvSpPr/>
          <p:nvPr/>
        </p:nvSpPr>
        <p:spPr>
          <a:xfrm>
            <a:off x="6651976" y="2447064"/>
            <a:ext cx="889635" cy="989330"/>
          </a:xfrm>
          <a:custGeom>
            <a:avLst/>
            <a:gdLst/>
            <a:ahLst/>
            <a:cxnLst/>
            <a:rect l="l" t="t" r="r" b="b"/>
            <a:pathLst>
              <a:path w="889634" h="989329">
                <a:moveTo>
                  <a:pt x="287104" y="35559"/>
                </a:moveTo>
                <a:lnTo>
                  <a:pt x="227433" y="59689"/>
                </a:lnTo>
                <a:lnTo>
                  <a:pt x="181056" y="116839"/>
                </a:lnTo>
                <a:lnTo>
                  <a:pt x="164760" y="152399"/>
                </a:lnTo>
                <a:lnTo>
                  <a:pt x="153050" y="193039"/>
                </a:lnTo>
                <a:lnTo>
                  <a:pt x="146405" y="236219"/>
                </a:lnTo>
                <a:lnTo>
                  <a:pt x="145284" y="280669"/>
                </a:lnTo>
                <a:lnTo>
                  <a:pt x="149825" y="323849"/>
                </a:lnTo>
                <a:lnTo>
                  <a:pt x="159857" y="364489"/>
                </a:lnTo>
                <a:lnTo>
                  <a:pt x="175209" y="401319"/>
                </a:lnTo>
                <a:lnTo>
                  <a:pt x="180406" y="453389"/>
                </a:lnTo>
                <a:lnTo>
                  <a:pt x="192646" y="505459"/>
                </a:lnTo>
                <a:lnTo>
                  <a:pt x="211676" y="553719"/>
                </a:lnTo>
                <a:lnTo>
                  <a:pt x="237244" y="599439"/>
                </a:lnTo>
                <a:lnTo>
                  <a:pt x="269100" y="642619"/>
                </a:lnTo>
                <a:lnTo>
                  <a:pt x="149466" y="690879"/>
                </a:lnTo>
                <a:lnTo>
                  <a:pt x="88574" y="726439"/>
                </a:lnTo>
                <a:lnTo>
                  <a:pt x="40855" y="778509"/>
                </a:lnTo>
                <a:lnTo>
                  <a:pt x="10402" y="842009"/>
                </a:lnTo>
                <a:lnTo>
                  <a:pt x="0" y="911859"/>
                </a:lnTo>
                <a:lnTo>
                  <a:pt x="0" y="944879"/>
                </a:lnTo>
                <a:lnTo>
                  <a:pt x="3569" y="962659"/>
                </a:lnTo>
                <a:lnTo>
                  <a:pt x="13298" y="976629"/>
                </a:lnTo>
                <a:lnTo>
                  <a:pt x="27715" y="986789"/>
                </a:lnTo>
                <a:lnTo>
                  <a:pt x="45351" y="989329"/>
                </a:lnTo>
                <a:lnTo>
                  <a:pt x="844245" y="989329"/>
                </a:lnTo>
                <a:lnTo>
                  <a:pt x="861882" y="986789"/>
                </a:lnTo>
                <a:lnTo>
                  <a:pt x="876304" y="976629"/>
                </a:lnTo>
                <a:lnTo>
                  <a:pt x="886037" y="962659"/>
                </a:lnTo>
                <a:lnTo>
                  <a:pt x="889354" y="946149"/>
                </a:lnTo>
                <a:lnTo>
                  <a:pt x="43395" y="946149"/>
                </a:lnTo>
                <a:lnTo>
                  <a:pt x="43395" y="911859"/>
                </a:lnTo>
                <a:lnTo>
                  <a:pt x="51908" y="854709"/>
                </a:lnTo>
                <a:lnTo>
                  <a:pt x="76822" y="802639"/>
                </a:lnTo>
                <a:lnTo>
                  <a:pt x="115860" y="759459"/>
                </a:lnTo>
                <a:lnTo>
                  <a:pt x="165671" y="730249"/>
                </a:lnTo>
                <a:lnTo>
                  <a:pt x="289521" y="680719"/>
                </a:lnTo>
                <a:lnTo>
                  <a:pt x="389151" y="680719"/>
                </a:lnTo>
                <a:lnTo>
                  <a:pt x="351650" y="660399"/>
                </a:lnTo>
                <a:lnTo>
                  <a:pt x="313013" y="626109"/>
                </a:lnTo>
                <a:lnTo>
                  <a:pt x="280577" y="586739"/>
                </a:lnTo>
                <a:lnTo>
                  <a:pt x="254627" y="543559"/>
                </a:lnTo>
                <a:lnTo>
                  <a:pt x="235444" y="496569"/>
                </a:lnTo>
                <a:lnTo>
                  <a:pt x="223312" y="447039"/>
                </a:lnTo>
                <a:lnTo>
                  <a:pt x="218516" y="396239"/>
                </a:lnTo>
                <a:lnTo>
                  <a:pt x="228936" y="355599"/>
                </a:lnTo>
                <a:lnTo>
                  <a:pt x="244087" y="326389"/>
                </a:lnTo>
                <a:lnTo>
                  <a:pt x="194487" y="326389"/>
                </a:lnTo>
                <a:lnTo>
                  <a:pt x="190904" y="306069"/>
                </a:lnTo>
                <a:lnTo>
                  <a:pt x="188880" y="284479"/>
                </a:lnTo>
                <a:lnTo>
                  <a:pt x="188447" y="261619"/>
                </a:lnTo>
                <a:lnTo>
                  <a:pt x="189636" y="240029"/>
                </a:lnTo>
                <a:lnTo>
                  <a:pt x="204943" y="168909"/>
                </a:lnTo>
                <a:lnTo>
                  <a:pt x="235204" y="113029"/>
                </a:lnTo>
                <a:lnTo>
                  <a:pt x="274380" y="82549"/>
                </a:lnTo>
                <a:lnTo>
                  <a:pt x="295954" y="78739"/>
                </a:lnTo>
                <a:lnTo>
                  <a:pt x="337218" y="78739"/>
                </a:lnTo>
                <a:lnTo>
                  <a:pt x="339077" y="77469"/>
                </a:lnTo>
                <a:lnTo>
                  <a:pt x="364666" y="60959"/>
                </a:lnTo>
                <a:lnTo>
                  <a:pt x="397203" y="49529"/>
                </a:lnTo>
                <a:lnTo>
                  <a:pt x="435119" y="43179"/>
                </a:lnTo>
                <a:lnTo>
                  <a:pt x="623129" y="43179"/>
                </a:lnTo>
                <a:lnTo>
                  <a:pt x="609896" y="36829"/>
                </a:lnTo>
                <a:lnTo>
                  <a:pt x="319557" y="36829"/>
                </a:lnTo>
                <a:lnTo>
                  <a:pt x="287104" y="35559"/>
                </a:lnTo>
                <a:close/>
              </a:path>
              <a:path w="889634" h="989329">
                <a:moveTo>
                  <a:pt x="150952" y="847089"/>
                </a:moveTo>
                <a:lnTo>
                  <a:pt x="142510" y="848359"/>
                </a:lnTo>
                <a:lnTo>
                  <a:pt x="135615" y="853439"/>
                </a:lnTo>
                <a:lnTo>
                  <a:pt x="130965" y="859789"/>
                </a:lnTo>
                <a:lnTo>
                  <a:pt x="129260" y="868679"/>
                </a:lnTo>
                <a:lnTo>
                  <a:pt x="129260" y="946149"/>
                </a:lnTo>
                <a:lnTo>
                  <a:pt x="172656" y="946149"/>
                </a:lnTo>
                <a:lnTo>
                  <a:pt x="172656" y="868679"/>
                </a:lnTo>
                <a:lnTo>
                  <a:pt x="170951" y="859789"/>
                </a:lnTo>
                <a:lnTo>
                  <a:pt x="166300" y="853439"/>
                </a:lnTo>
                <a:lnTo>
                  <a:pt x="159401" y="848359"/>
                </a:lnTo>
                <a:lnTo>
                  <a:pt x="150952" y="847089"/>
                </a:lnTo>
                <a:close/>
              </a:path>
              <a:path w="889634" h="989329">
                <a:moveTo>
                  <a:pt x="738632" y="847089"/>
                </a:moveTo>
                <a:lnTo>
                  <a:pt x="730190" y="848359"/>
                </a:lnTo>
                <a:lnTo>
                  <a:pt x="723295" y="853439"/>
                </a:lnTo>
                <a:lnTo>
                  <a:pt x="718645" y="859789"/>
                </a:lnTo>
                <a:lnTo>
                  <a:pt x="716940" y="868679"/>
                </a:lnTo>
                <a:lnTo>
                  <a:pt x="716940" y="946149"/>
                </a:lnTo>
                <a:lnTo>
                  <a:pt x="760336" y="946149"/>
                </a:lnTo>
                <a:lnTo>
                  <a:pt x="760336" y="868679"/>
                </a:lnTo>
                <a:lnTo>
                  <a:pt x="758630" y="859789"/>
                </a:lnTo>
                <a:lnTo>
                  <a:pt x="753979" y="853439"/>
                </a:lnTo>
                <a:lnTo>
                  <a:pt x="747081" y="848359"/>
                </a:lnTo>
                <a:lnTo>
                  <a:pt x="738632" y="847089"/>
                </a:lnTo>
                <a:close/>
              </a:path>
              <a:path w="889634" h="989329">
                <a:moveTo>
                  <a:pt x="714944" y="680719"/>
                </a:moveTo>
                <a:lnTo>
                  <a:pt x="600075" y="680719"/>
                </a:lnTo>
                <a:lnTo>
                  <a:pt x="723925" y="730249"/>
                </a:lnTo>
                <a:lnTo>
                  <a:pt x="750029" y="742949"/>
                </a:lnTo>
                <a:lnTo>
                  <a:pt x="794764" y="779779"/>
                </a:lnTo>
                <a:lnTo>
                  <a:pt x="827225" y="828039"/>
                </a:lnTo>
                <a:lnTo>
                  <a:pt x="844064" y="882649"/>
                </a:lnTo>
                <a:lnTo>
                  <a:pt x="846213" y="911859"/>
                </a:lnTo>
                <a:lnTo>
                  <a:pt x="846213" y="946149"/>
                </a:lnTo>
                <a:lnTo>
                  <a:pt x="889354" y="946149"/>
                </a:lnTo>
                <a:lnTo>
                  <a:pt x="889609" y="944879"/>
                </a:lnTo>
                <a:lnTo>
                  <a:pt x="889609" y="911859"/>
                </a:lnTo>
                <a:lnTo>
                  <a:pt x="879198" y="842009"/>
                </a:lnTo>
                <a:lnTo>
                  <a:pt x="848728" y="778509"/>
                </a:lnTo>
                <a:lnTo>
                  <a:pt x="801020" y="726439"/>
                </a:lnTo>
                <a:lnTo>
                  <a:pt x="740130" y="690879"/>
                </a:lnTo>
                <a:lnTo>
                  <a:pt x="714944" y="680719"/>
                </a:lnTo>
                <a:close/>
              </a:path>
              <a:path w="889634" h="989329">
                <a:moveTo>
                  <a:pt x="389151" y="680719"/>
                </a:moveTo>
                <a:lnTo>
                  <a:pt x="289521" y="680719"/>
                </a:lnTo>
                <a:lnTo>
                  <a:pt x="289217" y="684529"/>
                </a:lnTo>
                <a:lnTo>
                  <a:pt x="289064" y="687069"/>
                </a:lnTo>
                <a:lnTo>
                  <a:pt x="289064" y="690879"/>
                </a:lnTo>
                <a:lnTo>
                  <a:pt x="301382" y="739139"/>
                </a:lnTo>
                <a:lnTo>
                  <a:pt x="336778" y="781049"/>
                </a:lnTo>
                <a:lnTo>
                  <a:pt x="386486" y="806449"/>
                </a:lnTo>
                <a:lnTo>
                  <a:pt x="444804" y="815339"/>
                </a:lnTo>
                <a:lnTo>
                  <a:pt x="474703" y="812799"/>
                </a:lnTo>
                <a:lnTo>
                  <a:pt x="503112" y="806449"/>
                </a:lnTo>
                <a:lnTo>
                  <a:pt x="529370" y="795019"/>
                </a:lnTo>
                <a:lnTo>
                  <a:pt x="552818" y="781049"/>
                </a:lnTo>
                <a:lnTo>
                  <a:pt x="562355" y="772159"/>
                </a:lnTo>
                <a:lnTo>
                  <a:pt x="444804" y="772159"/>
                </a:lnTo>
                <a:lnTo>
                  <a:pt x="421997" y="770889"/>
                </a:lnTo>
                <a:lnTo>
                  <a:pt x="380727" y="756919"/>
                </a:lnTo>
                <a:lnTo>
                  <a:pt x="343350" y="725169"/>
                </a:lnTo>
                <a:lnTo>
                  <a:pt x="333451" y="701039"/>
                </a:lnTo>
                <a:lnTo>
                  <a:pt x="599281" y="701039"/>
                </a:lnTo>
                <a:lnTo>
                  <a:pt x="600375" y="692149"/>
                </a:lnTo>
                <a:lnTo>
                  <a:pt x="444800" y="692149"/>
                </a:lnTo>
                <a:lnTo>
                  <a:pt x="396182" y="684529"/>
                </a:lnTo>
                <a:lnTo>
                  <a:pt x="389151" y="680719"/>
                </a:lnTo>
                <a:close/>
              </a:path>
              <a:path w="889634" h="989329">
                <a:moveTo>
                  <a:pt x="599281" y="701039"/>
                </a:moveTo>
                <a:lnTo>
                  <a:pt x="556158" y="701039"/>
                </a:lnTo>
                <a:lnTo>
                  <a:pt x="552506" y="713739"/>
                </a:lnTo>
                <a:lnTo>
                  <a:pt x="546249" y="725169"/>
                </a:lnTo>
                <a:lnTo>
                  <a:pt x="508869" y="756919"/>
                </a:lnTo>
                <a:lnTo>
                  <a:pt x="467602" y="770889"/>
                </a:lnTo>
                <a:lnTo>
                  <a:pt x="444804" y="772159"/>
                </a:lnTo>
                <a:lnTo>
                  <a:pt x="562355" y="772159"/>
                </a:lnTo>
                <a:lnTo>
                  <a:pt x="573255" y="761999"/>
                </a:lnTo>
                <a:lnTo>
                  <a:pt x="588214" y="739139"/>
                </a:lnTo>
                <a:lnTo>
                  <a:pt x="597404" y="716279"/>
                </a:lnTo>
                <a:lnTo>
                  <a:pt x="599281" y="701039"/>
                </a:lnTo>
                <a:close/>
              </a:path>
              <a:path w="889634" h="989329">
                <a:moveTo>
                  <a:pt x="556158" y="701039"/>
                </a:moveTo>
                <a:lnTo>
                  <a:pt x="333451" y="701039"/>
                </a:lnTo>
                <a:lnTo>
                  <a:pt x="359485" y="716279"/>
                </a:lnTo>
                <a:lnTo>
                  <a:pt x="387065" y="726439"/>
                </a:lnTo>
                <a:lnTo>
                  <a:pt x="415677" y="734059"/>
                </a:lnTo>
                <a:lnTo>
                  <a:pt x="444804" y="735329"/>
                </a:lnTo>
                <a:lnTo>
                  <a:pt x="473930" y="734059"/>
                </a:lnTo>
                <a:lnTo>
                  <a:pt x="502539" y="726439"/>
                </a:lnTo>
                <a:lnTo>
                  <a:pt x="530119" y="716279"/>
                </a:lnTo>
                <a:lnTo>
                  <a:pt x="556158" y="701039"/>
                </a:lnTo>
                <a:close/>
              </a:path>
              <a:path w="889634" h="989329">
                <a:moveTo>
                  <a:pt x="384956" y="234949"/>
                </a:moveTo>
                <a:lnTo>
                  <a:pt x="331762" y="234949"/>
                </a:lnTo>
                <a:lnTo>
                  <a:pt x="344204" y="253999"/>
                </a:lnTo>
                <a:lnTo>
                  <a:pt x="372467" y="287019"/>
                </a:lnTo>
                <a:lnTo>
                  <a:pt x="417282" y="318769"/>
                </a:lnTo>
                <a:lnTo>
                  <a:pt x="482695" y="339089"/>
                </a:lnTo>
                <a:lnTo>
                  <a:pt x="518833" y="340359"/>
                </a:lnTo>
                <a:lnTo>
                  <a:pt x="544741" y="340359"/>
                </a:lnTo>
                <a:lnTo>
                  <a:pt x="567924" y="342899"/>
                </a:lnTo>
                <a:lnTo>
                  <a:pt x="608634" y="355599"/>
                </a:lnTo>
                <a:lnTo>
                  <a:pt x="654590" y="389889"/>
                </a:lnTo>
                <a:lnTo>
                  <a:pt x="670839" y="405129"/>
                </a:lnTo>
                <a:lnTo>
                  <a:pt x="665130" y="453389"/>
                </a:lnTo>
                <a:lnTo>
                  <a:pt x="652498" y="501649"/>
                </a:lnTo>
                <a:lnTo>
                  <a:pt x="633202" y="546099"/>
                </a:lnTo>
                <a:lnTo>
                  <a:pt x="607506" y="588009"/>
                </a:lnTo>
                <a:lnTo>
                  <a:pt x="575671" y="627379"/>
                </a:lnTo>
                <a:lnTo>
                  <a:pt x="537959" y="660399"/>
                </a:lnTo>
                <a:lnTo>
                  <a:pt x="493419" y="684529"/>
                </a:lnTo>
                <a:lnTo>
                  <a:pt x="444800" y="692149"/>
                </a:lnTo>
                <a:lnTo>
                  <a:pt x="600375" y="692149"/>
                </a:lnTo>
                <a:lnTo>
                  <a:pt x="600532" y="690879"/>
                </a:lnTo>
                <a:lnTo>
                  <a:pt x="600532" y="687069"/>
                </a:lnTo>
                <a:lnTo>
                  <a:pt x="600379" y="684529"/>
                </a:lnTo>
                <a:lnTo>
                  <a:pt x="600075" y="680719"/>
                </a:lnTo>
                <a:lnTo>
                  <a:pt x="714944" y="680719"/>
                </a:lnTo>
                <a:lnTo>
                  <a:pt x="620496" y="642619"/>
                </a:lnTo>
                <a:lnTo>
                  <a:pt x="652245" y="599439"/>
                </a:lnTo>
                <a:lnTo>
                  <a:pt x="677756" y="553719"/>
                </a:lnTo>
                <a:lnTo>
                  <a:pt x="696778" y="505459"/>
                </a:lnTo>
                <a:lnTo>
                  <a:pt x="709063" y="454659"/>
                </a:lnTo>
                <a:lnTo>
                  <a:pt x="714362" y="402589"/>
                </a:lnTo>
                <a:lnTo>
                  <a:pt x="731061" y="369569"/>
                </a:lnTo>
                <a:lnTo>
                  <a:pt x="733990" y="360679"/>
                </a:lnTo>
                <a:lnTo>
                  <a:pt x="687463" y="360679"/>
                </a:lnTo>
                <a:lnTo>
                  <a:pt x="673008" y="347979"/>
                </a:lnTo>
                <a:lnTo>
                  <a:pt x="628713" y="317499"/>
                </a:lnTo>
                <a:lnTo>
                  <a:pt x="584507" y="300989"/>
                </a:lnTo>
                <a:lnTo>
                  <a:pt x="560212" y="297179"/>
                </a:lnTo>
                <a:lnTo>
                  <a:pt x="516356" y="297179"/>
                </a:lnTo>
                <a:lnTo>
                  <a:pt x="488170" y="295909"/>
                </a:lnTo>
                <a:lnTo>
                  <a:pt x="461830" y="290829"/>
                </a:lnTo>
                <a:lnTo>
                  <a:pt x="437427" y="280669"/>
                </a:lnTo>
                <a:lnTo>
                  <a:pt x="415048" y="266699"/>
                </a:lnTo>
                <a:lnTo>
                  <a:pt x="397138" y="250189"/>
                </a:lnTo>
                <a:lnTo>
                  <a:pt x="384956" y="234949"/>
                </a:lnTo>
                <a:close/>
              </a:path>
              <a:path w="889634" h="989329">
                <a:moveTo>
                  <a:pt x="623129" y="43179"/>
                </a:moveTo>
                <a:lnTo>
                  <a:pt x="476846" y="43179"/>
                </a:lnTo>
                <a:lnTo>
                  <a:pt x="521830" y="50799"/>
                </a:lnTo>
                <a:lnTo>
                  <a:pt x="564478" y="63499"/>
                </a:lnTo>
                <a:lnTo>
                  <a:pt x="603385" y="81279"/>
                </a:lnTo>
                <a:lnTo>
                  <a:pt x="637146" y="104139"/>
                </a:lnTo>
                <a:lnTo>
                  <a:pt x="671533" y="140969"/>
                </a:lnTo>
                <a:lnTo>
                  <a:pt x="693023" y="180339"/>
                </a:lnTo>
                <a:lnTo>
                  <a:pt x="704411" y="218439"/>
                </a:lnTo>
                <a:lnTo>
                  <a:pt x="708439" y="253999"/>
                </a:lnTo>
                <a:lnTo>
                  <a:pt x="707803" y="283209"/>
                </a:lnTo>
                <a:lnTo>
                  <a:pt x="703489" y="312419"/>
                </a:lnTo>
                <a:lnTo>
                  <a:pt x="696420" y="337819"/>
                </a:lnTo>
                <a:lnTo>
                  <a:pt x="687463" y="360679"/>
                </a:lnTo>
                <a:lnTo>
                  <a:pt x="733990" y="360679"/>
                </a:lnTo>
                <a:lnTo>
                  <a:pt x="743614" y="331469"/>
                </a:lnTo>
                <a:lnTo>
                  <a:pt x="750828" y="288289"/>
                </a:lnTo>
                <a:lnTo>
                  <a:pt x="751509" y="243839"/>
                </a:lnTo>
                <a:lnTo>
                  <a:pt x="744463" y="198119"/>
                </a:lnTo>
                <a:lnTo>
                  <a:pt x="728496" y="153669"/>
                </a:lnTo>
                <a:lnTo>
                  <a:pt x="702413" y="110489"/>
                </a:lnTo>
                <a:lnTo>
                  <a:pt x="665022" y="71119"/>
                </a:lnTo>
                <a:lnTo>
                  <a:pt x="625776" y="44449"/>
                </a:lnTo>
                <a:lnTo>
                  <a:pt x="623129" y="43179"/>
                </a:lnTo>
                <a:close/>
              </a:path>
              <a:path w="889634" h="989329">
                <a:moveTo>
                  <a:pt x="325602" y="167639"/>
                </a:moveTo>
                <a:lnTo>
                  <a:pt x="317779" y="172719"/>
                </a:lnTo>
                <a:lnTo>
                  <a:pt x="314109" y="180339"/>
                </a:lnTo>
                <a:lnTo>
                  <a:pt x="302407" y="200659"/>
                </a:lnTo>
                <a:lnTo>
                  <a:pt x="288936" y="218439"/>
                </a:lnTo>
                <a:lnTo>
                  <a:pt x="274138" y="233679"/>
                </a:lnTo>
                <a:lnTo>
                  <a:pt x="241441" y="262889"/>
                </a:lnTo>
                <a:lnTo>
                  <a:pt x="224534" y="280669"/>
                </a:lnTo>
                <a:lnTo>
                  <a:pt x="208596" y="300989"/>
                </a:lnTo>
                <a:lnTo>
                  <a:pt x="194487" y="326389"/>
                </a:lnTo>
                <a:lnTo>
                  <a:pt x="244087" y="326389"/>
                </a:lnTo>
                <a:lnTo>
                  <a:pt x="244746" y="325119"/>
                </a:lnTo>
                <a:lnTo>
                  <a:pt x="264688" y="300989"/>
                </a:lnTo>
                <a:lnTo>
                  <a:pt x="287502" y="279399"/>
                </a:lnTo>
                <a:lnTo>
                  <a:pt x="298527" y="270509"/>
                </a:lnTo>
                <a:lnTo>
                  <a:pt x="320915" y="247649"/>
                </a:lnTo>
                <a:lnTo>
                  <a:pt x="331762" y="234949"/>
                </a:lnTo>
                <a:lnTo>
                  <a:pt x="384956" y="234949"/>
                </a:lnTo>
                <a:lnTo>
                  <a:pt x="380895" y="229869"/>
                </a:lnTo>
                <a:lnTo>
                  <a:pt x="366371" y="207009"/>
                </a:lnTo>
                <a:lnTo>
                  <a:pt x="353618" y="181609"/>
                </a:lnTo>
                <a:lnTo>
                  <a:pt x="350266" y="173989"/>
                </a:lnTo>
                <a:lnTo>
                  <a:pt x="342633" y="168909"/>
                </a:lnTo>
                <a:lnTo>
                  <a:pt x="325602" y="167639"/>
                </a:lnTo>
                <a:close/>
              </a:path>
              <a:path w="889634" h="989329">
                <a:moveTo>
                  <a:pt x="534035" y="295909"/>
                </a:moveTo>
                <a:lnTo>
                  <a:pt x="522401" y="295909"/>
                </a:lnTo>
                <a:lnTo>
                  <a:pt x="516356" y="297179"/>
                </a:lnTo>
                <a:lnTo>
                  <a:pt x="560212" y="297179"/>
                </a:lnTo>
                <a:lnTo>
                  <a:pt x="534035" y="295909"/>
                </a:lnTo>
                <a:close/>
              </a:path>
              <a:path w="889634" h="989329">
                <a:moveTo>
                  <a:pt x="337218" y="78739"/>
                </a:moveTo>
                <a:lnTo>
                  <a:pt x="295954" y="78739"/>
                </a:lnTo>
                <a:lnTo>
                  <a:pt x="318757" y="81279"/>
                </a:lnTo>
                <a:lnTo>
                  <a:pt x="325843" y="83819"/>
                </a:lnTo>
                <a:lnTo>
                  <a:pt x="333502" y="81279"/>
                </a:lnTo>
                <a:lnTo>
                  <a:pt x="337218" y="78739"/>
                </a:lnTo>
                <a:close/>
              </a:path>
              <a:path w="889634" h="989329">
                <a:moveTo>
                  <a:pt x="480047" y="0"/>
                </a:moveTo>
                <a:lnTo>
                  <a:pt x="433126" y="0"/>
                </a:lnTo>
                <a:lnTo>
                  <a:pt x="389958" y="6349"/>
                </a:lnTo>
                <a:lnTo>
                  <a:pt x="351711" y="19049"/>
                </a:lnTo>
                <a:lnTo>
                  <a:pt x="319557" y="36829"/>
                </a:lnTo>
                <a:lnTo>
                  <a:pt x="609896" y="36829"/>
                </a:lnTo>
                <a:lnTo>
                  <a:pt x="580783" y="22859"/>
                </a:lnTo>
                <a:lnTo>
                  <a:pt x="531666" y="7619"/>
                </a:lnTo>
                <a:lnTo>
                  <a:pt x="480047" y="0"/>
                </a:lnTo>
                <a:close/>
              </a:path>
            </a:pathLst>
          </a:custGeom>
          <a:solidFill>
            <a:srgbClr val="666666"/>
          </a:solidFill>
        </p:spPr>
        <p:txBody>
          <a:bodyPr wrap="square" lIns="0" tIns="0" rIns="0" bIns="0" rtlCol="0"/>
          <a:lstStyle/>
          <a:p>
            <a:endParaRPr/>
          </a:p>
        </p:txBody>
      </p:sp>
      <p:sp>
        <p:nvSpPr>
          <p:cNvPr id="13" name="object 13"/>
          <p:cNvSpPr/>
          <p:nvPr/>
        </p:nvSpPr>
        <p:spPr>
          <a:xfrm>
            <a:off x="10333274" y="2446779"/>
            <a:ext cx="880744" cy="994410"/>
          </a:xfrm>
          <a:custGeom>
            <a:avLst/>
            <a:gdLst/>
            <a:ahLst/>
            <a:cxnLst/>
            <a:rect l="l" t="t" r="r" b="b"/>
            <a:pathLst>
              <a:path w="880745" h="994410">
                <a:moveTo>
                  <a:pt x="484796" y="0"/>
                </a:moveTo>
                <a:lnTo>
                  <a:pt x="430431" y="3809"/>
                </a:lnTo>
                <a:lnTo>
                  <a:pt x="376588" y="20319"/>
                </a:lnTo>
                <a:lnTo>
                  <a:pt x="324832" y="46989"/>
                </a:lnTo>
                <a:lnTo>
                  <a:pt x="300380" y="64769"/>
                </a:lnTo>
                <a:lnTo>
                  <a:pt x="269377" y="66039"/>
                </a:lnTo>
                <a:lnTo>
                  <a:pt x="215762" y="83819"/>
                </a:lnTo>
                <a:lnTo>
                  <a:pt x="165838" y="132079"/>
                </a:lnTo>
                <a:lnTo>
                  <a:pt x="146329" y="170179"/>
                </a:lnTo>
                <a:lnTo>
                  <a:pt x="133254" y="213359"/>
                </a:lnTo>
                <a:lnTo>
                  <a:pt x="125060" y="259079"/>
                </a:lnTo>
                <a:lnTo>
                  <a:pt x="120195" y="306069"/>
                </a:lnTo>
                <a:lnTo>
                  <a:pt x="117030" y="351789"/>
                </a:lnTo>
                <a:lnTo>
                  <a:pt x="116497" y="360679"/>
                </a:lnTo>
                <a:lnTo>
                  <a:pt x="116091" y="367029"/>
                </a:lnTo>
                <a:lnTo>
                  <a:pt x="94780" y="727709"/>
                </a:lnTo>
                <a:lnTo>
                  <a:pt x="79513" y="740409"/>
                </a:lnTo>
                <a:lnTo>
                  <a:pt x="65322" y="754379"/>
                </a:lnTo>
                <a:lnTo>
                  <a:pt x="40436" y="784859"/>
                </a:lnTo>
                <a:lnTo>
                  <a:pt x="10298" y="848359"/>
                </a:lnTo>
                <a:lnTo>
                  <a:pt x="0" y="916939"/>
                </a:lnTo>
                <a:lnTo>
                  <a:pt x="0" y="949959"/>
                </a:lnTo>
                <a:lnTo>
                  <a:pt x="3533" y="967739"/>
                </a:lnTo>
                <a:lnTo>
                  <a:pt x="13163" y="981709"/>
                </a:lnTo>
                <a:lnTo>
                  <a:pt x="27431" y="991869"/>
                </a:lnTo>
                <a:lnTo>
                  <a:pt x="44881" y="994409"/>
                </a:lnTo>
                <a:lnTo>
                  <a:pt x="835406" y="994409"/>
                </a:lnTo>
                <a:lnTo>
                  <a:pt x="852855" y="991869"/>
                </a:lnTo>
                <a:lnTo>
                  <a:pt x="867124" y="981709"/>
                </a:lnTo>
                <a:lnTo>
                  <a:pt x="876754" y="967739"/>
                </a:lnTo>
                <a:lnTo>
                  <a:pt x="879782" y="952499"/>
                </a:lnTo>
                <a:lnTo>
                  <a:pt x="43814" y="952499"/>
                </a:lnTo>
                <a:lnTo>
                  <a:pt x="42951" y="951229"/>
                </a:lnTo>
                <a:lnTo>
                  <a:pt x="42951" y="916939"/>
                </a:lnTo>
                <a:lnTo>
                  <a:pt x="45075" y="888999"/>
                </a:lnTo>
                <a:lnTo>
                  <a:pt x="61725" y="834389"/>
                </a:lnTo>
                <a:lnTo>
                  <a:pt x="93846" y="787399"/>
                </a:lnTo>
                <a:lnTo>
                  <a:pt x="138119" y="750569"/>
                </a:lnTo>
                <a:lnTo>
                  <a:pt x="252429" y="702309"/>
                </a:lnTo>
                <a:lnTo>
                  <a:pt x="139331" y="702309"/>
                </a:lnTo>
                <a:lnTo>
                  <a:pt x="158127" y="383539"/>
                </a:lnTo>
                <a:lnTo>
                  <a:pt x="163410" y="382269"/>
                </a:lnTo>
                <a:lnTo>
                  <a:pt x="168668" y="379729"/>
                </a:lnTo>
                <a:lnTo>
                  <a:pt x="173901" y="378459"/>
                </a:lnTo>
                <a:lnTo>
                  <a:pt x="217797" y="378459"/>
                </a:lnTo>
                <a:lnTo>
                  <a:pt x="218605" y="360679"/>
                </a:lnTo>
                <a:lnTo>
                  <a:pt x="238323" y="350519"/>
                </a:lnTo>
                <a:lnTo>
                  <a:pt x="247881" y="345439"/>
                </a:lnTo>
                <a:lnTo>
                  <a:pt x="257213" y="340359"/>
                </a:lnTo>
                <a:lnTo>
                  <a:pt x="260888" y="337819"/>
                </a:lnTo>
                <a:lnTo>
                  <a:pt x="160972" y="337819"/>
                </a:lnTo>
                <a:lnTo>
                  <a:pt x="165904" y="279399"/>
                </a:lnTo>
                <a:lnTo>
                  <a:pt x="175471" y="222249"/>
                </a:lnTo>
                <a:lnTo>
                  <a:pt x="192974" y="170179"/>
                </a:lnTo>
                <a:lnTo>
                  <a:pt x="221716" y="132079"/>
                </a:lnTo>
                <a:lnTo>
                  <a:pt x="258470" y="111759"/>
                </a:lnTo>
                <a:lnTo>
                  <a:pt x="280859" y="107949"/>
                </a:lnTo>
                <a:lnTo>
                  <a:pt x="311581" y="107949"/>
                </a:lnTo>
                <a:lnTo>
                  <a:pt x="316966" y="106679"/>
                </a:lnTo>
                <a:lnTo>
                  <a:pt x="321182" y="102869"/>
                </a:lnTo>
                <a:lnTo>
                  <a:pt x="373236" y="68579"/>
                </a:lnTo>
                <a:lnTo>
                  <a:pt x="423149" y="49529"/>
                </a:lnTo>
                <a:lnTo>
                  <a:pt x="468688" y="43179"/>
                </a:lnTo>
                <a:lnTo>
                  <a:pt x="631099" y="43179"/>
                </a:lnTo>
                <a:lnTo>
                  <a:pt x="604648" y="27939"/>
                </a:lnTo>
                <a:lnTo>
                  <a:pt x="560002" y="10159"/>
                </a:lnTo>
                <a:lnTo>
                  <a:pt x="512267" y="1269"/>
                </a:lnTo>
                <a:lnTo>
                  <a:pt x="484796" y="0"/>
                </a:lnTo>
                <a:close/>
              </a:path>
              <a:path w="880745" h="994410">
                <a:moveTo>
                  <a:pt x="149390" y="853439"/>
                </a:moveTo>
                <a:lnTo>
                  <a:pt x="141030" y="854709"/>
                </a:lnTo>
                <a:lnTo>
                  <a:pt x="134204" y="859789"/>
                </a:lnTo>
                <a:lnTo>
                  <a:pt x="129601" y="866139"/>
                </a:lnTo>
                <a:lnTo>
                  <a:pt x="127914" y="875029"/>
                </a:lnTo>
                <a:lnTo>
                  <a:pt x="127914" y="952499"/>
                </a:lnTo>
                <a:lnTo>
                  <a:pt x="170853" y="952499"/>
                </a:lnTo>
                <a:lnTo>
                  <a:pt x="170853" y="875029"/>
                </a:lnTo>
                <a:lnTo>
                  <a:pt x="169165" y="866139"/>
                </a:lnTo>
                <a:lnTo>
                  <a:pt x="164565" y="859789"/>
                </a:lnTo>
                <a:lnTo>
                  <a:pt x="157742" y="854709"/>
                </a:lnTo>
                <a:lnTo>
                  <a:pt x="149390" y="853439"/>
                </a:lnTo>
                <a:close/>
              </a:path>
              <a:path w="880745" h="994410">
                <a:moveTo>
                  <a:pt x="730910" y="853439"/>
                </a:moveTo>
                <a:lnTo>
                  <a:pt x="722550" y="854709"/>
                </a:lnTo>
                <a:lnTo>
                  <a:pt x="715724" y="859789"/>
                </a:lnTo>
                <a:lnTo>
                  <a:pt x="711122" y="866139"/>
                </a:lnTo>
                <a:lnTo>
                  <a:pt x="709434" y="875029"/>
                </a:lnTo>
                <a:lnTo>
                  <a:pt x="709434" y="952499"/>
                </a:lnTo>
                <a:lnTo>
                  <a:pt x="752373" y="952499"/>
                </a:lnTo>
                <a:lnTo>
                  <a:pt x="752373" y="875029"/>
                </a:lnTo>
                <a:lnTo>
                  <a:pt x="750686" y="866139"/>
                </a:lnTo>
                <a:lnTo>
                  <a:pt x="746085" y="859789"/>
                </a:lnTo>
                <a:lnTo>
                  <a:pt x="739262" y="854709"/>
                </a:lnTo>
                <a:lnTo>
                  <a:pt x="730910" y="853439"/>
                </a:lnTo>
                <a:close/>
              </a:path>
              <a:path w="880745" h="994410">
                <a:moveTo>
                  <a:pt x="734752" y="699769"/>
                </a:moveTo>
                <a:lnTo>
                  <a:pt x="621537" y="699769"/>
                </a:lnTo>
                <a:lnTo>
                  <a:pt x="716343" y="737869"/>
                </a:lnTo>
                <a:lnTo>
                  <a:pt x="742168" y="750569"/>
                </a:lnTo>
                <a:lnTo>
                  <a:pt x="786441" y="787399"/>
                </a:lnTo>
                <a:lnTo>
                  <a:pt x="818562" y="834389"/>
                </a:lnTo>
                <a:lnTo>
                  <a:pt x="835212" y="888999"/>
                </a:lnTo>
                <a:lnTo>
                  <a:pt x="837336" y="916939"/>
                </a:lnTo>
                <a:lnTo>
                  <a:pt x="837336" y="951229"/>
                </a:lnTo>
                <a:lnTo>
                  <a:pt x="836472" y="952499"/>
                </a:lnTo>
                <a:lnTo>
                  <a:pt x="879782" y="952499"/>
                </a:lnTo>
                <a:lnTo>
                  <a:pt x="880287" y="949959"/>
                </a:lnTo>
                <a:lnTo>
                  <a:pt x="880287" y="916939"/>
                </a:lnTo>
                <a:lnTo>
                  <a:pt x="869989" y="848359"/>
                </a:lnTo>
                <a:lnTo>
                  <a:pt x="839851" y="784859"/>
                </a:lnTo>
                <a:lnTo>
                  <a:pt x="814408" y="754379"/>
                </a:lnTo>
                <a:lnTo>
                  <a:pt x="784212" y="727709"/>
                </a:lnTo>
                <a:lnTo>
                  <a:pt x="782447" y="701039"/>
                </a:lnTo>
                <a:lnTo>
                  <a:pt x="737120" y="701039"/>
                </a:lnTo>
                <a:lnTo>
                  <a:pt x="734752" y="699769"/>
                </a:lnTo>
                <a:close/>
              </a:path>
              <a:path w="880745" h="994410">
                <a:moveTo>
                  <a:pt x="524586" y="812799"/>
                </a:moveTo>
                <a:lnTo>
                  <a:pt x="355701" y="812799"/>
                </a:lnTo>
                <a:lnTo>
                  <a:pt x="357098" y="815339"/>
                </a:lnTo>
                <a:lnTo>
                  <a:pt x="360222" y="820419"/>
                </a:lnTo>
                <a:lnTo>
                  <a:pt x="365220" y="829309"/>
                </a:lnTo>
                <a:lnTo>
                  <a:pt x="371692" y="839469"/>
                </a:lnTo>
                <a:lnTo>
                  <a:pt x="380291" y="847089"/>
                </a:lnTo>
                <a:lnTo>
                  <a:pt x="391667" y="852169"/>
                </a:lnTo>
                <a:lnTo>
                  <a:pt x="398602" y="852169"/>
                </a:lnTo>
                <a:lnTo>
                  <a:pt x="437692" y="833119"/>
                </a:lnTo>
                <a:lnTo>
                  <a:pt x="440143" y="831849"/>
                </a:lnTo>
                <a:lnTo>
                  <a:pt x="513449" y="831849"/>
                </a:lnTo>
                <a:lnTo>
                  <a:pt x="515067" y="829309"/>
                </a:lnTo>
                <a:lnTo>
                  <a:pt x="520064" y="820419"/>
                </a:lnTo>
                <a:lnTo>
                  <a:pt x="523189" y="815339"/>
                </a:lnTo>
                <a:lnTo>
                  <a:pt x="524586" y="812799"/>
                </a:lnTo>
                <a:close/>
              </a:path>
              <a:path w="880745" h="994410">
                <a:moveTo>
                  <a:pt x="513449" y="831849"/>
                </a:moveTo>
                <a:lnTo>
                  <a:pt x="440143" y="831849"/>
                </a:lnTo>
                <a:lnTo>
                  <a:pt x="442594" y="833119"/>
                </a:lnTo>
                <a:lnTo>
                  <a:pt x="448716" y="838199"/>
                </a:lnTo>
                <a:lnTo>
                  <a:pt x="456831" y="843279"/>
                </a:lnTo>
                <a:lnTo>
                  <a:pt x="466243" y="848359"/>
                </a:lnTo>
                <a:lnTo>
                  <a:pt x="476868" y="852169"/>
                </a:lnTo>
                <a:lnTo>
                  <a:pt x="488619" y="852169"/>
                </a:lnTo>
                <a:lnTo>
                  <a:pt x="499996" y="847089"/>
                </a:lnTo>
                <a:lnTo>
                  <a:pt x="508595" y="839469"/>
                </a:lnTo>
                <a:lnTo>
                  <a:pt x="513449" y="831849"/>
                </a:lnTo>
                <a:close/>
              </a:path>
              <a:path w="880745" h="994410">
                <a:moveTo>
                  <a:pt x="317766" y="699769"/>
                </a:moveTo>
                <a:lnTo>
                  <a:pt x="258749" y="699769"/>
                </a:lnTo>
                <a:lnTo>
                  <a:pt x="258076" y="702309"/>
                </a:lnTo>
                <a:lnTo>
                  <a:pt x="257695" y="704849"/>
                </a:lnTo>
                <a:lnTo>
                  <a:pt x="257695" y="708659"/>
                </a:lnTo>
                <a:lnTo>
                  <a:pt x="260414" y="721359"/>
                </a:lnTo>
                <a:lnTo>
                  <a:pt x="267206" y="731519"/>
                </a:lnTo>
                <a:lnTo>
                  <a:pt x="276024" y="740409"/>
                </a:lnTo>
                <a:lnTo>
                  <a:pt x="284822" y="745489"/>
                </a:lnTo>
                <a:lnTo>
                  <a:pt x="291236" y="750569"/>
                </a:lnTo>
                <a:lnTo>
                  <a:pt x="293217" y="751839"/>
                </a:lnTo>
                <a:lnTo>
                  <a:pt x="293230" y="754379"/>
                </a:lnTo>
                <a:lnTo>
                  <a:pt x="292417" y="761999"/>
                </a:lnTo>
                <a:lnTo>
                  <a:pt x="291598" y="770889"/>
                </a:lnTo>
                <a:lnTo>
                  <a:pt x="312952" y="812799"/>
                </a:lnTo>
                <a:lnTo>
                  <a:pt x="324013" y="815339"/>
                </a:lnTo>
                <a:lnTo>
                  <a:pt x="335053" y="815339"/>
                </a:lnTo>
                <a:lnTo>
                  <a:pt x="345211" y="814069"/>
                </a:lnTo>
                <a:lnTo>
                  <a:pt x="352818" y="812799"/>
                </a:lnTo>
                <a:lnTo>
                  <a:pt x="567335" y="812799"/>
                </a:lnTo>
                <a:lnTo>
                  <a:pt x="577557" y="806449"/>
                </a:lnTo>
                <a:lnTo>
                  <a:pt x="401383" y="806449"/>
                </a:lnTo>
                <a:lnTo>
                  <a:pt x="400265" y="805179"/>
                </a:lnTo>
                <a:lnTo>
                  <a:pt x="375399" y="773429"/>
                </a:lnTo>
                <a:lnTo>
                  <a:pt x="372306" y="772159"/>
                </a:lnTo>
                <a:lnTo>
                  <a:pt x="334581" y="772159"/>
                </a:lnTo>
                <a:lnTo>
                  <a:pt x="334733" y="769619"/>
                </a:lnTo>
                <a:lnTo>
                  <a:pt x="335114" y="767079"/>
                </a:lnTo>
                <a:lnTo>
                  <a:pt x="335895" y="758189"/>
                </a:lnTo>
                <a:lnTo>
                  <a:pt x="336103" y="750569"/>
                </a:lnTo>
                <a:lnTo>
                  <a:pt x="335109" y="741679"/>
                </a:lnTo>
                <a:lnTo>
                  <a:pt x="307898" y="709929"/>
                </a:lnTo>
                <a:lnTo>
                  <a:pt x="305866" y="708659"/>
                </a:lnTo>
                <a:lnTo>
                  <a:pt x="314794" y="702309"/>
                </a:lnTo>
                <a:lnTo>
                  <a:pt x="317766" y="699769"/>
                </a:lnTo>
                <a:close/>
              </a:path>
              <a:path w="880745" h="994410">
                <a:moveTo>
                  <a:pt x="567335" y="812799"/>
                </a:moveTo>
                <a:lnTo>
                  <a:pt x="527469" y="812799"/>
                </a:lnTo>
                <a:lnTo>
                  <a:pt x="535076" y="814069"/>
                </a:lnTo>
                <a:lnTo>
                  <a:pt x="545234" y="815339"/>
                </a:lnTo>
                <a:lnTo>
                  <a:pt x="556274" y="815339"/>
                </a:lnTo>
                <a:lnTo>
                  <a:pt x="567335" y="812799"/>
                </a:lnTo>
                <a:close/>
              </a:path>
              <a:path w="880745" h="994410">
                <a:moveTo>
                  <a:pt x="440143" y="788669"/>
                </a:moveTo>
                <a:lnTo>
                  <a:pt x="402945" y="805179"/>
                </a:lnTo>
                <a:lnTo>
                  <a:pt x="401383" y="806449"/>
                </a:lnTo>
                <a:lnTo>
                  <a:pt x="478904" y="806449"/>
                </a:lnTo>
                <a:lnTo>
                  <a:pt x="477342" y="805179"/>
                </a:lnTo>
                <a:lnTo>
                  <a:pt x="474370" y="802639"/>
                </a:lnTo>
                <a:lnTo>
                  <a:pt x="467168" y="797559"/>
                </a:lnTo>
                <a:lnTo>
                  <a:pt x="459095" y="793749"/>
                </a:lnTo>
                <a:lnTo>
                  <a:pt x="450103" y="789939"/>
                </a:lnTo>
                <a:lnTo>
                  <a:pt x="440143" y="788669"/>
                </a:lnTo>
                <a:close/>
              </a:path>
              <a:path w="880745" h="994410">
                <a:moveTo>
                  <a:pt x="532763" y="769619"/>
                </a:moveTo>
                <a:lnTo>
                  <a:pt x="523567" y="769619"/>
                </a:lnTo>
                <a:lnTo>
                  <a:pt x="514146" y="770889"/>
                </a:lnTo>
                <a:lnTo>
                  <a:pt x="482015" y="801369"/>
                </a:lnTo>
                <a:lnTo>
                  <a:pt x="480021" y="805179"/>
                </a:lnTo>
                <a:lnTo>
                  <a:pt x="478904" y="806449"/>
                </a:lnTo>
                <a:lnTo>
                  <a:pt x="577557" y="806449"/>
                </a:lnTo>
                <a:lnTo>
                  <a:pt x="585175" y="796289"/>
                </a:lnTo>
                <a:lnTo>
                  <a:pt x="588414" y="784859"/>
                </a:lnTo>
                <a:lnTo>
                  <a:pt x="588803" y="772159"/>
                </a:lnTo>
                <a:lnTo>
                  <a:pt x="545718" y="772159"/>
                </a:lnTo>
                <a:lnTo>
                  <a:pt x="541350" y="770889"/>
                </a:lnTo>
                <a:lnTo>
                  <a:pt x="532763" y="769619"/>
                </a:lnTo>
                <a:close/>
              </a:path>
              <a:path w="880745" h="994410">
                <a:moveTo>
                  <a:pt x="362648" y="769619"/>
                </a:moveTo>
                <a:lnTo>
                  <a:pt x="350164" y="769619"/>
                </a:lnTo>
                <a:lnTo>
                  <a:pt x="336105" y="772159"/>
                </a:lnTo>
                <a:lnTo>
                  <a:pt x="372306" y="772159"/>
                </a:lnTo>
                <a:lnTo>
                  <a:pt x="369214" y="770889"/>
                </a:lnTo>
                <a:lnTo>
                  <a:pt x="362648" y="769619"/>
                </a:lnTo>
                <a:close/>
              </a:path>
              <a:path w="880745" h="994410">
                <a:moveTo>
                  <a:pt x="621537" y="699769"/>
                </a:moveTo>
                <a:lnTo>
                  <a:pt x="562521" y="699769"/>
                </a:lnTo>
                <a:lnTo>
                  <a:pt x="565492" y="702309"/>
                </a:lnTo>
                <a:lnTo>
                  <a:pt x="571512" y="706119"/>
                </a:lnTo>
                <a:lnTo>
                  <a:pt x="574420" y="708659"/>
                </a:lnTo>
                <a:lnTo>
                  <a:pt x="545178" y="741679"/>
                </a:lnTo>
                <a:lnTo>
                  <a:pt x="544185" y="750569"/>
                </a:lnTo>
                <a:lnTo>
                  <a:pt x="544397" y="758189"/>
                </a:lnTo>
                <a:lnTo>
                  <a:pt x="545337" y="768349"/>
                </a:lnTo>
                <a:lnTo>
                  <a:pt x="545553" y="769619"/>
                </a:lnTo>
                <a:lnTo>
                  <a:pt x="545718" y="772159"/>
                </a:lnTo>
                <a:lnTo>
                  <a:pt x="588803" y="772159"/>
                </a:lnTo>
                <a:lnTo>
                  <a:pt x="587870" y="761999"/>
                </a:lnTo>
                <a:lnTo>
                  <a:pt x="587057" y="754379"/>
                </a:lnTo>
                <a:lnTo>
                  <a:pt x="587070" y="751839"/>
                </a:lnTo>
                <a:lnTo>
                  <a:pt x="589051" y="750569"/>
                </a:lnTo>
                <a:lnTo>
                  <a:pt x="595477" y="745489"/>
                </a:lnTo>
                <a:lnTo>
                  <a:pt x="604268" y="740409"/>
                </a:lnTo>
                <a:lnTo>
                  <a:pt x="613082" y="731519"/>
                </a:lnTo>
                <a:lnTo>
                  <a:pt x="619873" y="721359"/>
                </a:lnTo>
                <a:lnTo>
                  <a:pt x="622592" y="708659"/>
                </a:lnTo>
                <a:lnTo>
                  <a:pt x="622592" y="704849"/>
                </a:lnTo>
                <a:lnTo>
                  <a:pt x="622211" y="702309"/>
                </a:lnTo>
                <a:lnTo>
                  <a:pt x="621537" y="699769"/>
                </a:lnTo>
                <a:close/>
              </a:path>
              <a:path w="880745" h="994410">
                <a:moveTo>
                  <a:pt x="433271" y="699769"/>
                </a:moveTo>
                <a:lnTo>
                  <a:pt x="317766" y="699769"/>
                </a:lnTo>
                <a:lnTo>
                  <a:pt x="321767" y="703579"/>
                </a:lnTo>
                <a:lnTo>
                  <a:pt x="349093" y="721359"/>
                </a:lnTo>
                <a:lnTo>
                  <a:pt x="378364" y="732789"/>
                </a:lnTo>
                <a:lnTo>
                  <a:pt x="408931" y="740409"/>
                </a:lnTo>
                <a:lnTo>
                  <a:pt x="440143" y="742949"/>
                </a:lnTo>
                <a:lnTo>
                  <a:pt x="471356" y="740409"/>
                </a:lnTo>
                <a:lnTo>
                  <a:pt x="501923" y="732789"/>
                </a:lnTo>
                <a:lnTo>
                  <a:pt x="531194" y="721359"/>
                </a:lnTo>
                <a:lnTo>
                  <a:pt x="558520" y="703579"/>
                </a:lnTo>
                <a:lnTo>
                  <a:pt x="561187" y="701039"/>
                </a:lnTo>
                <a:lnTo>
                  <a:pt x="440143" y="701039"/>
                </a:lnTo>
                <a:lnTo>
                  <a:pt x="433271" y="699769"/>
                </a:lnTo>
                <a:close/>
              </a:path>
              <a:path w="880745" h="994410">
                <a:moveTo>
                  <a:pt x="217797" y="378459"/>
                </a:moveTo>
                <a:lnTo>
                  <a:pt x="173901" y="378459"/>
                </a:lnTo>
                <a:lnTo>
                  <a:pt x="174148" y="427989"/>
                </a:lnTo>
                <a:lnTo>
                  <a:pt x="180732" y="476249"/>
                </a:lnTo>
                <a:lnTo>
                  <a:pt x="193446" y="523239"/>
                </a:lnTo>
                <a:lnTo>
                  <a:pt x="212082" y="568959"/>
                </a:lnTo>
                <a:lnTo>
                  <a:pt x="236434" y="610869"/>
                </a:lnTo>
                <a:lnTo>
                  <a:pt x="266293" y="650239"/>
                </a:lnTo>
                <a:lnTo>
                  <a:pt x="145021" y="699769"/>
                </a:lnTo>
                <a:lnTo>
                  <a:pt x="139331" y="702309"/>
                </a:lnTo>
                <a:lnTo>
                  <a:pt x="252429" y="702309"/>
                </a:lnTo>
                <a:lnTo>
                  <a:pt x="258749" y="699769"/>
                </a:lnTo>
                <a:lnTo>
                  <a:pt x="433271" y="699769"/>
                </a:lnTo>
                <a:lnTo>
                  <a:pt x="392038" y="692149"/>
                </a:lnTo>
                <a:lnTo>
                  <a:pt x="347967" y="669289"/>
                </a:lnTo>
                <a:lnTo>
                  <a:pt x="310064" y="634999"/>
                </a:lnTo>
                <a:lnTo>
                  <a:pt x="278180" y="596899"/>
                </a:lnTo>
                <a:lnTo>
                  <a:pt x="252589" y="553719"/>
                </a:lnTo>
                <a:lnTo>
                  <a:pt x="233562" y="507999"/>
                </a:lnTo>
                <a:lnTo>
                  <a:pt x="221374" y="461009"/>
                </a:lnTo>
                <a:lnTo>
                  <a:pt x="216297" y="411479"/>
                </a:lnTo>
                <a:lnTo>
                  <a:pt x="217797" y="378459"/>
                </a:lnTo>
                <a:close/>
              </a:path>
              <a:path w="880745" h="994410">
                <a:moveTo>
                  <a:pt x="532320" y="669289"/>
                </a:moveTo>
                <a:lnTo>
                  <a:pt x="488249" y="692149"/>
                </a:lnTo>
                <a:lnTo>
                  <a:pt x="440143" y="701039"/>
                </a:lnTo>
                <a:lnTo>
                  <a:pt x="561187" y="701039"/>
                </a:lnTo>
                <a:lnTo>
                  <a:pt x="562521" y="699769"/>
                </a:lnTo>
                <a:lnTo>
                  <a:pt x="734752" y="699769"/>
                </a:lnTo>
                <a:lnTo>
                  <a:pt x="732383" y="698499"/>
                </a:lnTo>
                <a:lnTo>
                  <a:pt x="701231" y="685799"/>
                </a:lnTo>
                <a:lnTo>
                  <a:pt x="545426" y="685799"/>
                </a:lnTo>
                <a:lnTo>
                  <a:pt x="532320" y="669289"/>
                </a:lnTo>
                <a:close/>
              </a:path>
              <a:path w="880745" h="994410">
                <a:moveTo>
                  <a:pt x="761520" y="384809"/>
                </a:moveTo>
                <a:lnTo>
                  <a:pt x="706704" y="384809"/>
                </a:lnTo>
                <a:lnTo>
                  <a:pt x="714692" y="386079"/>
                </a:lnTo>
                <a:lnTo>
                  <a:pt x="718553" y="386079"/>
                </a:lnTo>
                <a:lnTo>
                  <a:pt x="739457" y="701039"/>
                </a:lnTo>
                <a:lnTo>
                  <a:pt x="782447" y="701039"/>
                </a:lnTo>
                <a:lnTo>
                  <a:pt x="761520" y="384809"/>
                </a:lnTo>
                <a:close/>
              </a:path>
              <a:path w="880745" h="994410">
                <a:moveTo>
                  <a:pt x="420298" y="267969"/>
                </a:moveTo>
                <a:lnTo>
                  <a:pt x="341477" y="267969"/>
                </a:lnTo>
                <a:lnTo>
                  <a:pt x="375251" y="292099"/>
                </a:lnTo>
                <a:lnTo>
                  <a:pt x="417331" y="313689"/>
                </a:lnTo>
                <a:lnTo>
                  <a:pt x="467607" y="334009"/>
                </a:lnTo>
                <a:lnTo>
                  <a:pt x="525970" y="351789"/>
                </a:lnTo>
                <a:lnTo>
                  <a:pt x="596271" y="367029"/>
                </a:lnTo>
                <a:lnTo>
                  <a:pt x="663371" y="378459"/>
                </a:lnTo>
                <a:lnTo>
                  <a:pt x="663207" y="426719"/>
                </a:lnTo>
                <a:lnTo>
                  <a:pt x="656469" y="472439"/>
                </a:lnTo>
                <a:lnTo>
                  <a:pt x="643390" y="518159"/>
                </a:lnTo>
                <a:lnTo>
                  <a:pt x="624203" y="560069"/>
                </a:lnTo>
                <a:lnTo>
                  <a:pt x="599140" y="600709"/>
                </a:lnTo>
                <a:lnTo>
                  <a:pt x="568435" y="637539"/>
                </a:lnTo>
                <a:lnTo>
                  <a:pt x="532320" y="669289"/>
                </a:lnTo>
                <a:lnTo>
                  <a:pt x="545426" y="685799"/>
                </a:lnTo>
                <a:lnTo>
                  <a:pt x="701231" y="685799"/>
                </a:lnTo>
                <a:lnTo>
                  <a:pt x="614006" y="650239"/>
                </a:lnTo>
                <a:lnTo>
                  <a:pt x="643303" y="612139"/>
                </a:lnTo>
                <a:lnTo>
                  <a:pt x="667322" y="570229"/>
                </a:lnTo>
                <a:lnTo>
                  <a:pt x="685868" y="527049"/>
                </a:lnTo>
                <a:lnTo>
                  <a:pt x="698744" y="480059"/>
                </a:lnTo>
                <a:lnTo>
                  <a:pt x="705754" y="433069"/>
                </a:lnTo>
                <a:lnTo>
                  <a:pt x="706704" y="384809"/>
                </a:lnTo>
                <a:lnTo>
                  <a:pt x="761520" y="384809"/>
                </a:lnTo>
                <a:lnTo>
                  <a:pt x="760260" y="365759"/>
                </a:lnTo>
                <a:lnTo>
                  <a:pt x="759727" y="342899"/>
                </a:lnTo>
                <a:lnTo>
                  <a:pt x="717092" y="342899"/>
                </a:lnTo>
                <a:lnTo>
                  <a:pt x="651648" y="334009"/>
                </a:lnTo>
                <a:lnTo>
                  <a:pt x="591227" y="322579"/>
                </a:lnTo>
                <a:lnTo>
                  <a:pt x="536203" y="309879"/>
                </a:lnTo>
                <a:lnTo>
                  <a:pt x="486946" y="294639"/>
                </a:lnTo>
                <a:lnTo>
                  <a:pt x="443829" y="279399"/>
                </a:lnTo>
                <a:lnTo>
                  <a:pt x="420298" y="267969"/>
                </a:lnTo>
                <a:close/>
              </a:path>
              <a:path w="880745" h="994410">
                <a:moveTo>
                  <a:pt x="631099" y="43179"/>
                </a:moveTo>
                <a:lnTo>
                  <a:pt x="468688" y="43179"/>
                </a:lnTo>
                <a:lnTo>
                  <a:pt x="507618" y="44449"/>
                </a:lnTo>
                <a:lnTo>
                  <a:pt x="547497" y="52069"/>
                </a:lnTo>
                <a:lnTo>
                  <a:pt x="585020" y="66039"/>
                </a:lnTo>
                <a:lnTo>
                  <a:pt x="618259" y="85089"/>
                </a:lnTo>
                <a:lnTo>
                  <a:pt x="661390" y="130809"/>
                </a:lnTo>
                <a:lnTo>
                  <a:pt x="688663" y="186689"/>
                </a:lnTo>
                <a:lnTo>
                  <a:pt x="706330" y="250189"/>
                </a:lnTo>
                <a:lnTo>
                  <a:pt x="715215" y="311149"/>
                </a:lnTo>
                <a:lnTo>
                  <a:pt x="717092" y="342899"/>
                </a:lnTo>
                <a:lnTo>
                  <a:pt x="759727" y="342899"/>
                </a:lnTo>
                <a:lnTo>
                  <a:pt x="755737" y="287019"/>
                </a:lnTo>
                <a:lnTo>
                  <a:pt x="749556" y="247649"/>
                </a:lnTo>
                <a:lnTo>
                  <a:pt x="740917" y="209549"/>
                </a:lnTo>
                <a:lnTo>
                  <a:pt x="728525" y="170179"/>
                </a:lnTo>
                <a:lnTo>
                  <a:pt x="696416" y="105409"/>
                </a:lnTo>
                <a:lnTo>
                  <a:pt x="644324" y="50799"/>
                </a:lnTo>
                <a:lnTo>
                  <a:pt x="631099" y="43179"/>
                </a:lnTo>
                <a:close/>
              </a:path>
              <a:path w="880745" h="994410">
                <a:moveTo>
                  <a:pt x="345135" y="214629"/>
                </a:moveTo>
                <a:lnTo>
                  <a:pt x="331190" y="214629"/>
                </a:lnTo>
                <a:lnTo>
                  <a:pt x="325170" y="218439"/>
                </a:lnTo>
                <a:lnTo>
                  <a:pt x="321411" y="223519"/>
                </a:lnTo>
                <a:lnTo>
                  <a:pt x="303734" y="246379"/>
                </a:lnTo>
                <a:lnTo>
                  <a:pt x="260387" y="285749"/>
                </a:lnTo>
                <a:lnTo>
                  <a:pt x="217452" y="313689"/>
                </a:lnTo>
                <a:lnTo>
                  <a:pt x="180358" y="330199"/>
                </a:lnTo>
                <a:lnTo>
                  <a:pt x="160972" y="337819"/>
                </a:lnTo>
                <a:lnTo>
                  <a:pt x="260888" y="337819"/>
                </a:lnTo>
                <a:lnTo>
                  <a:pt x="281105" y="323849"/>
                </a:lnTo>
                <a:lnTo>
                  <a:pt x="303145" y="307339"/>
                </a:lnTo>
                <a:lnTo>
                  <a:pt x="323285" y="288289"/>
                </a:lnTo>
                <a:lnTo>
                  <a:pt x="341477" y="267969"/>
                </a:lnTo>
                <a:lnTo>
                  <a:pt x="420298" y="267969"/>
                </a:lnTo>
                <a:lnTo>
                  <a:pt x="407225" y="261619"/>
                </a:lnTo>
                <a:lnTo>
                  <a:pt x="377505" y="242569"/>
                </a:lnTo>
                <a:lnTo>
                  <a:pt x="355041" y="222249"/>
                </a:lnTo>
                <a:lnTo>
                  <a:pt x="350964" y="217169"/>
                </a:lnTo>
                <a:lnTo>
                  <a:pt x="345135" y="214629"/>
                </a:lnTo>
                <a:close/>
              </a:path>
            </a:pathLst>
          </a:custGeom>
          <a:solidFill>
            <a:srgbClr val="666666"/>
          </a:solidFill>
        </p:spPr>
        <p:txBody>
          <a:bodyPr wrap="square" lIns="0" tIns="0" rIns="0" bIns="0" rtlCol="0"/>
          <a:lstStyle/>
          <a:p>
            <a:endParaRPr/>
          </a:p>
        </p:txBody>
      </p:sp>
      <p:sp>
        <p:nvSpPr>
          <p:cNvPr id="14" name="object 14"/>
          <p:cNvSpPr/>
          <p:nvPr/>
        </p:nvSpPr>
        <p:spPr>
          <a:xfrm>
            <a:off x="14000720" y="2445798"/>
            <a:ext cx="899160" cy="990600"/>
          </a:xfrm>
          <a:custGeom>
            <a:avLst/>
            <a:gdLst/>
            <a:ahLst/>
            <a:cxnLst/>
            <a:rect l="l" t="t" r="r" b="b"/>
            <a:pathLst>
              <a:path w="899159" h="990600">
                <a:moveTo>
                  <a:pt x="449351" y="0"/>
                </a:moveTo>
                <a:lnTo>
                  <a:pt x="394553" y="3810"/>
                </a:lnTo>
                <a:lnTo>
                  <a:pt x="343482" y="12700"/>
                </a:lnTo>
                <a:lnTo>
                  <a:pt x="296819" y="26670"/>
                </a:lnTo>
                <a:lnTo>
                  <a:pt x="255244" y="46990"/>
                </a:lnTo>
                <a:lnTo>
                  <a:pt x="216234" y="76200"/>
                </a:lnTo>
                <a:lnTo>
                  <a:pt x="184454" y="110490"/>
                </a:lnTo>
                <a:lnTo>
                  <a:pt x="159218" y="152400"/>
                </a:lnTo>
                <a:lnTo>
                  <a:pt x="142811" y="200660"/>
                </a:lnTo>
                <a:lnTo>
                  <a:pt x="134513" y="246380"/>
                </a:lnTo>
                <a:lnTo>
                  <a:pt x="130898" y="290830"/>
                </a:lnTo>
                <a:lnTo>
                  <a:pt x="130888" y="297180"/>
                </a:lnTo>
                <a:lnTo>
                  <a:pt x="131640" y="337820"/>
                </a:lnTo>
                <a:lnTo>
                  <a:pt x="137034" y="383540"/>
                </a:lnTo>
                <a:lnTo>
                  <a:pt x="146964" y="426720"/>
                </a:lnTo>
                <a:lnTo>
                  <a:pt x="173023" y="491490"/>
                </a:lnTo>
                <a:lnTo>
                  <a:pt x="207225" y="535940"/>
                </a:lnTo>
                <a:lnTo>
                  <a:pt x="210058" y="542290"/>
                </a:lnTo>
                <a:lnTo>
                  <a:pt x="213080" y="548640"/>
                </a:lnTo>
                <a:lnTo>
                  <a:pt x="216293" y="556260"/>
                </a:lnTo>
                <a:lnTo>
                  <a:pt x="228107" y="577850"/>
                </a:lnTo>
                <a:lnTo>
                  <a:pt x="241363" y="599440"/>
                </a:lnTo>
                <a:lnTo>
                  <a:pt x="255991" y="619760"/>
                </a:lnTo>
                <a:lnTo>
                  <a:pt x="271919" y="640080"/>
                </a:lnTo>
                <a:lnTo>
                  <a:pt x="151015" y="688340"/>
                </a:lnTo>
                <a:lnTo>
                  <a:pt x="89493" y="725170"/>
                </a:lnTo>
                <a:lnTo>
                  <a:pt x="41287" y="777240"/>
                </a:lnTo>
                <a:lnTo>
                  <a:pt x="10518" y="842010"/>
                </a:lnTo>
                <a:lnTo>
                  <a:pt x="0" y="911860"/>
                </a:lnTo>
                <a:lnTo>
                  <a:pt x="0" y="944880"/>
                </a:lnTo>
                <a:lnTo>
                  <a:pt x="3607" y="962660"/>
                </a:lnTo>
                <a:lnTo>
                  <a:pt x="13438" y="977900"/>
                </a:lnTo>
                <a:lnTo>
                  <a:pt x="28005" y="988060"/>
                </a:lnTo>
                <a:lnTo>
                  <a:pt x="45821" y="990600"/>
                </a:lnTo>
                <a:lnTo>
                  <a:pt x="852881" y="990600"/>
                </a:lnTo>
                <a:lnTo>
                  <a:pt x="870697" y="988060"/>
                </a:lnTo>
                <a:lnTo>
                  <a:pt x="885264" y="977900"/>
                </a:lnTo>
                <a:lnTo>
                  <a:pt x="895095" y="962660"/>
                </a:lnTo>
                <a:lnTo>
                  <a:pt x="898187" y="947420"/>
                </a:lnTo>
                <a:lnTo>
                  <a:pt x="44729" y="947420"/>
                </a:lnTo>
                <a:lnTo>
                  <a:pt x="43853" y="946150"/>
                </a:lnTo>
                <a:lnTo>
                  <a:pt x="43853" y="911860"/>
                </a:lnTo>
                <a:lnTo>
                  <a:pt x="46022" y="882650"/>
                </a:lnTo>
                <a:lnTo>
                  <a:pt x="63023" y="826770"/>
                </a:lnTo>
                <a:lnTo>
                  <a:pt x="95819" y="778510"/>
                </a:lnTo>
                <a:lnTo>
                  <a:pt x="141010" y="741680"/>
                </a:lnTo>
                <a:lnTo>
                  <a:pt x="292493" y="678180"/>
                </a:lnTo>
                <a:lnTo>
                  <a:pt x="392738" y="678180"/>
                </a:lnTo>
                <a:lnTo>
                  <a:pt x="355244" y="659130"/>
                </a:lnTo>
                <a:lnTo>
                  <a:pt x="325258" y="632460"/>
                </a:lnTo>
                <a:lnTo>
                  <a:pt x="298435" y="603250"/>
                </a:lnTo>
                <a:lnTo>
                  <a:pt x="275125" y="571500"/>
                </a:lnTo>
                <a:lnTo>
                  <a:pt x="255676" y="535940"/>
                </a:lnTo>
                <a:lnTo>
                  <a:pt x="240545" y="500380"/>
                </a:lnTo>
                <a:lnTo>
                  <a:pt x="229582" y="462280"/>
                </a:lnTo>
                <a:lnTo>
                  <a:pt x="222913" y="424180"/>
                </a:lnTo>
                <a:lnTo>
                  <a:pt x="220662" y="384810"/>
                </a:lnTo>
                <a:lnTo>
                  <a:pt x="221294" y="364490"/>
                </a:lnTo>
                <a:lnTo>
                  <a:pt x="221767" y="359410"/>
                </a:lnTo>
                <a:lnTo>
                  <a:pt x="177711" y="359410"/>
                </a:lnTo>
                <a:lnTo>
                  <a:pt x="174671" y="322580"/>
                </a:lnTo>
                <a:lnTo>
                  <a:pt x="174948" y="284480"/>
                </a:lnTo>
                <a:lnTo>
                  <a:pt x="178550" y="247650"/>
                </a:lnTo>
                <a:lnTo>
                  <a:pt x="198471" y="171450"/>
                </a:lnTo>
                <a:lnTo>
                  <a:pt x="218200" y="138430"/>
                </a:lnTo>
                <a:lnTo>
                  <a:pt x="244589" y="109220"/>
                </a:lnTo>
                <a:lnTo>
                  <a:pt x="277558" y="85090"/>
                </a:lnTo>
                <a:lnTo>
                  <a:pt x="313900" y="67310"/>
                </a:lnTo>
                <a:lnTo>
                  <a:pt x="355049" y="54610"/>
                </a:lnTo>
                <a:lnTo>
                  <a:pt x="400400" y="46990"/>
                </a:lnTo>
                <a:lnTo>
                  <a:pt x="449351" y="44450"/>
                </a:lnTo>
                <a:lnTo>
                  <a:pt x="638262" y="44450"/>
                </a:lnTo>
                <a:lnTo>
                  <a:pt x="601890" y="26670"/>
                </a:lnTo>
                <a:lnTo>
                  <a:pt x="555229" y="12700"/>
                </a:lnTo>
                <a:lnTo>
                  <a:pt x="504156" y="3810"/>
                </a:lnTo>
                <a:lnTo>
                  <a:pt x="449351" y="0"/>
                </a:lnTo>
                <a:close/>
              </a:path>
              <a:path w="899159" h="990600">
                <a:moveTo>
                  <a:pt x="152514" y="847090"/>
                </a:moveTo>
                <a:lnTo>
                  <a:pt x="143983" y="848360"/>
                </a:lnTo>
                <a:lnTo>
                  <a:pt x="137015" y="853440"/>
                </a:lnTo>
                <a:lnTo>
                  <a:pt x="132317" y="859790"/>
                </a:lnTo>
                <a:lnTo>
                  <a:pt x="130594" y="868680"/>
                </a:lnTo>
                <a:lnTo>
                  <a:pt x="130594" y="947420"/>
                </a:lnTo>
                <a:lnTo>
                  <a:pt x="174434" y="947420"/>
                </a:lnTo>
                <a:lnTo>
                  <a:pt x="174434" y="868680"/>
                </a:lnTo>
                <a:lnTo>
                  <a:pt x="172711" y="859790"/>
                </a:lnTo>
                <a:lnTo>
                  <a:pt x="168013" y="853440"/>
                </a:lnTo>
                <a:lnTo>
                  <a:pt x="161045" y="848360"/>
                </a:lnTo>
                <a:lnTo>
                  <a:pt x="152514" y="847090"/>
                </a:lnTo>
                <a:close/>
              </a:path>
              <a:path w="899159" h="990600">
                <a:moveTo>
                  <a:pt x="746188" y="847090"/>
                </a:moveTo>
                <a:lnTo>
                  <a:pt x="737659" y="848360"/>
                </a:lnTo>
                <a:lnTo>
                  <a:pt x="730696" y="853440"/>
                </a:lnTo>
                <a:lnTo>
                  <a:pt x="726002" y="859790"/>
                </a:lnTo>
                <a:lnTo>
                  <a:pt x="724281" y="868680"/>
                </a:lnTo>
                <a:lnTo>
                  <a:pt x="724281" y="947420"/>
                </a:lnTo>
                <a:lnTo>
                  <a:pt x="768108" y="947420"/>
                </a:lnTo>
                <a:lnTo>
                  <a:pt x="768108" y="868680"/>
                </a:lnTo>
                <a:lnTo>
                  <a:pt x="766385" y="859790"/>
                </a:lnTo>
                <a:lnTo>
                  <a:pt x="761687" y="853440"/>
                </a:lnTo>
                <a:lnTo>
                  <a:pt x="754719" y="848360"/>
                </a:lnTo>
                <a:lnTo>
                  <a:pt x="746188" y="847090"/>
                </a:lnTo>
                <a:close/>
              </a:path>
              <a:path w="899159" h="990600">
                <a:moveTo>
                  <a:pt x="722259" y="678180"/>
                </a:moveTo>
                <a:lnTo>
                  <a:pt x="606221" y="678180"/>
                </a:lnTo>
                <a:lnTo>
                  <a:pt x="731329" y="728980"/>
                </a:lnTo>
                <a:lnTo>
                  <a:pt x="757699" y="741680"/>
                </a:lnTo>
                <a:lnTo>
                  <a:pt x="802890" y="778510"/>
                </a:lnTo>
                <a:lnTo>
                  <a:pt x="835681" y="826770"/>
                </a:lnTo>
                <a:lnTo>
                  <a:pt x="852691" y="882650"/>
                </a:lnTo>
                <a:lnTo>
                  <a:pt x="854862" y="911860"/>
                </a:lnTo>
                <a:lnTo>
                  <a:pt x="854862" y="946150"/>
                </a:lnTo>
                <a:lnTo>
                  <a:pt x="853973" y="947420"/>
                </a:lnTo>
                <a:lnTo>
                  <a:pt x="898187" y="947420"/>
                </a:lnTo>
                <a:lnTo>
                  <a:pt x="898702" y="944880"/>
                </a:lnTo>
                <a:lnTo>
                  <a:pt x="898702" y="911860"/>
                </a:lnTo>
                <a:lnTo>
                  <a:pt x="888188" y="842010"/>
                </a:lnTo>
                <a:lnTo>
                  <a:pt x="857415" y="777240"/>
                </a:lnTo>
                <a:lnTo>
                  <a:pt x="809215" y="725170"/>
                </a:lnTo>
                <a:lnTo>
                  <a:pt x="747699" y="688340"/>
                </a:lnTo>
                <a:lnTo>
                  <a:pt x="722259" y="678180"/>
                </a:lnTo>
                <a:close/>
              </a:path>
              <a:path w="899159" h="990600">
                <a:moveTo>
                  <a:pt x="392738" y="678180"/>
                </a:moveTo>
                <a:lnTo>
                  <a:pt x="292493" y="678180"/>
                </a:lnTo>
                <a:lnTo>
                  <a:pt x="292188" y="681990"/>
                </a:lnTo>
                <a:lnTo>
                  <a:pt x="292036" y="685800"/>
                </a:lnTo>
                <a:lnTo>
                  <a:pt x="292036" y="688340"/>
                </a:lnTo>
                <a:lnTo>
                  <a:pt x="304476" y="737870"/>
                </a:lnTo>
                <a:lnTo>
                  <a:pt x="340233" y="779780"/>
                </a:lnTo>
                <a:lnTo>
                  <a:pt x="390444" y="805180"/>
                </a:lnTo>
                <a:lnTo>
                  <a:pt x="449351" y="815340"/>
                </a:lnTo>
                <a:lnTo>
                  <a:pt x="479560" y="812800"/>
                </a:lnTo>
                <a:lnTo>
                  <a:pt x="508265" y="805180"/>
                </a:lnTo>
                <a:lnTo>
                  <a:pt x="534796" y="795020"/>
                </a:lnTo>
                <a:lnTo>
                  <a:pt x="558482" y="779780"/>
                </a:lnTo>
                <a:lnTo>
                  <a:pt x="568115" y="770890"/>
                </a:lnTo>
                <a:lnTo>
                  <a:pt x="449351" y="770890"/>
                </a:lnTo>
                <a:lnTo>
                  <a:pt x="426318" y="769620"/>
                </a:lnTo>
                <a:lnTo>
                  <a:pt x="384625" y="755650"/>
                </a:lnTo>
                <a:lnTo>
                  <a:pt x="346868" y="723900"/>
                </a:lnTo>
                <a:lnTo>
                  <a:pt x="336854" y="699770"/>
                </a:lnTo>
                <a:lnTo>
                  <a:pt x="605256" y="699770"/>
                </a:lnTo>
                <a:lnTo>
                  <a:pt x="606362" y="690880"/>
                </a:lnTo>
                <a:lnTo>
                  <a:pt x="449351" y="690880"/>
                </a:lnTo>
                <a:lnTo>
                  <a:pt x="400236" y="681990"/>
                </a:lnTo>
                <a:lnTo>
                  <a:pt x="392738" y="678180"/>
                </a:lnTo>
                <a:close/>
              </a:path>
              <a:path w="899159" h="990600">
                <a:moveTo>
                  <a:pt x="605256" y="699770"/>
                </a:moveTo>
                <a:lnTo>
                  <a:pt x="561848" y="699770"/>
                </a:lnTo>
                <a:lnTo>
                  <a:pt x="558160" y="712470"/>
                </a:lnTo>
                <a:lnTo>
                  <a:pt x="551838" y="723900"/>
                </a:lnTo>
                <a:lnTo>
                  <a:pt x="514079" y="755650"/>
                </a:lnTo>
                <a:lnTo>
                  <a:pt x="472389" y="769620"/>
                </a:lnTo>
                <a:lnTo>
                  <a:pt x="449351" y="770890"/>
                </a:lnTo>
                <a:lnTo>
                  <a:pt x="568115" y="770890"/>
                </a:lnTo>
                <a:lnTo>
                  <a:pt x="579123" y="760730"/>
                </a:lnTo>
                <a:lnTo>
                  <a:pt x="594234" y="737870"/>
                </a:lnTo>
                <a:lnTo>
                  <a:pt x="603518" y="713740"/>
                </a:lnTo>
                <a:lnTo>
                  <a:pt x="605256" y="699770"/>
                </a:lnTo>
                <a:close/>
              </a:path>
              <a:path w="899159" h="990600">
                <a:moveTo>
                  <a:pt x="561848" y="699770"/>
                </a:moveTo>
                <a:lnTo>
                  <a:pt x="336854" y="699770"/>
                </a:lnTo>
                <a:lnTo>
                  <a:pt x="363162" y="715010"/>
                </a:lnTo>
                <a:lnTo>
                  <a:pt x="391026" y="725170"/>
                </a:lnTo>
                <a:lnTo>
                  <a:pt x="419929" y="732790"/>
                </a:lnTo>
                <a:lnTo>
                  <a:pt x="449351" y="734060"/>
                </a:lnTo>
                <a:lnTo>
                  <a:pt x="478775" y="732790"/>
                </a:lnTo>
                <a:lnTo>
                  <a:pt x="507680" y="725170"/>
                </a:lnTo>
                <a:lnTo>
                  <a:pt x="535546" y="715010"/>
                </a:lnTo>
                <a:lnTo>
                  <a:pt x="561848" y="699770"/>
                </a:lnTo>
                <a:close/>
              </a:path>
              <a:path w="899159" h="990600">
                <a:moveTo>
                  <a:pt x="713784" y="306070"/>
                </a:moveTo>
                <a:lnTo>
                  <a:pt x="567359" y="306070"/>
                </a:lnTo>
                <a:lnTo>
                  <a:pt x="570534" y="307340"/>
                </a:lnTo>
                <a:lnTo>
                  <a:pt x="573735" y="309880"/>
                </a:lnTo>
                <a:lnTo>
                  <a:pt x="599804" y="320040"/>
                </a:lnTo>
                <a:lnTo>
                  <a:pt x="622388" y="326390"/>
                </a:lnTo>
                <a:lnTo>
                  <a:pt x="644401" y="330200"/>
                </a:lnTo>
                <a:lnTo>
                  <a:pt x="665530" y="331470"/>
                </a:lnTo>
                <a:lnTo>
                  <a:pt x="673785" y="331470"/>
                </a:lnTo>
                <a:lnTo>
                  <a:pt x="677876" y="374650"/>
                </a:lnTo>
                <a:lnTo>
                  <a:pt x="676562" y="416560"/>
                </a:lnTo>
                <a:lnTo>
                  <a:pt x="669869" y="459740"/>
                </a:lnTo>
                <a:lnTo>
                  <a:pt x="657821" y="501650"/>
                </a:lnTo>
                <a:lnTo>
                  <a:pt x="637914" y="546100"/>
                </a:lnTo>
                <a:lnTo>
                  <a:pt x="611951" y="588010"/>
                </a:lnTo>
                <a:lnTo>
                  <a:pt x="580331" y="626110"/>
                </a:lnTo>
                <a:lnTo>
                  <a:pt x="543458" y="659130"/>
                </a:lnTo>
                <a:lnTo>
                  <a:pt x="498465" y="681990"/>
                </a:lnTo>
                <a:lnTo>
                  <a:pt x="449351" y="690880"/>
                </a:lnTo>
                <a:lnTo>
                  <a:pt x="606362" y="690880"/>
                </a:lnTo>
                <a:lnTo>
                  <a:pt x="606679" y="688340"/>
                </a:lnTo>
                <a:lnTo>
                  <a:pt x="606679" y="685800"/>
                </a:lnTo>
                <a:lnTo>
                  <a:pt x="606526" y="681990"/>
                </a:lnTo>
                <a:lnTo>
                  <a:pt x="606221" y="678180"/>
                </a:lnTo>
                <a:lnTo>
                  <a:pt x="722259" y="678180"/>
                </a:lnTo>
                <a:lnTo>
                  <a:pt x="626859" y="640080"/>
                </a:lnTo>
                <a:lnTo>
                  <a:pt x="646034" y="615950"/>
                </a:lnTo>
                <a:lnTo>
                  <a:pt x="663252" y="590550"/>
                </a:lnTo>
                <a:lnTo>
                  <a:pt x="678435" y="563880"/>
                </a:lnTo>
                <a:lnTo>
                  <a:pt x="691502" y="535940"/>
                </a:lnTo>
                <a:lnTo>
                  <a:pt x="709415" y="515620"/>
                </a:lnTo>
                <a:lnTo>
                  <a:pt x="739926" y="461010"/>
                </a:lnTo>
                <a:lnTo>
                  <a:pt x="761667" y="383540"/>
                </a:lnTo>
                <a:lnTo>
                  <a:pt x="764515" y="359410"/>
                </a:lnTo>
                <a:lnTo>
                  <a:pt x="721004" y="359410"/>
                </a:lnTo>
                <a:lnTo>
                  <a:pt x="719661" y="344170"/>
                </a:lnTo>
                <a:lnTo>
                  <a:pt x="717707" y="328930"/>
                </a:lnTo>
                <a:lnTo>
                  <a:pt x="715141" y="312420"/>
                </a:lnTo>
                <a:lnTo>
                  <a:pt x="713784" y="306070"/>
                </a:lnTo>
                <a:close/>
              </a:path>
              <a:path w="899159" h="990600">
                <a:moveTo>
                  <a:pt x="231990" y="228600"/>
                </a:moveTo>
                <a:lnTo>
                  <a:pt x="212585" y="228600"/>
                </a:lnTo>
                <a:lnTo>
                  <a:pt x="210794" y="229870"/>
                </a:lnTo>
                <a:lnTo>
                  <a:pt x="209397" y="231140"/>
                </a:lnTo>
                <a:lnTo>
                  <a:pt x="207962" y="232410"/>
                </a:lnTo>
                <a:lnTo>
                  <a:pt x="206781" y="233680"/>
                </a:lnTo>
                <a:lnTo>
                  <a:pt x="205867" y="234950"/>
                </a:lnTo>
                <a:lnTo>
                  <a:pt x="205028" y="234950"/>
                </a:lnTo>
                <a:lnTo>
                  <a:pt x="204558" y="236220"/>
                </a:lnTo>
                <a:lnTo>
                  <a:pt x="203771" y="237490"/>
                </a:lnTo>
                <a:lnTo>
                  <a:pt x="203365" y="237490"/>
                </a:lnTo>
                <a:lnTo>
                  <a:pt x="202704" y="238760"/>
                </a:lnTo>
                <a:lnTo>
                  <a:pt x="202184" y="240030"/>
                </a:lnTo>
                <a:lnTo>
                  <a:pt x="201599" y="242570"/>
                </a:lnTo>
                <a:lnTo>
                  <a:pt x="199174" y="248920"/>
                </a:lnTo>
                <a:lnTo>
                  <a:pt x="188137" y="292100"/>
                </a:lnTo>
                <a:lnTo>
                  <a:pt x="179220" y="341630"/>
                </a:lnTo>
                <a:lnTo>
                  <a:pt x="177711" y="359410"/>
                </a:lnTo>
                <a:lnTo>
                  <a:pt x="221767" y="359410"/>
                </a:lnTo>
                <a:lnTo>
                  <a:pt x="223185" y="344170"/>
                </a:lnTo>
                <a:lnTo>
                  <a:pt x="226325" y="322580"/>
                </a:lnTo>
                <a:lnTo>
                  <a:pt x="230708" y="302260"/>
                </a:lnTo>
                <a:lnTo>
                  <a:pt x="234810" y="285750"/>
                </a:lnTo>
                <a:lnTo>
                  <a:pt x="350750" y="285750"/>
                </a:lnTo>
                <a:lnTo>
                  <a:pt x="341976" y="284480"/>
                </a:lnTo>
                <a:lnTo>
                  <a:pt x="289758" y="266700"/>
                </a:lnTo>
                <a:lnTo>
                  <a:pt x="250423" y="243840"/>
                </a:lnTo>
                <a:lnTo>
                  <a:pt x="243376" y="237490"/>
                </a:lnTo>
                <a:lnTo>
                  <a:pt x="235750" y="231140"/>
                </a:lnTo>
                <a:lnTo>
                  <a:pt x="235115" y="231140"/>
                </a:lnTo>
                <a:lnTo>
                  <a:pt x="233235" y="229870"/>
                </a:lnTo>
                <a:lnTo>
                  <a:pt x="231990" y="228600"/>
                </a:lnTo>
                <a:close/>
              </a:path>
              <a:path w="899159" h="990600">
                <a:moveTo>
                  <a:pt x="638262" y="44450"/>
                </a:moveTo>
                <a:lnTo>
                  <a:pt x="449351" y="44450"/>
                </a:lnTo>
                <a:lnTo>
                  <a:pt x="498309" y="46990"/>
                </a:lnTo>
                <a:lnTo>
                  <a:pt x="543663" y="54610"/>
                </a:lnTo>
                <a:lnTo>
                  <a:pt x="584809" y="67310"/>
                </a:lnTo>
                <a:lnTo>
                  <a:pt x="621144" y="85090"/>
                </a:lnTo>
                <a:lnTo>
                  <a:pt x="654113" y="109220"/>
                </a:lnTo>
                <a:lnTo>
                  <a:pt x="680502" y="138430"/>
                </a:lnTo>
                <a:lnTo>
                  <a:pt x="700230" y="171450"/>
                </a:lnTo>
                <a:lnTo>
                  <a:pt x="713219" y="210820"/>
                </a:lnTo>
                <a:lnTo>
                  <a:pt x="723755" y="284480"/>
                </a:lnTo>
                <a:lnTo>
                  <a:pt x="724036" y="322580"/>
                </a:lnTo>
                <a:lnTo>
                  <a:pt x="721004" y="359410"/>
                </a:lnTo>
                <a:lnTo>
                  <a:pt x="764515" y="359410"/>
                </a:lnTo>
                <a:lnTo>
                  <a:pt x="767063" y="337820"/>
                </a:lnTo>
                <a:lnTo>
                  <a:pt x="767816" y="297180"/>
                </a:lnTo>
                <a:lnTo>
                  <a:pt x="767807" y="290830"/>
                </a:lnTo>
                <a:lnTo>
                  <a:pt x="764195" y="246380"/>
                </a:lnTo>
                <a:lnTo>
                  <a:pt x="755904" y="200660"/>
                </a:lnTo>
                <a:lnTo>
                  <a:pt x="739490" y="152400"/>
                </a:lnTo>
                <a:lnTo>
                  <a:pt x="714248" y="110490"/>
                </a:lnTo>
                <a:lnTo>
                  <a:pt x="682472" y="76200"/>
                </a:lnTo>
                <a:lnTo>
                  <a:pt x="643458" y="46990"/>
                </a:lnTo>
                <a:lnTo>
                  <a:pt x="638262" y="44450"/>
                </a:lnTo>
                <a:close/>
              </a:path>
              <a:path w="899159" h="990600">
                <a:moveTo>
                  <a:pt x="350750" y="285750"/>
                </a:moveTo>
                <a:lnTo>
                  <a:pt x="234810" y="285750"/>
                </a:lnTo>
                <a:lnTo>
                  <a:pt x="264838" y="303530"/>
                </a:lnTo>
                <a:lnTo>
                  <a:pt x="298073" y="317500"/>
                </a:lnTo>
                <a:lnTo>
                  <a:pt x="333049" y="327660"/>
                </a:lnTo>
                <a:lnTo>
                  <a:pt x="368300" y="331470"/>
                </a:lnTo>
                <a:lnTo>
                  <a:pt x="379402" y="330200"/>
                </a:lnTo>
                <a:lnTo>
                  <a:pt x="415671" y="311150"/>
                </a:lnTo>
                <a:lnTo>
                  <a:pt x="418731" y="306070"/>
                </a:lnTo>
                <a:lnTo>
                  <a:pt x="713784" y="306070"/>
                </a:lnTo>
                <a:lnTo>
                  <a:pt x="711885" y="297180"/>
                </a:lnTo>
                <a:lnTo>
                  <a:pt x="711644" y="297180"/>
                </a:lnTo>
                <a:lnTo>
                  <a:pt x="711123" y="294640"/>
                </a:lnTo>
                <a:lnTo>
                  <a:pt x="710552" y="293370"/>
                </a:lnTo>
                <a:lnTo>
                  <a:pt x="710272" y="293370"/>
                </a:lnTo>
                <a:lnTo>
                  <a:pt x="709345" y="290830"/>
                </a:lnTo>
                <a:lnTo>
                  <a:pt x="708660" y="290830"/>
                </a:lnTo>
                <a:lnTo>
                  <a:pt x="707021" y="288290"/>
                </a:lnTo>
                <a:lnTo>
                  <a:pt x="368300" y="288290"/>
                </a:lnTo>
                <a:lnTo>
                  <a:pt x="350750" y="285750"/>
                </a:lnTo>
                <a:close/>
              </a:path>
              <a:path w="899159" h="990600">
                <a:moveTo>
                  <a:pt x="567359" y="306070"/>
                </a:moveTo>
                <a:lnTo>
                  <a:pt x="418731" y="306070"/>
                </a:lnTo>
                <a:lnTo>
                  <a:pt x="443900" y="317500"/>
                </a:lnTo>
                <a:lnTo>
                  <a:pt x="468942" y="325120"/>
                </a:lnTo>
                <a:lnTo>
                  <a:pt x="493424" y="330200"/>
                </a:lnTo>
                <a:lnTo>
                  <a:pt x="516915" y="331470"/>
                </a:lnTo>
                <a:lnTo>
                  <a:pt x="528017" y="330200"/>
                </a:lnTo>
                <a:lnTo>
                  <a:pt x="564299" y="311150"/>
                </a:lnTo>
                <a:lnTo>
                  <a:pt x="567359" y="306070"/>
                </a:lnTo>
                <a:close/>
              </a:path>
              <a:path w="899159" h="990600">
                <a:moveTo>
                  <a:pt x="345314" y="199390"/>
                </a:moveTo>
                <a:lnTo>
                  <a:pt x="336981" y="201930"/>
                </a:lnTo>
                <a:lnTo>
                  <a:pt x="330278" y="208280"/>
                </a:lnTo>
                <a:lnTo>
                  <a:pt x="326364" y="214630"/>
                </a:lnTo>
                <a:lnTo>
                  <a:pt x="325526" y="223520"/>
                </a:lnTo>
                <a:lnTo>
                  <a:pt x="328053" y="232410"/>
                </a:lnTo>
                <a:lnTo>
                  <a:pt x="355320" y="264160"/>
                </a:lnTo>
                <a:lnTo>
                  <a:pt x="380682" y="284480"/>
                </a:lnTo>
                <a:lnTo>
                  <a:pt x="380428" y="284480"/>
                </a:lnTo>
                <a:lnTo>
                  <a:pt x="379425" y="285750"/>
                </a:lnTo>
                <a:lnTo>
                  <a:pt x="375932" y="288290"/>
                </a:lnTo>
                <a:lnTo>
                  <a:pt x="516915" y="288290"/>
                </a:lnTo>
                <a:lnTo>
                  <a:pt x="473308" y="280670"/>
                </a:lnTo>
                <a:lnTo>
                  <a:pt x="426769" y="261620"/>
                </a:lnTo>
                <a:lnTo>
                  <a:pt x="378392" y="226060"/>
                </a:lnTo>
                <a:lnTo>
                  <a:pt x="366674" y="210820"/>
                </a:lnTo>
                <a:lnTo>
                  <a:pt x="361113" y="204470"/>
                </a:lnTo>
                <a:lnTo>
                  <a:pt x="353675" y="200660"/>
                </a:lnTo>
                <a:lnTo>
                  <a:pt x="345314" y="199390"/>
                </a:lnTo>
                <a:close/>
              </a:path>
              <a:path w="899159" h="990600">
                <a:moveTo>
                  <a:pt x="493942" y="199390"/>
                </a:moveTo>
                <a:lnTo>
                  <a:pt x="485609" y="201930"/>
                </a:lnTo>
                <a:lnTo>
                  <a:pt x="478906" y="208280"/>
                </a:lnTo>
                <a:lnTo>
                  <a:pt x="474991" y="214630"/>
                </a:lnTo>
                <a:lnTo>
                  <a:pt x="474149" y="223520"/>
                </a:lnTo>
                <a:lnTo>
                  <a:pt x="476669" y="232410"/>
                </a:lnTo>
                <a:lnTo>
                  <a:pt x="485229" y="245110"/>
                </a:lnTo>
                <a:lnTo>
                  <a:pt x="497216" y="257810"/>
                </a:lnTo>
                <a:lnTo>
                  <a:pt x="512086" y="270510"/>
                </a:lnTo>
                <a:lnTo>
                  <a:pt x="529297" y="284480"/>
                </a:lnTo>
                <a:lnTo>
                  <a:pt x="529018" y="284480"/>
                </a:lnTo>
                <a:lnTo>
                  <a:pt x="528053" y="285750"/>
                </a:lnTo>
                <a:lnTo>
                  <a:pt x="524548" y="288290"/>
                </a:lnTo>
                <a:lnTo>
                  <a:pt x="665530" y="288290"/>
                </a:lnTo>
                <a:lnTo>
                  <a:pt x="613365" y="278130"/>
                </a:lnTo>
                <a:lnTo>
                  <a:pt x="565208" y="255270"/>
                </a:lnTo>
                <a:lnTo>
                  <a:pt x="524647" y="223520"/>
                </a:lnTo>
                <a:lnTo>
                  <a:pt x="515289" y="210820"/>
                </a:lnTo>
                <a:lnTo>
                  <a:pt x="509736" y="204470"/>
                </a:lnTo>
                <a:lnTo>
                  <a:pt x="502302" y="200660"/>
                </a:lnTo>
                <a:lnTo>
                  <a:pt x="493942" y="199390"/>
                </a:lnTo>
                <a:close/>
              </a:path>
              <a:path w="899159" h="990600">
                <a:moveTo>
                  <a:pt x="702970" y="284480"/>
                </a:moveTo>
                <a:lnTo>
                  <a:pt x="677799" y="284480"/>
                </a:lnTo>
                <a:lnTo>
                  <a:pt x="676732" y="285750"/>
                </a:lnTo>
                <a:lnTo>
                  <a:pt x="673887" y="288290"/>
                </a:lnTo>
                <a:lnTo>
                  <a:pt x="707021" y="288290"/>
                </a:lnTo>
                <a:lnTo>
                  <a:pt x="706069" y="287020"/>
                </a:lnTo>
                <a:lnTo>
                  <a:pt x="704951" y="285750"/>
                </a:lnTo>
                <a:lnTo>
                  <a:pt x="703872" y="285750"/>
                </a:lnTo>
                <a:lnTo>
                  <a:pt x="702970" y="284480"/>
                </a:lnTo>
                <a:close/>
              </a:path>
              <a:path w="899159" h="990600">
                <a:moveTo>
                  <a:pt x="698639" y="281940"/>
                </a:moveTo>
                <a:lnTo>
                  <a:pt x="683298" y="281940"/>
                </a:lnTo>
                <a:lnTo>
                  <a:pt x="681532" y="283210"/>
                </a:lnTo>
                <a:lnTo>
                  <a:pt x="679615" y="283210"/>
                </a:lnTo>
                <a:lnTo>
                  <a:pt x="679030" y="284480"/>
                </a:lnTo>
                <a:lnTo>
                  <a:pt x="701852" y="284480"/>
                </a:lnTo>
                <a:lnTo>
                  <a:pt x="698639" y="281940"/>
                </a:lnTo>
                <a:close/>
              </a:path>
              <a:path w="899159" h="990600">
                <a:moveTo>
                  <a:pt x="694639" y="280670"/>
                </a:moveTo>
                <a:lnTo>
                  <a:pt x="687095" y="280670"/>
                </a:lnTo>
                <a:lnTo>
                  <a:pt x="686041" y="281940"/>
                </a:lnTo>
                <a:lnTo>
                  <a:pt x="696264" y="281940"/>
                </a:lnTo>
                <a:lnTo>
                  <a:pt x="694639" y="280670"/>
                </a:lnTo>
                <a:close/>
              </a:path>
              <a:path w="899159" h="990600">
                <a:moveTo>
                  <a:pt x="227558" y="227330"/>
                </a:moveTo>
                <a:lnTo>
                  <a:pt x="215811" y="227330"/>
                </a:lnTo>
                <a:lnTo>
                  <a:pt x="213779" y="228600"/>
                </a:lnTo>
                <a:lnTo>
                  <a:pt x="229692" y="228600"/>
                </a:lnTo>
                <a:lnTo>
                  <a:pt x="227558" y="227330"/>
                </a:lnTo>
                <a:close/>
              </a:path>
            </a:pathLst>
          </a:custGeom>
          <a:solidFill>
            <a:srgbClr val="666666"/>
          </a:solidFill>
        </p:spPr>
        <p:txBody>
          <a:bodyPr wrap="square" lIns="0" tIns="0" rIns="0" bIns="0" rtlCol="0"/>
          <a:lstStyle/>
          <a:p>
            <a:endParaRPr/>
          </a:p>
        </p:txBody>
      </p:sp>
      <p:sp>
        <p:nvSpPr>
          <p:cNvPr id="15" name="object 15"/>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6"/>
          <p:cNvSpPr txBox="1"/>
          <p:nvPr/>
        </p:nvSpPr>
        <p:spPr>
          <a:xfrm>
            <a:off x="1979777" y="8945156"/>
            <a:ext cx="270827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4C4C4C"/>
                </a:solidFill>
                <a:latin typeface="Calibri"/>
                <a:cs typeface="Calibri"/>
              </a:rPr>
              <a:t>Accessibility </a:t>
            </a:r>
            <a:r>
              <a:rPr sz="1200" b="1" spc="-5" dirty="0">
                <a:solidFill>
                  <a:srgbClr val="4C4C4C"/>
                </a:solidFill>
                <a:latin typeface="Calibri"/>
                <a:cs typeface="Calibri"/>
              </a:rPr>
              <a:t>Planning: </a:t>
            </a:r>
            <a:r>
              <a:rPr sz="1200" dirty="0">
                <a:latin typeface="Calibri"/>
                <a:cs typeface="Calibri"/>
              </a:rPr>
              <a:t>A </a:t>
            </a:r>
            <a:r>
              <a:rPr sz="1200" spc="-20" dirty="0">
                <a:latin typeface="Calibri"/>
                <a:cs typeface="Calibri"/>
              </a:rPr>
              <a:t>Toolkit </a:t>
            </a:r>
            <a:r>
              <a:rPr sz="1200" spc="-10" dirty="0">
                <a:latin typeface="Calibri"/>
                <a:cs typeface="Calibri"/>
              </a:rPr>
              <a:t>for</a:t>
            </a:r>
            <a:r>
              <a:rPr sz="1200" spc="-65" dirty="0">
                <a:latin typeface="Calibri"/>
                <a:cs typeface="Calibri"/>
              </a:rPr>
              <a:t> </a:t>
            </a:r>
            <a:r>
              <a:rPr sz="1200" spc="-5" dirty="0">
                <a:latin typeface="Calibri"/>
                <a:cs typeface="Calibri"/>
              </a:rPr>
              <a:t>Schools</a:t>
            </a:r>
            <a:endParaRPr sz="1200">
              <a:latin typeface="Calibri"/>
              <a:cs typeface="Calibri"/>
            </a:endParaRPr>
          </a:p>
        </p:txBody>
      </p:sp>
      <p:sp>
        <p:nvSpPr>
          <p:cNvPr id="17" name="object 17"/>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18" name="object 18"/>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9" name="object 19"/>
          <p:cNvSpPr/>
          <p:nvPr/>
        </p:nvSpPr>
        <p:spPr>
          <a:xfrm>
            <a:off x="4889500" y="9064218"/>
            <a:ext cx="3843020" cy="0"/>
          </a:xfrm>
          <a:custGeom>
            <a:avLst/>
            <a:gdLst/>
            <a:ahLst/>
            <a:cxnLst/>
            <a:rect l="l" t="t" r="r" b="b"/>
            <a:pathLst>
              <a:path w="3843020">
                <a:moveTo>
                  <a:pt x="0" y="0"/>
                </a:moveTo>
                <a:lnTo>
                  <a:pt x="3842397" y="0"/>
                </a:lnTo>
              </a:path>
            </a:pathLst>
          </a:custGeom>
          <a:ln w="12700">
            <a:solidFill>
              <a:srgbClr val="CCCCCC"/>
            </a:solidFill>
          </a:ln>
        </p:spPr>
        <p:txBody>
          <a:bodyPr wrap="square" lIns="0" tIns="0" rIns="0" bIns="0" rtlCol="0"/>
          <a:lstStyle/>
          <a:p>
            <a:endParaRPr/>
          </a:p>
        </p:txBody>
      </p:sp>
      <p:sp>
        <p:nvSpPr>
          <p:cNvPr id="20" name="object 20"/>
          <p:cNvSpPr/>
          <p:nvPr/>
        </p:nvSpPr>
        <p:spPr>
          <a:xfrm>
            <a:off x="8731898" y="9064218"/>
            <a:ext cx="6226810" cy="0"/>
          </a:xfrm>
          <a:custGeom>
            <a:avLst/>
            <a:gdLst/>
            <a:ahLst/>
            <a:cxnLst/>
            <a:rect l="l" t="t" r="r" b="b"/>
            <a:pathLst>
              <a:path w="6226809">
                <a:moveTo>
                  <a:pt x="0" y="0"/>
                </a:moveTo>
                <a:lnTo>
                  <a:pt x="6226505" y="0"/>
                </a:lnTo>
              </a:path>
            </a:pathLst>
          </a:custGeom>
          <a:ln w="12700">
            <a:solidFill>
              <a:srgbClr val="CCCCCC"/>
            </a:solidFill>
          </a:ln>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77300" y="1270000"/>
            <a:ext cx="6946900" cy="6985140"/>
          </a:xfrm>
          <a:prstGeom prst="rect">
            <a:avLst/>
          </a:prstGeom>
        </p:spPr>
      </p:pic>
      <p:sp>
        <p:nvSpPr>
          <p:cNvPr id="2" name="object 2"/>
          <p:cNvSpPr txBox="1"/>
          <p:nvPr/>
        </p:nvSpPr>
        <p:spPr>
          <a:xfrm>
            <a:off x="1511300" y="2206625"/>
            <a:ext cx="6941184" cy="5031740"/>
          </a:xfrm>
          <a:prstGeom prst="rect">
            <a:avLst/>
          </a:prstGeom>
        </p:spPr>
        <p:txBody>
          <a:bodyPr vert="horz" wrap="square" lIns="0" tIns="12700" rIns="0" bIns="0" rtlCol="0">
            <a:spAutoFit/>
          </a:bodyPr>
          <a:lstStyle/>
          <a:p>
            <a:pPr marL="12700" marR="5080">
              <a:lnSpc>
                <a:spcPct val="100000"/>
              </a:lnSpc>
              <a:spcBef>
                <a:spcPts val="100"/>
              </a:spcBef>
            </a:pPr>
            <a:r>
              <a:rPr sz="2100" b="1" dirty="0">
                <a:solidFill>
                  <a:srgbClr val="333333"/>
                </a:solidFill>
                <a:latin typeface="Calibri"/>
                <a:cs typeface="Calibri"/>
              </a:rPr>
              <a:t>As part of the </a:t>
            </a:r>
            <a:r>
              <a:rPr sz="2100" b="1" spc="-5" dirty="0">
                <a:solidFill>
                  <a:srgbClr val="333333"/>
                </a:solidFill>
                <a:latin typeface="Calibri"/>
                <a:cs typeface="Calibri"/>
              </a:rPr>
              <a:t>process </a:t>
            </a:r>
            <a:r>
              <a:rPr sz="2100" b="1" dirty="0">
                <a:solidFill>
                  <a:srgbClr val="333333"/>
                </a:solidFill>
                <a:latin typeface="Calibri"/>
                <a:cs typeface="Calibri"/>
              </a:rPr>
              <a:t>of </a:t>
            </a:r>
            <a:r>
              <a:rPr sz="2100" b="1" spc="-10" dirty="0">
                <a:solidFill>
                  <a:srgbClr val="333333"/>
                </a:solidFill>
                <a:latin typeface="Calibri"/>
                <a:cs typeface="Calibri"/>
              </a:rPr>
              <a:t>reviewing </a:t>
            </a:r>
            <a:r>
              <a:rPr sz="2100" b="1" dirty="0">
                <a:solidFill>
                  <a:srgbClr val="333333"/>
                </a:solidFill>
                <a:latin typeface="Calibri"/>
                <a:cs typeface="Calibri"/>
              </a:rPr>
              <a:t>and </a:t>
            </a:r>
            <a:r>
              <a:rPr sz="2100" b="1" spc="-10" dirty="0">
                <a:solidFill>
                  <a:srgbClr val="333333"/>
                </a:solidFill>
                <a:latin typeface="Calibri"/>
                <a:cs typeface="Calibri"/>
              </a:rPr>
              <a:t>writing </a:t>
            </a:r>
            <a:r>
              <a:rPr sz="2100" b="1" dirty="0">
                <a:solidFill>
                  <a:srgbClr val="333333"/>
                </a:solidFill>
                <a:latin typeface="Calibri"/>
                <a:cs typeface="Calibri"/>
              </a:rPr>
              <a:t>an Accessibility  </a:t>
            </a:r>
            <a:r>
              <a:rPr sz="2100" b="1" spc="-5" dirty="0">
                <a:solidFill>
                  <a:srgbClr val="333333"/>
                </a:solidFill>
                <a:latin typeface="Calibri"/>
                <a:cs typeface="Calibri"/>
              </a:rPr>
              <a:t>Plan </a:t>
            </a:r>
            <a:r>
              <a:rPr sz="2100" b="1" dirty="0">
                <a:solidFill>
                  <a:srgbClr val="333333"/>
                </a:solidFill>
                <a:latin typeface="Calibri"/>
                <a:cs typeface="Calibri"/>
              </a:rPr>
              <a:t>schools </a:t>
            </a:r>
            <a:r>
              <a:rPr sz="2100" b="1" spc="-10" dirty="0">
                <a:solidFill>
                  <a:srgbClr val="333333"/>
                </a:solidFill>
                <a:latin typeface="Calibri"/>
                <a:cs typeface="Calibri"/>
              </a:rPr>
              <a:t>must </a:t>
            </a:r>
            <a:r>
              <a:rPr sz="2100" b="1" dirty="0">
                <a:solidFill>
                  <a:srgbClr val="333333"/>
                </a:solidFill>
                <a:latin typeface="Calibri"/>
                <a:cs typeface="Calibri"/>
              </a:rPr>
              <a:t>ask </a:t>
            </a:r>
            <a:r>
              <a:rPr sz="2100" b="1" spc="-5" dirty="0">
                <a:solidFill>
                  <a:srgbClr val="333333"/>
                </a:solidFill>
                <a:latin typeface="Calibri"/>
                <a:cs typeface="Calibri"/>
              </a:rPr>
              <a:t>themselves:</a:t>
            </a:r>
            <a:endParaRPr sz="2100">
              <a:latin typeface="Calibri"/>
              <a:cs typeface="Calibri"/>
            </a:endParaRPr>
          </a:p>
          <a:p>
            <a:pPr>
              <a:lnSpc>
                <a:spcPct val="100000"/>
              </a:lnSpc>
              <a:spcBef>
                <a:spcPts val="15"/>
              </a:spcBef>
            </a:pPr>
            <a:endParaRPr sz="2100">
              <a:latin typeface="Calibri"/>
              <a:cs typeface="Calibri"/>
            </a:endParaRPr>
          </a:p>
          <a:p>
            <a:pPr marL="469900" marR="169545" indent="-457200">
              <a:lnSpc>
                <a:spcPct val="100000"/>
              </a:lnSpc>
              <a:buClr>
                <a:srgbClr val="00A0D2"/>
              </a:buClr>
              <a:buFont typeface="Wingdings 2"/>
              <a:buChar char=""/>
              <a:tabLst>
                <a:tab pos="469265" algn="l"/>
                <a:tab pos="469900" algn="l"/>
              </a:tabLst>
            </a:pPr>
            <a:r>
              <a:rPr sz="2000" spc="-5" dirty="0">
                <a:solidFill>
                  <a:srgbClr val="333333"/>
                </a:solidFill>
                <a:latin typeface="Calibri"/>
                <a:cs typeface="Calibri"/>
              </a:rPr>
              <a:t>What </a:t>
            </a:r>
            <a:r>
              <a:rPr sz="2000" spc="-10" dirty="0">
                <a:solidFill>
                  <a:srgbClr val="333333"/>
                </a:solidFill>
                <a:latin typeface="Calibri"/>
                <a:cs typeface="Calibri"/>
              </a:rPr>
              <a:t>are we </a:t>
            </a:r>
            <a:r>
              <a:rPr sz="2000" spc="-5" dirty="0">
                <a:solidFill>
                  <a:srgbClr val="333333"/>
                </a:solidFill>
                <a:latin typeface="Calibri"/>
                <a:cs typeface="Calibri"/>
              </a:rPr>
              <a:t>doing well </a:t>
            </a:r>
            <a:r>
              <a:rPr sz="2000" spc="-20" dirty="0">
                <a:solidFill>
                  <a:srgbClr val="333333"/>
                </a:solidFill>
                <a:latin typeface="Calibri"/>
                <a:cs typeface="Calibri"/>
              </a:rPr>
              <a:t>for </a:t>
            </a:r>
            <a:r>
              <a:rPr sz="2000" spc="-5" dirty="0">
                <a:solidFill>
                  <a:srgbClr val="333333"/>
                </a:solidFill>
                <a:latin typeface="Calibri"/>
                <a:cs typeface="Calibri"/>
              </a:rPr>
              <a:t>our pupils </a:t>
            </a:r>
            <a:r>
              <a:rPr sz="2000" dirty="0">
                <a:solidFill>
                  <a:srgbClr val="333333"/>
                </a:solidFill>
                <a:latin typeface="Calibri"/>
                <a:cs typeface="Calibri"/>
              </a:rPr>
              <a:t>with </a:t>
            </a:r>
            <a:r>
              <a:rPr sz="2000" spc="-10" dirty="0">
                <a:solidFill>
                  <a:srgbClr val="333333"/>
                </a:solidFill>
                <a:latin typeface="Calibri"/>
                <a:cs typeface="Calibri"/>
              </a:rPr>
              <a:t>disabilities </a:t>
            </a:r>
            <a:r>
              <a:rPr sz="2000" spc="-5" dirty="0">
                <a:solidFill>
                  <a:srgbClr val="333333"/>
                </a:solidFill>
                <a:latin typeface="Calibri"/>
                <a:cs typeface="Calibri"/>
              </a:rPr>
              <a:t>that  </a:t>
            </a:r>
            <a:r>
              <a:rPr sz="2000" dirty="0">
                <a:solidFill>
                  <a:srgbClr val="333333"/>
                </a:solidFill>
                <a:latin typeface="Calibri"/>
                <a:cs typeface="Calibri"/>
              </a:rPr>
              <a:t>enables them </a:t>
            </a:r>
            <a:r>
              <a:rPr sz="2000" spc="-10" dirty="0">
                <a:solidFill>
                  <a:srgbClr val="333333"/>
                </a:solidFill>
                <a:latin typeface="Calibri"/>
                <a:cs typeface="Calibri"/>
              </a:rPr>
              <a:t>to </a:t>
            </a:r>
            <a:r>
              <a:rPr sz="2000" dirty="0">
                <a:solidFill>
                  <a:srgbClr val="333333"/>
                </a:solidFill>
                <a:latin typeface="Calibri"/>
                <a:cs typeface="Calibri"/>
              </a:rPr>
              <a:t>access the curriculum, </a:t>
            </a:r>
            <a:r>
              <a:rPr sz="2000" spc="-15" dirty="0">
                <a:solidFill>
                  <a:srgbClr val="333333"/>
                </a:solidFill>
                <a:latin typeface="Calibri"/>
                <a:cs typeface="Calibri"/>
              </a:rPr>
              <a:t>physical </a:t>
            </a:r>
            <a:r>
              <a:rPr sz="2000" spc="-10" dirty="0">
                <a:solidFill>
                  <a:srgbClr val="333333"/>
                </a:solidFill>
                <a:latin typeface="Calibri"/>
                <a:cs typeface="Calibri"/>
              </a:rPr>
              <a:t>environment  </a:t>
            </a:r>
            <a:r>
              <a:rPr sz="2000" dirty="0">
                <a:solidFill>
                  <a:srgbClr val="333333"/>
                </a:solidFill>
                <a:latin typeface="Calibri"/>
                <a:cs typeface="Calibri"/>
              </a:rPr>
              <a:t>and</a:t>
            </a:r>
            <a:r>
              <a:rPr sz="2000" spc="-10" dirty="0">
                <a:solidFill>
                  <a:srgbClr val="333333"/>
                </a:solidFill>
                <a:latin typeface="Calibri"/>
                <a:cs typeface="Calibri"/>
              </a:rPr>
              <a:t> </a:t>
            </a:r>
            <a:r>
              <a:rPr sz="2000" spc="-15" dirty="0">
                <a:solidFill>
                  <a:srgbClr val="333333"/>
                </a:solidFill>
                <a:latin typeface="Calibri"/>
                <a:cs typeface="Calibri"/>
              </a:rPr>
              <a:t>information?</a:t>
            </a:r>
            <a:endParaRPr sz="2000">
              <a:latin typeface="Calibri"/>
              <a:cs typeface="Calibri"/>
            </a:endParaRPr>
          </a:p>
          <a:p>
            <a:pPr>
              <a:lnSpc>
                <a:spcPct val="100000"/>
              </a:lnSpc>
              <a:spcBef>
                <a:spcPts val="35"/>
              </a:spcBef>
              <a:buClr>
                <a:srgbClr val="00A0D2"/>
              </a:buClr>
              <a:buFont typeface="Wingdings 2"/>
              <a:buChar char=""/>
            </a:pPr>
            <a:endParaRPr sz="2100">
              <a:latin typeface="Calibri"/>
              <a:cs typeface="Calibri"/>
            </a:endParaRPr>
          </a:p>
          <a:p>
            <a:pPr marL="469900" marR="119380" indent="-457200">
              <a:lnSpc>
                <a:spcPct val="100000"/>
              </a:lnSpc>
              <a:buClr>
                <a:srgbClr val="00A0D2"/>
              </a:buClr>
              <a:buFont typeface="Wingdings 2"/>
              <a:buChar char=""/>
              <a:tabLst>
                <a:tab pos="469265" algn="l"/>
                <a:tab pos="469900" algn="l"/>
              </a:tabLst>
            </a:pPr>
            <a:r>
              <a:rPr sz="2000" spc="-5" dirty="0">
                <a:solidFill>
                  <a:srgbClr val="333333"/>
                </a:solidFill>
                <a:latin typeface="Calibri"/>
                <a:cs typeface="Calibri"/>
              </a:rPr>
              <a:t>What challenges or </a:t>
            </a:r>
            <a:r>
              <a:rPr sz="2000" spc="-10" dirty="0">
                <a:solidFill>
                  <a:srgbClr val="333333"/>
                </a:solidFill>
                <a:latin typeface="Calibri"/>
                <a:cs typeface="Calibri"/>
              </a:rPr>
              <a:t>specific barriers to </a:t>
            </a:r>
            <a:r>
              <a:rPr sz="2000" dirty="0">
                <a:solidFill>
                  <a:srgbClr val="333333"/>
                </a:solidFill>
                <a:latin typeface="Calibri"/>
                <a:cs typeface="Calibri"/>
              </a:rPr>
              <a:t>access </a:t>
            </a:r>
            <a:r>
              <a:rPr sz="2000" spc="-5" dirty="0">
                <a:solidFill>
                  <a:srgbClr val="333333"/>
                </a:solidFill>
                <a:latin typeface="Calibri"/>
                <a:cs typeface="Calibri"/>
              </a:rPr>
              <a:t>does our school  </a:t>
            </a:r>
            <a:r>
              <a:rPr sz="2000" spc="-10" dirty="0">
                <a:solidFill>
                  <a:srgbClr val="333333"/>
                </a:solidFill>
                <a:latin typeface="Calibri"/>
                <a:cs typeface="Calibri"/>
              </a:rPr>
              <a:t>present </a:t>
            </a:r>
            <a:r>
              <a:rPr sz="2000" spc="-20" dirty="0">
                <a:solidFill>
                  <a:srgbClr val="333333"/>
                </a:solidFill>
                <a:latin typeface="Calibri"/>
                <a:cs typeface="Calibri"/>
              </a:rPr>
              <a:t>for </a:t>
            </a:r>
            <a:r>
              <a:rPr sz="2000" spc="-5" dirty="0">
                <a:solidFill>
                  <a:srgbClr val="333333"/>
                </a:solidFill>
                <a:latin typeface="Calibri"/>
                <a:cs typeface="Calibri"/>
              </a:rPr>
              <a:t>our </a:t>
            </a:r>
            <a:r>
              <a:rPr sz="2000" spc="-10" dirty="0">
                <a:solidFill>
                  <a:srgbClr val="333333"/>
                </a:solidFill>
                <a:latin typeface="Calibri"/>
                <a:cs typeface="Calibri"/>
              </a:rPr>
              <a:t>current </a:t>
            </a:r>
            <a:r>
              <a:rPr sz="2000" spc="-5" dirty="0">
                <a:solidFill>
                  <a:srgbClr val="333333"/>
                </a:solidFill>
                <a:latin typeface="Calibri"/>
                <a:cs typeface="Calibri"/>
              </a:rPr>
              <a:t>pupils </a:t>
            </a:r>
            <a:r>
              <a:rPr sz="2000" dirty="0">
                <a:solidFill>
                  <a:srgbClr val="333333"/>
                </a:solidFill>
                <a:latin typeface="Calibri"/>
                <a:cs typeface="Calibri"/>
              </a:rPr>
              <a:t>with</a:t>
            </a:r>
            <a:r>
              <a:rPr sz="2000" spc="35" dirty="0">
                <a:solidFill>
                  <a:srgbClr val="333333"/>
                </a:solidFill>
                <a:latin typeface="Calibri"/>
                <a:cs typeface="Calibri"/>
              </a:rPr>
              <a:t> </a:t>
            </a:r>
            <a:r>
              <a:rPr sz="2000" spc="-10" dirty="0">
                <a:solidFill>
                  <a:srgbClr val="333333"/>
                </a:solidFill>
                <a:latin typeface="Calibri"/>
                <a:cs typeface="Calibri"/>
              </a:rPr>
              <a:t>disabilities?</a:t>
            </a:r>
            <a:endParaRPr sz="2000">
              <a:latin typeface="Calibri"/>
              <a:cs typeface="Calibri"/>
            </a:endParaRPr>
          </a:p>
          <a:p>
            <a:pPr>
              <a:lnSpc>
                <a:spcPct val="100000"/>
              </a:lnSpc>
              <a:spcBef>
                <a:spcPts val="35"/>
              </a:spcBef>
              <a:buClr>
                <a:srgbClr val="00A0D2"/>
              </a:buClr>
              <a:buFont typeface="Wingdings 2"/>
              <a:buChar char=""/>
            </a:pPr>
            <a:endParaRPr sz="2100">
              <a:latin typeface="Calibri"/>
              <a:cs typeface="Calibri"/>
            </a:endParaRPr>
          </a:p>
          <a:p>
            <a:pPr marL="469900" marR="119380" indent="-457200">
              <a:lnSpc>
                <a:spcPct val="100000"/>
              </a:lnSpc>
              <a:spcBef>
                <a:spcPts val="5"/>
              </a:spcBef>
              <a:buClr>
                <a:srgbClr val="00A0D2"/>
              </a:buClr>
              <a:buFont typeface="Wingdings 2"/>
              <a:buChar char=""/>
              <a:tabLst>
                <a:tab pos="469265" algn="l"/>
                <a:tab pos="469900" algn="l"/>
              </a:tabLst>
            </a:pPr>
            <a:r>
              <a:rPr sz="2000" spc="-5" dirty="0">
                <a:solidFill>
                  <a:srgbClr val="333333"/>
                </a:solidFill>
                <a:latin typeface="Calibri"/>
                <a:cs typeface="Calibri"/>
              </a:rPr>
              <a:t>What challenges or </a:t>
            </a:r>
            <a:r>
              <a:rPr sz="2000" spc="-10" dirty="0">
                <a:solidFill>
                  <a:srgbClr val="333333"/>
                </a:solidFill>
                <a:latin typeface="Calibri"/>
                <a:cs typeface="Calibri"/>
              </a:rPr>
              <a:t>specific barriers to </a:t>
            </a:r>
            <a:r>
              <a:rPr sz="2000" dirty="0">
                <a:solidFill>
                  <a:srgbClr val="333333"/>
                </a:solidFill>
                <a:latin typeface="Calibri"/>
                <a:cs typeface="Calibri"/>
              </a:rPr>
              <a:t>access </a:t>
            </a:r>
            <a:r>
              <a:rPr sz="2000" spc="-5" dirty="0">
                <a:solidFill>
                  <a:srgbClr val="333333"/>
                </a:solidFill>
                <a:latin typeface="Calibri"/>
                <a:cs typeface="Calibri"/>
              </a:rPr>
              <a:t>does our school  </a:t>
            </a:r>
            <a:r>
              <a:rPr sz="2000" spc="-10" dirty="0">
                <a:solidFill>
                  <a:srgbClr val="333333"/>
                </a:solidFill>
                <a:latin typeface="Calibri"/>
                <a:cs typeface="Calibri"/>
              </a:rPr>
              <a:t>present </a:t>
            </a:r>
            <a:r>
              <a:rPr sz="2000" spc="-20" dirty="0">
                <a:solidFill>
                  <a:srgbClr val="333333"/>
                </a:solidFill>
                <a:latin typeface="Calibri"/>
                <a:cs typeface="Calibri"/>
              </a:rPr>
              <a:t>for </a:t>
            </a:r>
            <a:r>
              <a:rPr sz="2000" spc="-5" dirty="0">
                <a:solidFill>
                  <a:srgbClr val="333333"/>
                </a:solidFill>
                <a:latin typeface="Calibri"/>
                <a:cs typeface="Calibri"/>
              </a:rPr>
              <a:t>our </a:t>
            </a:r>
            <a:r>
              <a:rPr sz="2000" spc="-10" dirty="0">
                <a:solidFill>
                  <a:srgbClr val="333333"/>
                </a:solidFill>
                <a:latin typeface="Calibri"/>
                <a:cs typeface="Calibri"/>
              </a:rPr>
              <a:t>future </a:t>
            </a:r>
            <a:r>
              <a:rPr sz="2000" spc="-5" dirty="0">
                <a:solidFill>
                  <a:srgbClr val="333333"/>
                </a:solidFill>
                <a:latin typeface="Calibri"/>
                <a:cs typeface="Calibri"/>
              </a:rPr>
              <a:t>pupils </a:t>
            </a:r>
            <a:r>
              <a:rPr sz="2000" dirty="0">
                <a:solidFill>
                  <a:srgbClr val="333333"/>
                </a:solidFill>
                <a:latin typeface="Calibri"/>
                <a:cs typeface="Calibri"/>
              </a:rPr>
              <a:t>with</a:t>
            </a:r>
            <a:r>
              <a:rPr sz="2000" spc="35" dirty="0">
                <a:solidFill>
                  <a:srgbClr val="333333"/>
                </a:solidFill>
                <a:latin typeface="Calibri"/>
                <a:cs typeface="Calibri"/>
              </a:rPr>
              <a:t> </a:t>
            </a:r>
            <a:r>
              <a:rPr sz="2000" spc="-10" dirty="0">
                <a:solidFill>
                  <a:srgbClr val="333333"/>
                </a:solidFill>
                <a:latin typeface="Calibri"/>
                <a:cs typeface="Calibri"/>
              </a:rPr>
              <a:t>disabilities?</a:t>
            </a:r>
            <a:endParaRPr sz="2000">
              <a:latin typeface="Calibri"/>
              <a:cs typeface="Calibri"/>
            </a:endParaRPr>
          </a:p>
          <a:p>
            <a:pPr>
              <a:lnSpc>
                <a:spcPct val="100000"/>
              </a:lnSpc>
              <a:spcBef>
                <a:spcPts val="35"/>
              </a:spcBef>
              <a:buClr>
                <a:srgbClr val="00A0D2"/>
              </a:buClr>
              <a:buFont typeface="Wingdings 2"/>
              <a:buChar char=""/>
            </a:pPr>
            <a:endParaRPr sz="2100">
              <a:latin typeface="Calibri"/>
              <a:cs typeface="Calibri"/>
            </a:endParaRPr>
          </a:p>
          <a:p>
            <a:pPr marL="469900" marR="478155" indent="-457200">
              <a:lnSpc>
                <a:spcPct val="100000"/>
              </a:lnSpc>
              <a:buClr>
                <a:srgbClr val="00A0D2"/>
              </a:buClr>
              <a:buFont typeface="Wingdings 2"/>
              <a:buChar char=""/>
              <a:tabLst>
                <a:tab pos="469265" algn="l"/>
                <a:tab pos="469900" algn="l"/>
              </a:tabLst>
            </a:pPr>
            <a:r>
              <a:rPr sz="2000" spc="-5" dirty="0">
                <a:solidFill>
                  <a:srgbClr val="333333"/>
                </a:solidFill>
                <a:latin typeface="Calibri"/>
                <a:cs typeface="Calibri"/>
              </a:rPr>
              <a:t>What </a:t>
            </a:r>
            <a:r>
              <a:rPr sz="2000" spc="-10" dirty="0">
                <a:solidFill>
                  <a:srgbClr val="333333"/>
                </a:solidFill>
                <a:latin typeface="Calibri"/>
                <a:cs typeface="Calibri"/>
              </a:rPr>
              <a:t>solutions </a:t>
            </a:r>
            <a:r>
              <a:rPr sz="2000" spc="-5" dirty="0">
                <a:solidFill>
                  <a:srgbClr val="333333"/>
                </a:solidFill>
                <a:latin typeface="Calibri"/>
                <a:cs typeface="Calibri"/>
              </a:rPr>
              <a:t>can </a:t>
            </a:r>
            <a:r>
              <a:rPr sz="2000" spc="-10" dirty="0">
                <a:solidFill>
                  <a:srgbClr val="333333"/>
                </a:solidFill>
                <a:latin typeface="Calibri"/>
                <a:cs typeface="Calibri"/>
              </a:rPr>
              <a:t>we </a:t>
            </a:r>
            <a:r>
              <a:rPr sz="2000" dirty="0">
                <a:solidFill>
                  <a:srgbClr val="333333"/>
                </a:solidFill>
                <a:latin typeface="Calibri"/>
                <a:cs typeface="Calibri"/>
              </a:rPr>
              <a:t>think </a:t>
            </a:r>
            <a:r>
              <a:rPr sz="2000" spc="-5" dirty="0">
                <a:solidFill>
                  <a:srgbClr val="333333"/>
                </a:solidFill>
                <a:latin typeface="Calibri"/>
                <a:cs typeface="Calibri"/>
              </a:rPr>
              <a:t>of </a:t>
            </a:r>
            <a:r>
              <a:rPr sz="2000" spc="-10" dirty="0">
                <a:solidFill>
                  <a:srgbClr val="333333"/>
                </a:solidFill>
                <a:latin typeface="Calibri"/>
                <a:cs typeface="Calibri"/>
              </a:rPr>
              <a:t>to remove </a:t>
            </a:r>
            <a:r>
              <a:rPr sz="2000" spc="-5" dirty="0">
                <a:solidFill>
                  <a:srgbClr val="333333"/>
                </a:solidFill>
                <a:latin typeface="Calibri"/>
                <a:cs typeface="Calibri"/>
              </a:rPr>
              <a:t>or reduce </a:t>
            </a:r>
            <a:r>
              <a:rPr sz="2000" dirty="0">
                <a:solidFill>
                  <a:srgbClr val="333333"/>
                </a:solidFill>
                <a:latin typeface="Calibri"/>
                <a:cs typeface="Calibri"/>
              </a:rPr>
              <a:t>these  </a:t>
            </a:r>
            <a:r>
              <a:rPr sz="2000" spc="-10" dirty="0">
                <a:solidFill>
                  <a:srgbClr val="333333"/>
                </a:solidFill>
                <a:latin typeface="Calibri"/>
                <a:cs typeface="Calibri"/>
              </a:rPr>
              <a:t>barriers? </a:t>
            </a:r>
            <a:r>
              <a:rPr sz="2000" spc="-5" dirty="0">
                <a:solidFill>
                  <a:srgbClr val="333333"/>
                </a:solidFill>
                <a:latin typeface="Calibri"/>
                <a:cs typeface="Calibri"/>
              </a:rPr>
              <a:t>How </a:t>
            </a:r>
            <a:r>
              <a:rPr sz="2000" spc="-10" dirty="0">
                <a:solidFill>
                  <a:srgbClr val="333333"/>
                </a:solidFill>
                <a:latin typeface="Calibri"/>
                <a:cs typeface="Calibri"/>
              </a:rPr>
              <a:t>can we </a:t>
            </a:r>
            <a:r>
              <a:rPr sz="2000" spc="-15" dirty="0">
                <a:solidFill>
                  <a:srgbClr val="333333"/>
                </a:solidFill>
                <a:latin typeface="Calibri"/>
                <a:cs typeface="Calibri"/>
              </a:rPr>
              <a:t>improve </a:t>
            </a:r>
            <a:r>
              <a:rPr sz="2000" dirty="0">
                <a:solidFill>
                  <a:srgbClr val="333333"/>
                </a:solidFill>
                <a:latin typeface="Calibri"/>
                <a:cs typeface="Calibri"/>
              </a:rPr>
              <a:t>access </a:t>
            </a:r>
            <a:r>
              <a:rPr sz="2000" spc="-20" dirty="0">
                <a:solidFill>
                  <a:srgbClr val="333333"/>
                </a:solidFill>
                <a:latin typeface="Calibri"/>
                <a:cs typeface="Calibri"/>
              </a:rPr>
              <a:t>for </a:t>
            </a:r>
            <a:r>
              <a:rPr sz="2000" spc="-5" dirty="0">
                <a:solidFill>
                  <a:srgbClr val="333333"/>
                </a:solidFill>
                <a:latin typeface="Calibri"/>
                <a:cs typeface="Calibri"/>
              </a:rPr>
              <a:t>our pupils </a:t>
            </a:r>
            <a:r>
              <a:rPr sz="2000" dirty="0">
                <a:solidFill>
                  <a:srgbClr val="333333"/>
                </a:solidFill>
                <a:latin typeface="Calibri"/>
                <a:cs typeface="Calibri"/>
              </a:rPr>
              <a:t>with  </a:t>
            </a:r>
            <a:r>
              <a:rPr sz="2000" spc="-10" dirty="0">
                <a:solidFill>
                  <a:srgbClr val="333333"/>
                </a:solidFill>
                <a:latin typeface="Calibri"/>
                <a:cs typeface="Calibri"/>
              </a:rPr>
              <a:t>disabilities?</a:t>
            </a:r>
            <a:endParaRPr sz="2000">
              <a:latin typeface="Calibri"/>
              <a:cs typeface="Calibri"/>
            </a:endParaRPr>
          </a:p>
        </p:txBody>
      </p:sp>
      <p:sp>
        <p:nvSpPr>
          <p:cNvPr id="3" name="object 3"/>
          <p:cNvSpPr txBox="1">
            <a:spLocks noGrp="1"/>
          </p:cNvSpPr>
          <p:nvPr>
            <p:ph type="title"/>
          </p:nvPr>
        </p:nvSpPr>
        <p:spPr>
          <a:xfrm>
            <a:off x="1511300" y="1130300"/>
            <a:ext cx="6958330" cy="635000"/>
          </a:xfrm>
          <a:prstGeom prst="rect">
            <a:avLst/>
          </a:prstGeom>
        </p:spPr>
        <p:txBody>
          <a:bodyPr vert="horz" wrap="square" lIns="0" tIns="12700" rIns="0" bIns="0" rtlCol="0">
            <a:spAutoFit/>
          </a:bodyPr>
          <a:lstStyle/>
          <a:p>
            <a:pPr marL="12700">
              <a:lnSpc>
                <a:spcPct val="100000"/>
              </a:lnSpc>
              <a:spcBef>
                <a:spcPts val="100"/>
              </a:spcBef>
            </a:pPr>
            <a:r>
              <a:rPr sz="4000" b="0" spc="55" dirty="0">
                <a:solidFill>
                  <a:srgbClr val="000000"/>
                </a:solidFill>
                <a:latin typeface="Calibri"/>
                <a:cs typeface="Calibri"/>
              </a:rPr>
              <a:t>Reviewing </a:t>
            </a:r>
            <a:r>
              <a:rPr sz="4000" b="0" spc="50" dirty="0">
                <a:solidFill>
                  <a:srgbClr val="000000"/>
                </a:solidFill>
                <a:latin typeface="Calibri"/>
                <a:cs typeface="Calibri"/>
              </a:rPr>
              <a:t>The </a:t>
            </a:r>
            <a:r>
              <a:rPr sz="4000" b="0" spc="70" dirty="0">
                <a:solidFill>
                  <a:srgbClr val="000000"/>
                </a:solidFill>
                <a:latin typeface="Calibri"/>
                <a:cs typeface="Calibri"/>
              </a:rPr>
              <a:t>Accessibility</a:t>
            </a:r>
            <a:r>
              <a:rPr sz="4000" b="0" spc="300" dirty="0">
                <a:solidFill>
                  <a:srgbClr val="000000"/>
                </a:solidFill>
                <a:latin typeface="Calibri"/>
                <a:cs typeface="Calibri"/>
              </a:rPr>
              <a:t> </a:t>
            </a:r>
            <a:r>
              <a:rPr sz="4000" b="0" spc="80" dirty="0">
                <a:solidFill>
                  <a:srgbClr val="000000"/>
                </a:solidFill>
                <a:latin typeface="Calibri"/>
                <a:cs typeface="Calibri"/>
              </a:rPr>
              <a:t>Plan</a:t>
            </a:r>
            <a:endParaRPr sz="4000">
              <a:latin typeface="Calibri"/>
              <a:cs typeface="Calibri"/>
            </a:endParaRPr>
          </a:p>
        </p:txBody>
      </p:sp>
      <p:sp>
        <p:nvSpPr>
          <p:cNvPr id="5" name="object 5"/>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7" name="object 7"/>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8" name="object 8"/>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9" name="object 9"/>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0" name="object 10"/>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318" y="4114800"/>
            <a:ext cx="17342485" cy="2387600"/>
          </a:xfrm>
          <a:custGeom>
            <a:avLst/>
            <a:gdLst/>
            <a:ahLst/>
            <a:cxnLst/>
            <a:rect l="l" t="t" r="r" b="b"/>
            <a:pathLst>
              <a:path w="17342485" h="2387600">
                <a:moveTo>
                  <a:pt x="0" y="2387600"/>
                </a:moveTo>
                <a:lnTo>
                  <a:pt x="17341862" y="2387600"/>
                </a:lnTo>
                <a:lnTo>
                  <a:pt x="17341862" y="0"/>
                </a:lnTo>
                <a:lnTo>
                  <a:pt x="0" y="0"/>
                </a:lnTo>
                <a:lnTo>
                  <a:pt x="0" y="2387600"/>
                </a:lnTo>
                <a:close/>
              </a:path>
            </a:pathLst>
          </a:custGeom>
          <a:solidFill>
            <a:srgbClr val="F2F2F2"/>
          </a:solidFill>
        </p:spPr>
        <p:txBody>
          <a:bodyPr wrap="square" lIns="0" tIns="0" rIns="0" bIns="0" rtlCol="0"/>
          <a:lstStyle/>
          <a:p>
            <a:endParaRPr/>
          </a:p>
        </p:txBody>
      </p:sp>
      <p:sp>
        <p:nvSpPr>
          <p:cNvPr id="3" name="object 3"/>
          <p:cNvSpPr txBox="1">
            <a:spLocks noGrp="1"/>
          </p:cNvSpPr>
          <p:nvPr>
            <p:ph type="title"/>
          </p:nvPr>
        </p:nvSpPr>
        <p:spPr>
          <a:xfrm>
            <a:off x="6281787" y="2107312"/>
            <a:ext cx="4781550" cy="635000"/>
          </a:xfrm>
          <a:prstGeom prst="rect">
            <a:avLst/>
          </a:prstGeom>
        </p:spPr>
        <p:txBody>
          <a:bodyPr vert="horz" wrap="square" lIns="0" tIns="12700" rIns="0" bIns="0" rtlCol="0">
            <a:spAutoFit/>
          </a:bodyPr>
          <a:lstStyle/>
          <a:p>
            <a:pPr marL="12700">
              <a:lnSpc>
                <a:spcPct val="100000"/>
              </a:lnSpc>
              <a:spcBef>
                <a:spcPts val="100"/>
              </a:spcBef>
            </a:pPr>
            <a:r>
              <a:rPr sz="4000" b="0" spc="70" dirty="0">
                <a:solidFill>
                  <a:srgbClr val="000000"/>
                </a:solidFill>
                <a:latin typeface="Calibri"/>
                <a:cs typeface="Calibri"/>
              </a:rPr>
              <a:t>Identifying</a:t>
            </a:r>
            <a:r>
              <a:rPr sz="4000" b="0" spc="114" dirty="0">
                <a:solidFill>
                  <a:srgbClr val="000000"/>
                </a:solidFill>
                <a:latin typeface="Calibri"/>
                <a:cs typeface="Calibri"/>
              </a:rPr>
              <a:t> </a:t>
            </a:r>
            <a:r>
              <a:rPr sz="4000" b="0" spc="60" dirty="0">
                <a:solidFill>
                  <a:srgbClr val="000000"/>
                </a:solidFill>
                <a:latin typeface="Calibri"/>
                <a:cs typeface="Calibri"/>
              </a:rPr>
              <a:t>Challenges</a:t>
            </a:r>
            <a:endParaRPr sz="4000">
              <a:latin typeface="Calibri"/>
              <a:cs typeface="Calibri"/>
            </a:endParaRPr>
          </a:p>
        </p:txBody>
      </p:sp>
      <p:sp>
        <p:nvSpPr>
          <p:cNvPr id="4" name="object 4"/>
          <p:cNvSpPr/>
          <p:nvPr/>
        </p:nvSpPr>
        <p:spPr>
          <a:xfrm>
            <a:off x="2794612" y="4477934"/>
            <a:ext cx="1080135" cy="1080770"/>
          </a:xfrm>
          <a:custGeom>
            <a:avLst/>
            <a:gdLst/>
            <a:ahLst/>
            <a:cxnLst/>
            <a:rect l="l" t="t" r="r" b="b"/>
            <a:pathLst>
              <a:path w="1080135" h="1080770">
                <a:moveTo>
                  <a:pt x="540067" y="0"/>
                </a:moveTo>
                <a:lnTo>
                  <a:pt x="490910" y="2207"/>
                </a:lnTo>
                <a:lnTo>
                  <a:pt x="442989" y="8704"/>
                </a:lnTo>
                <a:lnTo>
                  <a:pt x="396495" y="19299"/>
                </a:lnTo>
                <a:lnTo>
                  <a:pt x="351619" y="33800"/>
                </a:lnTo>
                <a:lnTo>
                  <a:pt x="308552" y="52018"/>
                </a:lnTo>
                <a:lnTo>
                  <a:pt x="267484" y="73760"/>
                </a:lnTo>
                <a:lnTo>
                  <a:pt x="228606" y="98837"/>
                </a:lnTo>
                <a:lnTo>
                  <a:pt x="192108" y="127057"/>
                </a:lnTo>
                <a:lnTo>
                  <a:pt x="158181" y="158230"/>
                </a:lnTo>
                <a:lnTo>
                  <a:pt x="127016" y="192165"/>
                </a:lnTo>
                <a:lnTo>
                  <a:pt x="98804" y="228670"/>
                </a:lnTo>
                <a:lnTo>
                  <a:pt x="73734" y="267556"/>
                </a:lnTo>
                <a:lnTo>
                  <a:pt x="51999" y="308630"/>
                </a:lnTo>
                <a:lnTo>
                  <a:pt x="33787" y="351702"/>
                </a:lnTo>
                <a:lnTo>
                  <a:pt x="19291" y="396582"/>
                </a:lnTo>
                <a:lnTo>
                  <a:pt x="8701" y="443078"/>
                </a:lnTo>
                <a:lnTo>
                  <a:pt x="2207" y="491000"/>
                </a:lnTo>
                <a:lnTo>
                  <a:pt x="0" y="540156"/>
                </a:lnTo>
                <a:lnTo>
                  <a:pt x="2207" y="589310"/>
                </a:lnTo>
                <a:lnTo>
                  <a:pt x="8701" y="637230"/>
                </a:lnTo>
                <a:lnTo>
                  <a:pt x="19291" y="683724"/>
                </a:lnTo>
                <a:lnTo>
                  <a:pt x="33787" y="728603"/>
                </a:lnTo>
                <a:lnTo>
                  <a:pt x="51999" y="771674"/>
                </a:lnTo>
                <a:lnTo>
                  <a:pt x="73734" y="812747"/>
                </a:lnTo>
                <a:lnTo>
                  <a:pt x="98804" y="851632"/>
                </a:lnTo>
                <a:lnTo>
                  <a:pt x="127016" y="888136"/>
                </a:lnTo>
                <a:lnTo>
                  <a:pt x="158181" y="922070"/>
                </a:lnTo>
                <a:lnTo>
                  <a:pt x="192108" y="953243"/>
                </a:lnTo>
                <a:lnTo>
                  <a:pt x="228606" y="981463"/>
                </a:lnTo>
                <a:lnTo>
                  <a:pt x="267484" y="1006539"/>
                </a:lnTo>
                <a:lnTo>
                  <a:pt x="308552" y="1028282"/>
                </a:lnTo>
                <a:lnTo>
                  <a:pt x="351619" y="1046499"/>
                </a:lnTo>
                <a:lnTo>
                  <a:pt x="396495" y="1061001"/>
                </a:lnTo>
                <a:lnTo>
                  <a:pt x="442989" y="1071595"/>
                </a:lnTo>
                <a:lnTo>
                  <a:pt x="490910" y="1078092"/>
                </a:lnTo>
                <a:lnTo>
                  <a:pt x="540067" y="1080300"/>
                </a:lnTo>
                <a:lnTo>
                  <a:pt x="589224" y="1078092"/>
                </a:lnTo>
                <a:lnTo>
                  <a:pt x="637145" y="1071595"/>
                </a:lnTo>
                <a:lnTo>
                  <a:pt x="683639" y="1061001"/>
                </a:lnTo>
                <a:lnTo>
                  <a:pt x="728515" y="1046499"/>
                </a:lnTo>
                <a:lnTo>
                  <a:pt x="771582" y="1028282"/>
                </a:lnTo>
                <a:lnTo>
                  <a:pt x="812650" y="1006539"/>
                </a:lnTo>
                <a:lnTo>
                  <a:pt x="851528" y="981463"/>
                </a:lnTo>
                <a:lnTo>
                  <a:pt x="888026" y="953243"/>
                </a:lnTo>
                <a:lnTo>
                  <a:pt x="921953" y="922070"/>
                </a:lnTo>
                <a:lnTo>
                  <a:pt x="953118" y="888136"/>
                </a:lnTo>
                <a:lnTo>
                  <a:pt x="981330" y="851632"/>
                </a:lnTo>
                <a:lnTo>
                  <a:pt x="1006400" y="812747"/>
                </a:lnTo>
                <a:lnTo>
                  <a:pt x="1028135" y="771674"/>
                </a:lnTo>
                <a:lnTo>
                  <a:pt x="1046347" y="728603"/>
                </a:lnTo>
                <a:lnTo>
                  <a:pt x="1060843" y="683724"/>
                </a:lnTo>
                <a:lnTo>
                  <a:pt x="1071433" y="637230"/>
                </a:lnTo>
                <a:lnTo>
                  <a:pt x="1077927" y="589310"/>
                </a:lnTo>
                <a:lnTo>
                  <a:pt x="1080135" y="540156"/>
                </a:lnTo>
                <a:lnTo>
                  <a:pt x="1077927" y="491000"/>
                </a:lnTo>
                <a:lnTo>
                  <a:pt x="1071433" y="443078"/>
                </a:lnTo>
                <a:lnTo>
                  <a:pt x="1060843" y="396582"/>
                </a:lnTo>
                <a:lnTo>
                  <a:pt x="1046347" y="351702"/>
                </a:lnTo>
                <a:lnTo>
                  <a:pt x="1028135" y="308630"/>
                </a:lnTo>
                <a:lnTo>
                  <a:pt x="1006400" y="267556"/>
                </a:lnTo>
                <a:lnTo>
                  <a:pt x="981330" y="228670"/>
                </a:lnTo>
                <a:lnTo>
                  <a:pt x="953118" y="192165"/>
                </a:lnTo>
                <a:lnTo>
                  <a:pt x="921953" y="158230"/>
                </a:lnTo>
                <a:lnTo>
                  <a:pt x="888026" y="127057"/>
                </a:lnTo>
                <a:lnTo>
                  <a:pt x="851528" y="98837"/>
                </a:lnTo>
                <a:lnTo>
                  <a:pt x="812650" y="73760"/>
                </a:lnTo>
                <a:lnTo>
                  <a:pt x="771582" y="52018"/>
                </a:lnTo>
                <a:lnTo>
                  <a:pt x="728515" y="33800"/>
                </a:lnTo>
                <a:lnTo>
                  <a:pt x="683639" y="19299"/>
                </a:lnTo>
                <a:lnTo>
                  <a:pt x="637145" y="8704"/>
                </a:lnTo>
                <a:lnTo>
                  <a:pt x="589224" y="2207"/>
                </a:lnTo>
                <a:lnTo>
                  <a:pt x="540067" y="0"/>
                </a:lnTo>
                <a:close/>
              </a:path>
            </a:pathLst>
          </a:custGeom>
          <a:solidFill>
            <a:srgbClr val="00A0D2"/>
          </a:solidFill>
        </p:spPr>
        <p:txBody>
          <a:bodyPr wrap="square" lIns="0" tIns="0" rIns="0" bIns="0" rtlCol="0"/>
          <a:lstStyle/>
          <a:p>
            <a:endParaRPr/>
          </a:p>
        </p:txBody>
      </p:sp>
      <p:sp>
        <p:nvSpPr>
          <p:cNvPr id="5" name="object 5"/>
          <p:cNvSpPr txBox="1"/>
          <p:nvPr/>
        </p:nvSpPr>
        <p:spPr>
          <a:xfrm>
            <a:off x="2699415" y="4540488"/>
            <a:ext cx="1276985" cy="1586230"/>
          </a:xfrm>
          <a:prstGeom prst="rect">
            <a:avLst/>
          </a:prstGeom>
        </p:spPr>
        <p:txBody>
          <a:bodyPr vert="horz" wrap="square" lIns="0" tIns="14604" rIns="0" bIns="0" rtlCol="0">
            <a:spAutoFit/>
          </a:bodyPr>
          <a:lstStyle/>
          <a:p>
            <a:pPr marR="8890" algn="ctr">
              <a:lnSpc>
                <a:spcPct val="100000"/>
              </a:lnSpc>
              <a:spcBef>
                <a:spcPts val="114"/>
              </a:spcBef>
            </a:pPr>
            <a:r>
              <a:rPr sz="5450" b="1" spc="5" dirty="0">
                <a:solidFill>
                  <a:srgbClr val="FFFFFF"/>
                </a:solidFill>
                <a:latin typeface="Calibri"/>
                <a:cs typeface="Calibri"/>
              </a:rPr>
              <a:t>C</a:t>
            </a:r>
            <a:endParaRPr sz="5450">
              <a:latin typeface="Calibri"/>
              <a:cs typeface="Calibri"/>
            </a:endParaRPr>
          </a:p>
          <a:p>
            <a:pPr algn="ctr">
              <a:lnSpc>
                <a:spcPct val="100000"/>
              </a:lnSpc>
              <a:spcBef>
                <a:spcPts val="2845"/>
              </a:spcBef>
            </a:pPr>
            <a:r>
              <a:rPr sz="2400" b="1" spc="5" dirty="0">
                <a:solidFill>
                  <a:srgbClr val="00A0D2"/>
                </a:solidFill>
                <a:latin typeface="Calibri"/>
                <a:cs typeface="Calibri"/>
              </a:rPr>
              <a:t>Challen</a:t>
            </a:r>
            <a:r>
              <a:rPr sz="2400" b="1" spc="-20" dirty="0">
                <a:solidFill>
                  <a:srgbClr val="00A0D2"/>
                </a:solidFill>
                <a:latin typeface="Calibri"/>
                <a:cs typeface="Calibri"/>
              </a:rPr>
              <a:t>g</a:t>
            </a:r>
            <a:r>
              <a:rPr sz="2400" b="1" spc="15" dirty="0">
                <a:solidFill>
                  <a:srgbClr val="00A0D2"/>
                </a:solidFill>
                <a:latin typeface="Calibri"/>
                <a:cs typeface="Calibri"/>
              </a:rPr>
              <a:t>e</a:t>
            </a:r>
            <a:endParaRPr sz="2400">
              <a:latin typeface="Calibri"/>
              <a:cs typeface="Calibri"/>
            </a:endParaRPr>
          </a:p>
        </p:txBody>
      </p:sp>
      <p:sp>
        <p:nvSpPr>
          <p:cNvPr id="6" name="object 6"/>
          <p:cNvSpPr/>
          <p:nvPr/>
        </p:nvSpPr>
        <p:spPr>
          <a:xfrm>
            <a:off x="2794612" y="4477934"/>
            <a:ext cx="1080135" cy="1080770"/>
          </a:xfrm>
          <a:custGeom>
            <a:avLst/>
            <a:gdLst/>
            <a:ahLst/>
            <a:cxnLst/>
            <a:rect l="l" t="t" r="r" b="b"/>
            <a:pathLst>
              <a:path w="1080135" h="1080770">
                <a:moveTo>
                  <a:pt x="540067" y="1080300"/>
                </a:moveTo>
                <a:lnTo>
                  <a:pt x="589224" y="1078092"/>
                </a:lnTo>
                <a:lnTo>
                  <a:pt x="637145" y="1071595"/>
                </a:lnTo>
                <a:lnTo>
                  <a:pt x="683639" y="1061001"/>
                </a:lnTo>
                <a:lnTo>
                  <a:pt x="728515" y="1046499"/>
                </a:lnTo>
                <a:lnTo>
                  <a:pt x="771582" y="1028282"/>
                </a:lnTo>
                <a:lnTo>
                  <a:pt x="812650" y="1006539"/>
                </a:lnTo>
                <a:lnTo>
                  <a:pt x="851528" y="981463"/>
                </a:lnTo>
                <a:lnTo>
                  <a:pt x="888026" y="953243"/>
                </a:lnTo>
                <a:lnTo>
                  <a:pt x="921953" y="922070"/>
                </a:lnTo>
                <a:lnTo>
                  <a:pt x="953118" y="888136"/>
                </a:lnTo>
                <a:lnTo>
                  <a:pt x="981330" y="851632"/>
                </a:lnTo>
                <a:lnTo>
                  <a:pt x="1006400" y="812747"/>
                </a:lnTo>
                <a:lnTo>
                  <a:pt x="1028135" y="771674"/>
                </a:lnTo>
                <a:lnTo>
                  <a:pt x="1046347" y="728603"/>
                </a:lnTo>
                <a:lnTo>
                  <a:pt x="1060843" y="683724"/>
                </a:lnTo>
                <a:lnTo>
                  <a:pt x="1071433" y="637230"/>
                </a:lnTo>
                <a:lnTo>
                  <a:pt x="1077927" y="589310"/>
                </a:lnTo>
                <a:lnTo>
                  <a:pt x="1080135" y="540156"/>
                </a:lnTo>
                <a:lnTo>
                  <a:pt x="1077927" y="491000"/>
                </a:lnTo>
                <a:lnTo>
                  <a:pt x="1071433" y="443078"/>
                </a:lnTo>
                <a:lnTo>
                  <a:pt x="1060843" y="396582"/>
                </a:lnTo>
                <a:lnTo>
                  <a:pt x="1046347" y="351702"/>
                </a:lnTo>
                <a:lnTo>
                  <a:pt x="1028135" y="308630"/>
                </a:lnTo>
                <a:lnTo>
                  <a:pt x="1006400" y="267556"/>
                </a:lnTo>
                <a:lnTo>
                  <a:pt x="981330" y="228670"/>
                </a:lnTo>
                <a:lnTo>
                  <a:pt x="953118" y="192165"/>
                </a:lnTo>
                <a:lnTo>
                  <a:pt x="921953" y="158230"/>
                </a:lnTo>
                <a:lnTo>
                  <a:pt x="888026" y="127057"/>
                </a:lnTo>
                <a:lnTo>
                  <a:pt x="851528" y="98837"/>
                </a:lnTo>
                <a:lnTo>
                  <a:pt x="812650" y="73760"/>
                </a:lnTo>
                <a:lnTo>
                  <a:pt x="771582" y="52018"/>
                </a:lnTo>
                <a:lnTo>
                  <a:pt x="728515" y="33800"/>
                </a:lnTo>
                <a:lnTo>
                  <a:pt x="683639" y="19299"/>
                </a:lnTo>
                <a:lnTo>
                  <a:pt x="637145" y="8704"/>
                </a:lnTo>
                <a:lnTo>
                  <a:pt x="589224" y="2207"/>
                </a:lnTo>
                <a:lnTo>
                  <a:pt x="540067" y="0"/>
                </a:lnTo>
                <a:lnTo>
                  <a:pt x="490910" y="2207"/>
                </a:lnTo>
                <a:lnTo>
                  <a:pt x="442989" y="8704"/>
                </a:lnTo>
                <a:lnTo>
                  <a:pt x="396495" y="19299"/>
                </a:lnTo>
                <a:lnTo>
                  <a:pt x="351619" y="33800"/>
                </a:lnTo>
                <a:lnTo>
                  <a:pt x="308552" y="52018"/>
                </a:lnTo>
                <a:lnTo>
                  <a:pt x="267484" y="73760"/>
                </a:lnTo>
                <a:lnTo>
                  <a:pt x="228606" y="98837"/>
                </a:lnTo>
                <a:lnTo>
                  <a:pt x="192108" y="127057"/>
                </a:lnTo>
                <a:lnTo>
                  <a:pt x="158181" y="158230"/>
                </a:lnTo>
                <a:lnTo>
                  <a:pt x="127016" y="192165"/>
                </a:lnTo>
                <a:lnTo>
                  <a:pt x="98804" y="228670"/>
                </a:lnTo>
                <a:lnTo>
                  <a:pt x="73734" y="267556"/>
                </a:lnTo>
                <a:lnTo>
                  <a:pt x="51999" y="308630"/>
                </a:lnTo>
                <a:lnTo>
                  <a:pt x="33787" y="351702"/>
                </a:lnTo>
                <a:lnTo>
                  <a:pt x="19291" y="396582"/>
                </a:lnTo>
                <a:lnTo>
                  <a:pt x="8701" y="443078"/>
                </a:lnTo>
                <a:lnTo>
                  <a:pt x="2207" y="491000"/>
                </a:lnTo>
                <a:lnTo>
                  <a:pt x="0" y="540156"/>
                </a:lnTo>
                <a:lnTo>
                  <a:pt x="2207" y="589310"/>
                </a:lnTo>
                <a:lnTo>
                  <a:pt x="8701" y="637230"/>
                </a:lnTo>
                <a:lnTo>
                  <a:pt x="19291" y="683724"/>
                </a:lnTo>
                <a:lnTo>
                  <a:pt x="33787" y="728603"/>
                </a:lnTo>
                <a:lnTo>
                  <a:pt x="51999" y="771674"/>
                </a:lnTo>
                <a:lnTo>
                  <a:pt x="73734" y="812747"/>
                </a:lnTo>
                <a:lnTo>
                  <a:pt x="98804" y="851632"/>
                </a:lnTo>
                <a:lnTo>
                  <a:pt x="127016" y="888136"/>
                </a:lnTo>
                <a:lnTo>
                  <a:pt x="158181" y="922070"/>
                </a:lnTo>
                <a:lnTo>
                  <a:pt x="192108" y="953243"/>
                </a:lnTo>
                <a:lnTo>
                  <a:pt x="228606" y="981463"/>
                </a:lnTo>
                <a:lnTo>
                  <a:pt x="267484" y="1006539"/>
                </a:lnTo>
                <a:lnTo>
                  <a:pt x="308552" y="1028282"/>
                </a:lnTo>
                <a:lnTo>
                  <a:pt x="351619" y="1046499"/>
                </a:lnTo>
                <a:lnTo>
                  <a:pt x="396495" y="1061001"/>
                </a:lnTo>
                <a:lnTo>
                  <a:pt x="442989" y="1071595"/>
                </a:lnTo>
                <a:lnTo>
                  <a:pt x="490910" y="1078092"/>
                </a:lnTo>
                <a:lnTo>
                  <a:pt x="540067" y="1080300"/>
                </a:lnTo>
                <a:close/>
              </a:path>
            </a:pathLst>
          </a:custGeom>
          <a:ln w="15430">
            <a:solidFill>
              <a:srgbClr val="FFFFFF"/>
            </a:solidFill>
          </a:ln>
        </p:spPr>
        <p:txBody>
          <a:bodyPr wrap="square" lIns="0" tIns="0" rIns="0" bIns="0" rtlCol="0"/>
          <a:lstStyle/>
          <a:p>
            <a:endParaRPr/>
          </a:p>
        </p:txBody>
      </p:sp>
      <p:sp>
        <p:nvSpPr>
          <p:cNvPr id="7" name="object 7"/>
          <p:cNvSpPr/>
          <p:nvPr/>
        </p:nvSpPr>
        <p:spPr>
          <a:xfrm>
            <a:off x="4575836" y="4477934"/>
            <a:ext cx="1080135" cy="1080770"/>
          </a:xfrm>
          <a:custGeom>
            <a:avLst/>
            <a:gdLst/>
            <a:ahLst/>
            <a:cxnLst/>
            <a:rect l="l" t="t" r="r" b="b"/>
            <a:pathLst>
              <a:path w="1080135" h="1080770">
                <a:moveTo>
                  <a:pt x="540067" y="0"/>
                </a:moveTo>
                <a:lnTo>
                  <a:pt x="490910" y="2207"/>
                </a:lnTo>
                <a:lnTo>
                  <a:pt x="442989" y="8704"/>
                </a:lnTo>
                <a:lnTo>
                  <a:pt x="396495" y="19299"/>
                </a:lnTo>
                <a:lnTo>
                  <a:pt x="351619" y="33800"/>
                </a:lnTo>
                <a:lnTo>
                  <a:pt x="308552" y="52018"/>
                </a:lnTo>
                <a:lnTo>
                  <a:pt x="267484" y="73760"/>
                </a:lnTo>
                <a:lnTo>
                  <a:pt x="228606" y="98837"/>
                </a:lnTo>
                <a:lnTo>
                  <a:pt x="192108" y="127057"/>
                </a:lnTo>
                <a:lnTo>
                  <a:pt x="158181" y="158230"/>
                </a:lnTo>
                <a:lnTo>
                  <a:pt x="127016" y="192165"/>
                </a:lnTo>
                <a:lnTo>
                  <a:pt x="98804" y="228670"/>
                </a:lnTo>
                <a:lnTo>
                  <a:pt x="73734" y="267556"/>
                </a:lnTo>
                <a:lnTo>
                  <a:pt x="51999" y="308630"/>
                </a:lnTo>
                <a:lnTo>
                  <a:pt x="33787" y="351702"/>
                </a:lnTo>
                <a:lnTo>
                  <a:pt x="19291" y="396582"/>
                </a:lnTo>
                <a:lnTo>
                  <a:pt x="8701" y="443078"/>
                </a:lnTo>
                <a:lnTo>
                  <a:pt x="2207" y="491000"/>
                </a:lnTo>
                <a:lnTo>
                  <a:pt x="0" y="540156"/>
                </a:lnTo>
                <a:lnTo>
                  <a:pt x="2207" y="589310"/>
                </a:lnTo>
                <a:lnTo>
                  <a:pt x="8701" y="637230"/>
                </a:lnTo>
                <a:lnTo>
                  <a:pt x="19291" y="683724"/>
                </a:lnTo>
                <a:lnTo>
                  <a:pt x="33787" y="728603"/>
                </a:lnTo>
                <a:lnTo>
                  <a:pt x="51999" y="771674"/>
                </a:lnTo>
                <a:lnTo>
                  <a:pt x="73734" y="812747"/>
                </a:lnTo>
                <a:lnTo>
                  <a:pt x="98804" y="851632"/>
                </a:lnTo>
                <a:lnTo>
                  <a:pt x="127016" y="888136"/>
                </a:lnTo>
                <a:lnTo>
                  <a:pt x="158181" y="922070"/>
                </a:lnTo>
                <a:lnTo>
                  <a:pt x="192108" y="953243"/>
                </a:lnTo>
                <a:lnTo>
                  <a:pt x="228606" y="981463"/>
                </a:lnTo>
                <a:lnTo>
                  <a:pt x="267484" y="1006539"/>
                </a:lnTo>
                <a:lnTo>
                  <a:pt x="308552" y="1028282"/>
                </a:lnTo>
                <a:lnTo>
                  <a:pt x="351619" y="1046499"/>
                </a:lnTo>
                <a:lnTo>
                  <a:pt x="396495" y="1061001"/>
                </a:lnTo>
                <a:lnTo>
                  <a:pt x="442989" y="1071595"/>
                </a:lnTo>
                <a:lnTo>
                  <a:pt x="490910" y="1078092"/>
                </a:lnTo>
                <a:lnTo>
                  <a:pt x="540067" y="1080300"/>
                </a:lnTo>
                <a:lnTo>
                  <a:pt x="589224" y="1078092"/>
                </a:lnTo>
                <a:lnTo>
                  <a:pt x="637145" y="1071595"/>
                </a:lnTo>
                <a:lnTo>
                  <a:pt x="683639" y="1061001"/>
                </a:lnTo>
                <a:lnTo>
                  <a:pt x="728515" y="1046499"/>
                </a:lnTo>
                <a:lnTo>
                  <a:pt x="771582" y="1028282"/>
                </a:lnTo>
                <a:lnTo>
                  <a:pt x="812650" y="1006539"/>
                </a:lnTo>
                <a:lnTo>
                  <a:pt x="851528" y="981463"/>
                </a:lnTo>
                <a:lnTo>
                  <a:pt x="888026" y="953243"/>
                </a:lnTo>
                <a:lnTo>
                  <a:pt x="921953" y="922070"/>
                </a:lnTo>
                <a:lnTo>
                  <a:pt x="953118" y="888136"/>
                </a:lnTo>
                <a:lnTo>
                  <a:pt x="981330" y="851632"/>
                </a:lnTo>
                <a:lnTo>
                  <a:pt x="1006400" y="812747"/>
                </a:lnTo>
                <a:lnTo>
                  <a:pt x="1028135" y="771674"/>
                </a:lnTo>
                <a:lnTo>
                  <a:pt x="1046347" y="728603"/>
                </a:lnTo>
                <a:lnTo>
                  <a:pt x="1060843" y="683724"/>
                </a:lnTo>
                <a:lnTo>
                  <a:pt x="1071433" y="637230"/>
                </a:lnTo>
                <a:lnTo>
                  <a:pt x="1077927" y="589310"/>
                </a:lnTo>
                <a:lnTo>
                  <a:pt x="1080134" y="540156"/>
                </a:lnTo>
                <a:lnTo>
                  <a:pt x="1077927" y="491000"/>
                </a:lnTo>
                <a:lnTo>
                  <a:pt x="1071433" y="443078"/>
                </a:lnTo>
                <a:lnTo>
                  <a:pt x="1060843" y="396582"/>
                </a:lnTo>
                <a:lnTo>
                  <a:pt x="1046347" y="351702"/>
                </a:lnTo>
                <a:lnTo>
                  <a:pt x="1028135" y="308630"/>
                </a:lnTo>
                <a:lnTo>
                  <a:pt x="1006400" y="267556"/>
                </a:lnTo>
                <a:lnTo>
                  <a:pt x="981330" y="228670"/>
                </a:lnTo>
                <a:lnTo>
                  <a:pt x="953118" y="192165"/>
                </a:lnTo>
                <a:lnTo>
                  <a:pt x="921953" y="158230"/>
                </a:lnTo>
                <a:lnTo>
                  <a:pt x="888026" y="127057"/>
                </a:lnTo>
                <a:lnTo>
                  <a:pt x="851528" y="98837"/>
                </a:lnTo>
                <a:lnTo>
                  <a:pt x="812650" y="73760"/>
                </a:lnTo>
                <a:lnTo>
                  <a:pt x="771582" y="52018"/>
                </a:lnTo>
                <a:lnTo>
                  <a:pt x="728515" y="33800"/>
                </a:lnTo>
                <a:lnTo>
                  <a:pt x="683639" y="19299"/>
                </a:lnTo>
                <a:lnTo>
                  <a:pt x="637145" y="8704"/>
                </a:lnTo>
                <a:lnTo>
                  <a:pt x="589224" y="2207"/>
                </a:lnTo>
                <a:lnTo>
                  <a:pt x="540067" y="0"/>
                </a:lnTo>
                <a:close/>
              </a:path>
            </a:pathLst>
          </a:custGeom>
          <a:solidFill>
            <a:srgbClr val="00A0D2"/>
          </a:solidFill>
        </p:spPr>
        <p:txBody>
          <a:bodyPr wrap="square" lIns="0" tIns="0" rIns="0" bIns="0" rtlCol="0"/>
          <a:lstStyle/>
          <a:p>
            <a:endParaRPr/>
          </a:p>
        </p:txBody>
      </p:sp>
      <p:sp>
        <p:nvSpPr>
          <p:cNvPr id="8" name="object 8"/>
          <p:cNvSpPr txBox="1"/>
          <p:nvPr/>
        </p:nvSpPr>
        <p:spPr>
          <a:xfrm>
            <a:off x="4570520" y="4540488"/>
            <a:ext cx="1091565" cy="1586230"/>
          </a:xfrm>
          <a:prstGeom prst="rect">
            <a:avLst/>
          </a:prstGeom>
        </p:spPr>
        <p:txBody>
          <a:bodyPr vert="horz" wrap="square" lIns="0" tIns="14604" rIns="0" bIns="0" rtlCol="0">
            <a:spAutoFit/>
          </a:bodyPr>
          <a:lstStyle/>
          <a:p>
            <a:pPr marR="3175" algn="ctr">
              <a:lnSpc>
                <a:spcPct val="100000"/>
              </a:lnSpc>
              <a:spcBef>
                <a:spcPts val="114"/>
              </a:spcBef>
            </a:pPr>
            <a:r>
              <a:rPr sz="5450" b="1" spc="5" dirty="0">
                <a:solidFill>
                  <a:srgbClr val="FFFFFF"/>
                </a:solidFill>
                <a:latin typeface="Calibri"/>
                <a:cs typeface="Calibri"/>
              </a:rPr>
              <a:t>S</a:t>
            </a:r>
            <a:endParaRPr sz="5450">
              <a:latin typeface="Calibri"/>
              <a:cs typeface="Calibri"/>
            </a:endParaRPr>
          </a:p>
          <a:p>
            <a:pPr algn="ctr">
              <a:lnSpc>
                <a:spcPct val="100000"/>
              </a:lnSpc>
              <a:spcBef>
                <a:spcPts val="2845"/>
              </a:spcBef>
            </a:pPr>
            <a:r>
              <a:rPr sz="2400" b="1" spc="10" dirty="0">
                <a:solidFill>
                  <a:srgbClr val="00A0D2"/>
                </a:solidFill>
                <a:latin typeface="Calibri"/>
                <a:cs typeface="Calibri"/>
              </a:rPr>
              <a:t>Solution</a:t>
            </a:r>
            <a:endParaRPr sz="2400">
              <a:latin typeface="Calibri"/>
              <a:cs typeface="Calibri"/>
            </a:endParaRPr>
          </a:p>
        </p:txBody>
      </p:sp>
      <p:sp>
        <p:nvSpPr>
          <p:cNvPr id="9" name="object 9"/>
          <p:cNvSpPr/>
          <p:nvPr/>
        </p:nvSpPr>
        <p:spPr>
          <a:xfrm>
            <a:off x="4575836" y="4477934"/>
            <a:ext cx="1080135" cy="1080770"/>
          </a:xfrm>
          <a:custGeom>
            <a:avLst/>
            <a:gdLst/>
            <a:ahLst/>
            <a:cxnLst/>
            <a:rect l="l" t="t" r="r" b="b"/>
            <a:pathLst>
              <a:path w="1080135" h="1080770">
                <a:moveTo>
                  <a:pt x="540067" y="1080300"/>
                </a:moveTo>
                <a:lnTo>
                  <a:pt x="589224" y="1078092"/>
                </a:lnTo>
                <a:lnTo>
                  <a:pt x="637145" y="1071595"/>
                </a:lnTo>
                <a:lnTo>
                  <a:pt x="683639" y="1061001"/>
                </a:lnTo>
                <a:lnTo>
                  <a:pt x="728515" y="1046499"/>
                </a:lnTo>
                <a:lnTo>
                  <a:pt x="771582" y="1028282"/>
                </a:lnTo>
                <a:lnTo>
                  <a:pt x="812650" y="1006539"/>
                </a:lnTo>
                <a:lnTo>
                  <a:pt x="851528" y="981463"/>
                </a:lnTo>
                <a:lnTo>
                  <a:pt x="888026" y="953243"/>
                </a:lnTo>
                <a:lnTo>
                  <a:pt x="921953" y="922070"/>
                </a:lnTo>
                <a:lnTo>
                  <a:pt x="953118" y="888136"/>
                </a:lnTo>
                <a:lnTo>
                  <a:pt x="981330" y="851632"/>
                </a:lnTo>
                <a:lnTo>
                  <a:pt x="1006400" y="812747"/>
                </a:lnTo>
                <a:lnTo>
                  <a:pt x="1028135" y="771674"/>
                </a:lnTo>
                <a:lnTo>
                  <a:pt x="1046347" y="728603"/>
                </a:lnTo>
                <a:lnTo>
                  <a:pt x="1060843" y="683724"/>
                </a:lnTo>
                <a:lnTo>
                  <a:pt x="1071433" y="637230"/>
                </a:lnTo>
                <a:lnTo>
                  <a:pt x="1077927" y="589310"/>
                </a:lnTo>
                <a:lnTo>
                  <a:pt x="1080134" y="540156"/>
                </a:lnTo>
                <a:lnTo>
                  <a:pt x="1077927" y="491000"/>
                </a:lnTo>
                <a:lnTo>
                  <a:pt x="1071433" y="443078"/>
                </a:lnTo>
                <a:lnTo>
                  <a:pt x="1060843" y="396582"/>
                </a:lnTo>
                <a:lnTo>
                  <a:pt x="1046347" y="351702"/>
                </a:lnTo>
                <a:lnTo>
                  <a:pt x="1028135" y="308630"/>
                </a:lnTo>
                <a:lnTo>
                  <a:pt x="1006400" y="267556"/>
                </a:lnTo>
                <a:lnTo>
                  <a:pt x="981330" y="228670"/>
                </a:lnTo>
                <a:lnTo>
                  <a:pt x="953118" y="192165"/>
                </a:lnTo>
                <a:lnTo>
                  <a:pt x="921953" y="158230"/>
                </a:lnTo>
                <a:lnTo>
                  <a:pt x="888026" y="127057"/>
                </a:lnTo>
                <a:lnTo>
                  <a:pt x="851528" y="98837"/>
                </a:lnTo>
                <a:lnTo>
                  <a:pt x="812650" y="73760"/>
                </a:lnTo>
                <a:lnTo>
                  <a:pt x="771582" y="52018"/>
                </a:lnTo>
                <a:lnTo>
                  <a:pt x="728515" y="33800"/>
                </a:lnTo>
                <a:lnTo>
                  <a:pt x="683639" y="19299"/>
                </a:lnTo>
                <a:lnTo>
                  <a:pt x="637145" y="8704"/>
                </a:lnTo>
                <a:lnTo>
                  <a:pt x="589224" y="2207"/>
                </a:lnTo>
                <a:lnTo>
                  <a:pt x="540067" y="0"/>
                </a:lnTo>
                <a:lnTo>
                  <a:pt x="490910" y="2207"/>
                </a:lnTo>
                <a:lnTo>
                  <a:pt x="442989" y="8704"/>
                </a:lnTo>
                <a:lnTo>
                  <a:pt x="396495" y="19299"/>
                </a:lnTo>
                <a:lnTo>
                  <a:pt x="351619" y="33800"/>
                </a:lnTo>
                <a:lnTo>
                  <a:pt x="308552" y="52018"/>
                </a:lnTo>
                <a:lnTo>
                  <a:pt x="267484" y="73760"/>
                </a:lnTo>
                <a:lnTo>
                  <a:pt x="228606" y="98837"/>
                </a:lnTo>
                <a:lnTo>
                  <a:pt x="192108" y="127057"/>
                </a:lnTo>
                <a:lnTo>
                  <a:pt x="158181" y="158230"/>
                </a:lnTo>
                <a:lnTo>
                  <a:pt x="127016" y="192165"/>
                </a:lnTo>
                <a:lnTo>
                  <a:pt x="98804" y="228670"/>
                </a:lnTo>
                <a:lnTo>
                  <a:pt x="73734" y="267556"/>
                </a:lnTo>
                <a:lnTo>
                  <a:pt x="51999" y="308630"/>
                </a:lnTo>
                <a:lnTo>
                  <a:pt x="33787" y="351702"/>
                </a:lnTo>
                <a:lnTo>
                  <a:pt x="19291" y="396582"/>
                </a:lnTo>
                <a:lnTo>
                  <a:pt x="8701" y="443078"/>
                </a:lnTo>
                <a:lnTo>
                  <a:pt x="2207" y="491000"/>
                </a:lnTo>
                <a:lnTo>
                  <a:pt x="0" y="540156"/>
                </a:lnTo>
                <a:lnTo>
                  <a:pt x="2207" y="589310"/>
                </a:lnTo>
                <a:lnTo>
                  <a:pt x="8701" y="637230"/>
                </a:lnTo>
                <a:lnTo>
                  <a:pt x="19291" y="683724"/>
                </a:lnTo>
                <a:lnTo>
                  <a:pt x="33787" y="728603"/>
                </a:lnTo>
                <a:lnTo>
                  <a:pt x="51999" y="771674"/>
                </a:lnTo>
                <a:lnTo>
                  <a:pt x="73734" y="812747"/>
                </a:lnTo>
                <a:lnTo>
                  <a:pt x="98804" y="851632"/>
                </a:lnTo>
                <a:lnTo>
                  <a:pt x="127016" y="888136"/>
                </a:lnTo>
                <a:lnTo>
                  <a:pt x="158181" y="922070"/>
                </a:lnTo>
                <a:lnTo>
                  <a:pt x="192108" y="953243"/>
                </a:lnTo>
                <a:lnTo>
                  <a:pt x="228606" y="981463"/>
                </a:lnTo>
                <a:lnTo>
                  <a:pt x="267484" y="1006539"/>
                </a:lnTo>
                <a:lnTo>
                  <a:pt x="308552" y="1028282"/>
                </a:lnTo>
                <a:lnTo>
                  <a:pt x="351619" y="1046499"/>
                </a:lnTo>
                <a:lnTo>
                  <a:pt x="396495" y="1061001"/>
                </a:lnTo>
                <a:lnTo>
                  <a:pt x="442989" y="1071595"/>
                </a:lnTo>
                <a:lnTo>
                  <a:pt x="490910" y="1078092"/>
                </a:lnTo>
                <a:lnTo>
                  <a:pt x="540067" y="1080300"/>
                </a:lnTo>
                <a:close/>
              </a:path>
            </a:pathLst>
          </a:custGeom>
          <a:ln w="15430">
            <a:solidFill>
              <a:srgbClr val="FFFFFF"/>
            </a:solidFill>
          </a:ln>
        </p:spPr>
        <p:txBody>
          <a:bodyPr wrap="square" lIns="0" tIns="0" rIns="0" bIns="0" rtlCol="0"/>
          <a:lstStyle/>
          <a:p>
            <a:endParaRPr/>
          </a:p>
        </p:txBody>
      </p:sp>
      <p:sp>
        <p:nvSpPr>
          <p:cNvPr id="10" name="object 10"/>
          <p:cNvSpPr/>
          <p:nvPr/>
        </p:nvSpPr>
        <p:spPr>
          <a:xfrm>
            <a:off x="8138286" y="4478138"/>
            <a:ext cx="1080135" cy="1080135"/>
          </a:xfrm>
          <a:custGeom>
            <a:avLst/>
            <a:gdLst/>
            <a:ahLst/>
            <a:cxnLst/>
            <a:rect l="l" t="t" r="r" b="b"/>
            <a:pathLst>
              <a:path w="1080134" h="1080135">
                <a:moveTo>
                  <a:pt x="540067" y="0"/>
                </a:move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08"/>
                </a:lnTo>
                <a:lnTo>
                  <a:pt x="8701" y="637125"/>
                </a:lnTo>
                <a:lnTo>
                  <a:pt x="19291" y="683615"/>
                </a:lnTo>
                <a:lnTo>
                  <a:pt x="33787" y="728488"/>
                </a:lnTo>
                <a:lnTo>
                  <a:pt x="51999" y="771553"/>
                </a:lnTo>
                <a:lnTo>
                  <a:pt x="73734" y="812619"/>
                </a:lnTo>
                <a:lnTo>
                  <a:pt x="98804" y="851496"/>
                </a:lnTo>
                <a:lnTo>
                  <a:pt x="127016" y="887992"/>
                </a:lnTo>
                <a:lnTo>
                  <a:pt x="158181" y="921918"/>
                </a:lnTo>
                <a:lnTo>
                  <a:pt x="192108" y="953082"/>
                </a:lnTo>
                <a:lnTo>
                  <a:pt x="228606" y="981294"/>
                </a:lnTo>
                <a:lnTo>
                  <a:pt x="267484" y="1006363"/>
                </a:lnTo>
                <a:lnTo>
                  <a:pt x="308552" y="1028098"/>
                </a:lnTo>
                <a:lnTo>
                  <a:pt x="351619" y="1046309"/>
                </a:lnTo>
                <a:lnTo>
                  <a:pt x="396495" y="1060805"/>
                </a:lnTo>
                <a:lnTo>
                  <a:pt x="442989" y="1071395"/>
                </a:lnTo>
                <a:lnTo>
                  <a:pt x="490910" y="1077889"/>
                </a:lnTo>
                <a:lnTo>
                  <a:pt x="540067" y="1080096"/>
                </a:lnTo>
                <a:lnTo>
                  <a:pt x="589224" y="1077889"/>
                </a:lnTo>
                <a:lnTo>
                  <a:pt x="637145" y="1071395"/>
                </a:lnTo>
                <a:lnTo>
                  <a:pt x="683639" y="1060805"/>
                </a:lnTo>
                <a:lnTo>
                  <a:pt x="728515" y="1046309"/>
                </a:lnTo>
                <a:lnTo>
                  <a:pt x="771582" y="1028098"/>
                </a:lnTo>
                <a:lnTo>
                  <a:pt x="812650" y="1006363"/>
                </a:lnTo>
                <a:lnTo>
                  <a:pt x="851528" y="981294"/>
                </a:lnTo>
                <a:lnTo>
                  <a:pt x="888026" y="953082"/>
                </a:lnTo>
                <a:lnTo>
                  <a:pt x="921953" y="921918"/>
                </a:lnTo>
                <a:lnTo>
                  <a:pt x="953118" y="887992"/>
                </a:lnTo>
                <a:lnTo>
                  <a:pt x="981330" y="851496"/>
                </a:lnTo>
                <a:lnTo>
                  <a:pt x="1006400" y="812619"/>
                </a:lnTo>
                <a:lnTo>
                  <a:pt x="1028135" y="771553"/>
                </a:lnTo>
                <a:lnTo>
                  <a:pt x="1046347" y="728488"/>
                </a:lnTo>
                <a:lnTo>
                  <a:pt x="1060843" y="683615"/>
                </a:lnTo>
                <a:lnTo>
                  <a:pt x="1071433" y="637125"/>
                </a:lnTo>
                <a:lnTo>
                  <a:pt x="1077927" y="589208"/>
                </a:lnTo>
                <a:lnTo>
                  <a:pt x="1080134"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close/>
              </a:path>
            </a:pathLst>
          </a:custGeom>
          <a:solidFill>
            <a:srgbClr val="00AAA5"/>
          </a:solidFill>
        </p:spPr>
        <p:txBody>
          <a:bodyPr wrap="square" lIns="0" tIns="0" rIns="0" bIns="0" rtlCol="0"/>
          <a:lstStyle/>
          <a:p>
            <a:endParaRPr/>
          </a:p>
        </p:txBody>
      </p:sp>
      <p:sp>
        <p:nvSpPr>
          <p:cNvPr id="11" name="object 11"/>
          <p:cNvSpPr/>
          <p:nvPr/>
        </p:nvSpPr>
        <p:spPr>
          <a:xfrm>
            <a:off x="8138286" y="4478138"/>
            <a:ext cx="1080135" cy="1080135"/>
          </a:xfrm>
          <a:custGeom>
            <a:avLst/>
            <a:gdLst/>
            <a:ahLst/>
            <a:cxnLst/>
            <a:rect l="l" t="t" r="r" b="b"/>
            <a:pathLst>
              <a:path w="1080134" h="1080135">
                <a:moveTo>
                  <a:pt x="540067" y="1080096"/>
                </a:moveTo>
                <a:lnTo>
                  <a:pt x="589224" y="1077889"/>
                </a:lnTo>
                <a:lnTo>
                  <a:pt x="637145" y="1071395"/>
                </a:lnTo>
                <a:lnTo>
                  <a:pt x="683639" y="1060805"/>
                </a:lnTo>
                <a:lnTo>
                  <a:pt x="728515" y="1046309"/>
                </a:lnTo>
                <a:lnTo>
                  <a:pt x="771582" y="1028098"/>
                </a:lnTo>
                <a:lnTo>
                  <a:pt x="812650" y="1006363"/>
                </a:lnTo>
                <a:lnTo>
                  <a:pt x="851528" y="981294"/>
                </a:lnTo>
                <a:lnTo>
                  <a:pt x="888026" y="953082"/>
                </a:lnTo>
                <a:lnTo>
                  <a:pt x="921953" y="921918"/>
                </a:lnTo>
                <a:lnTo>
                  <a:pt x="953118" y="887992"/>
                </a:lnTo>
                <a:lnTo>
                  <a:pt x="981330" y="851496"/>
                </a:lnTo>
                <a:lnTo>
                  <a:pt x="1006400" y="812619"/>
                </a:lnTo>
                <a:lnTo>
                  <a:pt x="1028135" y="771553"/>
                </a:lnTo>
                <a:lnTo>
                  <a:pt x="1046347" y="728488"/>
                </a:lnTo>
                <a:lnTo>
                  <a:pt x="1060843" y="683615"/>
                </a:lnTo>
                <a:lnTo>
                  <a:pt x="1071433" y="637125"/>
                </a:lnTo>
                <a:lnTo>
                  <a:pt x="1077927" y="589208"/>
                </a:lnTo>
                <a:lnTo>
                  <a:pt x="1080134"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08"/>
                </a:lnTo>
                <a:lnTo>
                  <a:pt x="8701" y="637125"/>
                </a:lnTo>
                <a:lnTo>
                  <a:pt x="19291" y="683615"/>
                </a:lnTo>
                <a:lnTo>
                  <a:pt x="33787" y="728488"/>
                </a:lnTo>
                <a:lnTo>
                  <a:pt x="51999" y="771553"/>
                </a:lnTo>
                <a:lnTo>
                  <a:pt x="73734" y="812619"/>
                </a:lnTo>
                <a:lnTo>
                  <a:pt x="98804" y="851496"/>
                </a:lnTo>
                <a:lnTo>
                  <a:pt x="127016" y="887992"/>
                </a:lnTo>
                <a:lnTo>
                  <a:pt x="158181" y="921918"/>
                </a:lnTo>
                <a:lnTo>
                  <a:pt x="192108" y="953082"/>
                </a:lnTo>
                <a:lnTo>
                  <a:pt x="228606" y="981294"/>
                </a:lnTo>
                <a:lnTo>
                  <a:pt x="267484" y="1006363"/>
                </a:lnTo>
                <a:lnTo>
                  <a:pt x="308552" y="1028098"/>
                </a:lnTo>
                <a:lnTo>
                  <a:pt x="351619" y="1046309"/>
                </a:lnTo>
                <a:lnTo>
                  <a:pt x="396495" y="1060805"/>
                </a:lnTo>
                <a:lnTo>
                  <a:pt x="442989" y="1071395"/>
                </a:lnTo>
                <a:lnTo>
                  <a:pt x="490910" y="1077889"/>
                </a:lnTo>
                <a:lnTo>
                  <a:pt x="540067" y="1080096"/>
                </a:lnTo>
                <a:close/>
              </a:path>
            </a:pathLst>
          </a:custGeom>
          <a:ln w="15430">
            <a:solidFill>
              <a:srgbClr val="FFFFFF"/>
            </a:solidFill>
          </a:ln>
        </p:spPr>
        <p:txBody>
          <a:bodyPr wrap="square" lIns="0" tIns="0" rIns="0" bIns="0" rtlCol="0"/>
          <a:lstStyle/>
          <a:p>
            <a:endParaRPr/>
          </a:p>
        </p:txBody>
      </p:sp>
      <p:sp>
        <p:nvSpPr>
          <p:cNvPr id="12" name="object 12"/>
          <p:cNvSpPr/>
          <p:nvPr/>
        </p:nvSpPr>
        <p:spPr>
          <a:xfrm>
            <a:off x="9919511" y="4478036"/>
            <a:ext cx="1080135" cy="1080770"/>
          </a:xfrm>
          <a:custGeom>
            <a:avLst/>
            <a:gdLst/>
            <a:ahLst/>
            <a:cxnLst/>
            <a:rect l="l" t="t" r="r" b="b"/>
            <a:pathLst>
              <a:path w="1080134" h="1080770">
                <a:moveTo>
                  <a:pt x="540067" y="0"/>
                </a:moveTo>
                <a:lnTo>
                  <a:pt x="490910" y="2207"/>
                </a:lnTo>
                <a:lnTo>
                  <a:pt x="442989" y="8701"/>
                </a:lnTo>
                <a:lnTo>
                  <a:pt x="396495" y="19292"/>
                </a:lnTo>
                <a:lnTo>
                  <a:pt x="351619" y="33788"/>
                </a:lnTo>
                <a:lnTo>
                  <a:pt x="308552" y="52001"/>
                </a:lnTo>
                <a:lnTo>
                  <a:pt x="267484" y="73738"/>
                </a:lnTo>
                <a:lnTo>
                  <a:pt x="228606" y="98809"/>
                </a:lnTo>
                <a:lnTo>
                  <a:pt x="192108" y="127024"/>
                </a:lnTo>
                <a:lnTo>
                  <a:pt x="158181" y="158192"/>
                </a:lnTo>
                <a:lnTo>
                  <a:pt x="127016" y="192123"/>
                </a:lnTo>
                <a:lnTo>
                  <a:pt x="98804" y="228626"/>
                </a:lnTo>
                <a:lnTo>
                  <a:pt x="73734" y="267510"/>
                </a:lnTo>
                <a:lnTo>
                  <a:pt x="51999" y="308586"/>
                </a:lnTo>
                <a:lnTo>
                  <a:pt x="33787" y="351661"/>
                </a:lnTo>
                <a:lnTo>
                  <a:pt x="19291" y="396547"/>
                </a:lnTo>
                <a:lnTo>
                  <a:pt x="8701" y="443051"/>
                </a:lnTo>
                <a:lnTo>
                  <a:pt x="2207" y="490985"/>
                </a:lnTo>
                <a:lnTo>
                  <a:pt x="0" y="540156"/>
                </a:lnTo>
                <a:lnTo>
                  <a:pt x="2207" y="589309"/>
                </a:lnTo>
                <a:lnTo>
                  <a:pt x="8701" y="637226"/>
                </a:lnTo>
                <a:lnTo>
                  <a:pt x="19291" y="683717"/>
                </a:lnTo>
                <a:lnTo>
                  <a:pt x="33787" y="728590"/>
                </a:lnTo>
                <a:lnTo>
                  <a:pt x="51999" y="771655"/>
                </a:lnTo>
                <a:lnTo>
                  <a:pt x="73734" y="812721"/>
                </a:lnTo>
                <a:lnTo>
                  <a:pt x="98804" y="851598"/>
                </a:lnTo>
                <a:lnTo>
                  <a:pt x="127016" y="888094"/>
                </a:lnTo>
                <a:lnTo>
                  <a:pt x="158181" y="922020"/>
                </a:lnTo>
                <a:lnTo>
                  <a:pt x="192108" y="953184"/>
                </a:lnTo>
                <a:lnTo>
                  <a:pt x="228606" y="981395"/>
                </a:lnTo>
                <a:lnTo>
                  <a:pt x="267484" y="1006464"/>
                </a:lnTo>
                <a:lnTo>
                  <a:pt x="308552" y="1028199"/>
                </a:lnTo>
                <a:lnTo>
                  <a:pt x="351619" y="1046410"/>
                </a:lnTo>
                <a:lnTo>
                  <a:pt x="396495" y="1060906"/>
                </a:lnTo>
                <a:lnTo>
                  <a:pt x="442989" y="1071497"/>
                </a:lnTo>
                <a:lnTo>
                  <a:pt x="490910" y="1077991"/>
                </a:lnTo>
                <a:lnTo>
                  <a:pt x="540067" y="1080198"/>
                </a:lnTo>
                <a:lnTo>
                  <a:pt x="589224" y="1077991"/>
                </a:lnTo>
                <a:lnTo>
                  <a:pt x="637145" y="1071497"/>
                </a:lnTo>
                <a:lnTo>
                  <a:pt x="683639" y="1060906"/>
                </a:lnTo>
                <a:lnTo>
                  <a:pt x="728515" y="1046410"/>
                </a:lnTo>
                <a:lnTo>
                  <a:pt x="771582" y="1028199"/>
                </a:lnTo>
                <a:lnTo>
                  <a:pt x="812650" y="1006464"/>
                </a:lnTo>
                <a:lnTo>
                  <a:pt x="851528" y="981395"/>
                </a:lnTo>
                <a:lnTo>
                  <a:pt x="888026" y="953184"/>
                </a:lnTo>
                <a:lnTo>
                  <a:pt x="921953" y="922020"/>
                </a:lnTo>
                <a:lnTo>
                  <a:pt x="953118" y="888094"/>
                </a:lnTo>
                <a:lnTo>
                  <a:pt x="981330" y="851598"/>
                </a:lnTo>
                <a:lnTo>
                  <a:pt x="1006400" y="812721"/>
                </a:lnTo>
                <a:lnTo>
                  <a:pt x="1028135" y="771655"/>
                </a:lnTo>
                <a:lnTo>
                  <a:pt x="1046347" y="728590"/>
                </a:lnTo>
                <a:lnTo>
                  <a:pt x="1060843" y="683717"/>
                </a:lnTo>
                <a:lnTo>
                  <a:pt x="1071433" y="637226"/>
                </a:lnTo>
                <a:lnTo>
                  <a:pt x="1077927" y="589309"/>
                </a:lnTo>
                <a:lnTo>
                  <a:pt x="1080134" y="540156"/>
                </a:lnTo>
                <a:lnTo>
                  <a:pt x="1077927" y="490985"/>
                </a:lnTo>
                <a:lnTo>
                  <a:pt x="1071433" y="443051"/>
                </a:lnTo>
                <a:lnTo>
                  <a:pt x="1060843" y="396547"/>
                </a:lnTo>
                <a:lnTo>
                  <a:pt x="1046347" y="351661"/>
                </a:lnTo>
                <a:lnTo>
                  <a:pt x="1028135" y="308586"/>
                </a:lnTo>
                <a:lnTo>
                  <a:pt x="1006400" y="267510"/>
                </a:lnTo>
                <a:lnTo>
                  <a:pt x="981330" y="228626"/>
                </a:lnTo>
                <a:lnTo>
                  <a:pt x="953118" y="192123"/>
                </a:lnTo>
                <a:lnTo>
                  <a:pt x="921953" y="158192"/>
                </a:lnTo>
                <a:lnTo>
                  <a:pt x="888026" y="127024"/>
                </a:lnTo>
                <a:lnTo>
                  <a:pt x="851528" y="98809"/>
                </a:lnTo>
                <a:lnTo>
                  <a:pt x="812650" y="73738"/>
                </a:lnTo>
                <a:lnTo>
                  <a:pt x="771582" y="52001"/>
                </a:lnTo>
                <a:lnTo>
                  <a:pt x="728515" y="33788"/>
                </a:lnTo>
                <a:lnTo>
                  <a:pt x="683639" y="19292"/>
                </a:lnTo>
                <a:lnTo>
                  <a:pt x="637145" y="8701"/>
                </a:lnTo>
                <a:lnTo>
                  <a:pt x="589224" y="2207"/>
                </a:lnTo>
                <a:lnTo>
                  <a:pt x="540067" y="0"/>
                </a:lnTo>
                <a:close/>
              </a:path>
            </a:pathLst>
          </a:custGeom>
          <a:solidFill>
            <a:srgbClr val="00AAA5"/>
          </a:solidFill>
        </p:spPr>
        <p:txBody>
          <a:bodyPr wrap="square" lIns="0" tIns="0" rIns="0" bIns="0" rtlCol="0"/>
          <a:lstStyle/>
          <a:p>
            <a:endParaRPr/>
          </a:p>
        </p:txBody>
      </p:sp>
      <p:sp>
        <p:nvSpPr>
          <p:cNvPr id="13" name="object 13"/>
          <p:cNvSpPr/>
          <p:nvPr/>
        </p:nvSpPr>
        <p:spPr>
          <a:xfrm>
            <a:off x="9919511" y="4478036"/>
            <a:ext cx="1080135" cy="1080770"/>
          </a:xfrm>
          <a:custGeom>
            <a:avLst/>
            <a:gdLst/>
            <a:ahLst/>
            <a:cxnLst/>
            <a:rect l="l" t="t" r="r" b="b"/>
            <a:pathLst>
              <a:path w="1080134" h="1080770">
                <a:moveTo>
                  <a:pt x="540067" y="1080198"/>
                </a:moveTo>
                <a:lnTo>
                  <a:pt x="589224" y="1077991"/>
                </a:lnTo>
                <a:lnTo>
                  <a:pt x="637145" y="1071497"/>
                </a:lnTo>
                <a:lnTo>
                  <a:pt x="683639" y="1060906"/>
                </a:lnTo>
                <a:lnTo>
                  <a:pt x="728515" y="1046410"/>
                </a:lnTo>
                <a:lnTo>
                  <a:pt x="771582" y="1028199"/>
                </a:lnTo>
                <a:lnTo>
                  <a:pt x="812650" y="1006464"/>
                </a:lnTo>
                <a:lnTo>
                  <a:pt x="851528" y="981395"/>
                </a:lnTo>
                <a:lnTo>
                  <a:pt x="888026" y="953184"/>
                </a:lnTo>
                <a:lnTo>
                  <a:pt x="921953" y="922020"/>
                </a:lnTo>
                <a:lnTo>
                  <a:pt x="953118" y="888094"/>
                </a:lnTo>
                <a:lnTo>
                  <a:pt x="981330" y="851598"/>
                </a:lnTo>
                <a:lnTo>
                  <a:pt x="1006400" y="812721"/>
                </a:lnTo>
                <a:lnTo>
                  <a:pt x="1028135" y="771655"/>
                </a:lnTo>
                <a:lnTo>
                  <a:pt x="1046347" y="728590"/>
                </a:lnTo>
                <a:lnTo>
                  <a:pt x="1060843" y="683717"/>
                </a:lnTo>
                <a:lnTo>
                  <a:pt x="1071433" y="637226"/>
                </a:lnTo>
                <a:lnTo>
                  <a:pt x="1077927" y="589309"/>
                </a:lnTo>
                <a:lnTo>
                  <a:pt x="1080134" y="540156"/>
                </a:lnTo>
                <a:lnTo>
                  <a:pt x="1077927" y="490985"/>
                </a:lnTo>
                <a:lnTo>
                  <a:pt x="1071433" y="443051"/>
                </a:lnTo>
                <a:lnTo>
                  <a:pt x="1060843" y="396547"/>
                </a:lnTo>
                <a:lnTo>
                  <a:pt x="1046347" y="351661"/>
                </a:lnTo>
                <a:lnTo>
                  <a:pt x="1028135" y="308586"/>
                </a:lnTo>
                <a:lnTo>
                  <a:pt x="1006400" y="267510"/>
                </a:lnTo>
                <a:lnTo>
                  <a:pt x="981330" y="228626"/>
                </a:lnTo>
                <a:lnTo>
                  <a:pt x="953118" y="192123"/>
                </a:lnTo>
                <a:lnTo>
                  <a:pt x="921953" y="158192"/>
                </a:lnTo>
                <a:lnTo>
                  <a:pt x="888026" y="127024"/>
                </a:lnTo>
                <a:lnTo>
                  <a:pt x="851528" y="98809"/>
                </a:lnTo>
                <a:lnTo>
                  <a:pt x="812650" y="73738"/>
                </a:lnTo>
                <a:lnTo>
                  <a:pt x="771582" y="52001"/>
                </a:lnTo>
                <a:lnTo>
                  <a:pt x="728515" y="33788"/>
                </a:lnTo>
                <a:lnTo>
                  <a:pt x="683639" y="19292"/>
                </a:lnTo>
                <a:lnTo>
                  <a:pt x="637145" y="8701"/>
                </a:lnTo>
                <a:lnTo>
                  <a:pt x="589224" y="2207"/>
                </a:lnTo>
                <a:lnTo>
                  <a:pt x="540067" y="0"/>
                </a:lnTo>
                <a:lnTo>
                  <a:pt x="490910" y="2207"/>
                </a:lnTo>
                <a:lnTo>
                  <a:pt x="442989" y="8701"/>
                </a:lnTo>
                <a:lnTo>
                  <a:pt x="396495" y="19292"/>
                </a:lnTo>
                <a:lnTo>
                  <a:pt x="351619" y="33788"/>
                </a:lnTo>
                <a:lnTo>
                  <a:pt x="308552" y="52001"/>
                </a:lnTo>
                <a:lnTo>
                  <a:pt x="267484" y="73738"/>
                </a:lnTo>
                <a:lnTo>
                  <a:pt x="228606" y="98809"/>
                </a:lnTo>
                <a:lnTo>
                  <a:pt x="192108" y="127024"/>
                </a:lnTo>
                <a:lnTo>
                  <a:pt x="158181" y="158192"/>
                </a:lnTo>
                <a:lnTo>
                  <a:pt x="127016" y="192123"/>
                </a:lnTo>
                <a:lnTo>
                  <a:pt x="98804" y="228626"/>
                </a:lnTo>
                <a:lnTo>
                  <a:pt x="73734" y="267510"/>
                </a:lnTo>
                <a:lnTo>
                  <a:pt x="51999" y="308586"/>
                </a:lnTo>
                <a:lnTo>
                  <a:pt x="33787" y="351661"/>
                </a:lnTo>
                <a:lnTo>
                  <a:pt x="19291" y="396547"/>
                </a:lnTo>
                <a:lnTo>
                  <a:pt x="8701" y="443051"/>
                </a:lnTo>
                <a:lnTo>
                  <a:pt x="2207" y="490985"/>
                </a:lnTo>
                <a:lnTo>
                  <a:pt x="0" y="540156"/>
                </a:lnTo>
                <a:lnTo>
                  <a:pt x="2207" y="589309"/>
                </a:lnTo>
                <a:lnTo>
                  <a:pt x="8701" y="637226"/>
                </a:lnTo>
                <a:lnTo>
                  <a:pt x="19291" y="683717"/>
                </a:lnTo>
                <a:lnTo>
                  <a:pt x="33787" y="728590"/>
                </a:lnTo>
                <a:lnTo>
                  <a:pt x="51999" y="771655"/>
                </a:lnTo>
                <a:lnTo>
                  <a:pt x="73734" y="812721"/>
                </a:lnTo>
                <a:lnTo>
                  <a:pt x="98804" y="851598"/>
                </a:lnTo>
                <a:lnTo>
                  <a:pt x="127016" y="888094"/>
                </a:lnTo>
                <a:lnTo>
                  <a:pt x="158181" y="922020"/>
                </a:lnTo>
                <a:lnTo>
                  <a:pt x="192108" y="953184"/>
                </a:lnTo>
                <a:lnTo>
                  <a:pt x="228606" y="981395"/>
                </a:lnTo>
                <a:lnTo>
                  <a:pt x="267484" y="1006464"/>
                </a:lnTo>
                <a:lnTo>
                  <a:pt x="308552" y="1028199"/>
                </a:lnTo>
                <a:lnTo>
                  <a:pt x="351619" y="1046410"/>
                </a:lnTo>
                <a:lnTo>
                  <a:pt x="396495" y="1060906"/>
                </a:lnTo>
                <a:lnTo>
                  <a:pt x="442989" y="1071497"/>
                </a:lnTo>
                <a:lnTo>
                  <a:pt x="490910" y="1077991"/>
                </a:lnTo>
                <a:lnTo>
                  <a:pt x="540067" y="1080198"/>
                </a:lnTo>
                <a:close/>
              </a:path>
            </a:pathLst>
          </a:custGeom>
          <a:ln w="15430">
            <a:solidFill>
              <a:srgbClr val="FFFFFF"/>
            </a:solidFill>
          </a:ln>
        </p:spPr>
        <p:txBody>
          <a:bodyPr wrap="square" lIns="0" tIns="0" rIns="0" bIns="0" rtlCol="0"/>
          <a:lstStyle/>
          <a:p>
            <a:endParaRPr/>
          </a:p>
        </p:txBody>
      </p:sp>
      <p:sp>
        <p:nvSpPr>
          <p:cNvPr id="14" name="object 14"/>
          <p:cNvSpPr/>
          <p:nvPr/>
        </p:nvSpPr>
        <p:spPr>
          <a:xfrm>
            <a:off x="11700736" y="4478135"/>
            <a:ext cx="1080135" cy="1080770"/>
          </a:xfrm>
          <a:custGeom>
            <a:avLst/>
            <a:gdLst/>
            <a:ahLst/>
            <a:cxnLst/>
            <a:rect l="l" t="t" r="r" b="b"/>
            <a:pathLst>
              <a:path w="1080134" h="1080770">
                <a:moveTo>
                  <a:pt x="540067" y="0"/>
                </a:move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24"/>
                </a:lnTo>
                <a:lnTo>
                  <a:pt x="8701" y="637155"/>
                </a:lnTo>
                <a:lnTo>
                  <a:pt x="19291" y="683658"/>
                </a:lnTo>
                <a:lnTo>
                  <a:pt x="33787" y="728542"/>
                </a:lnTo>
                <a:lnTo>
                  <a:pt x="51999" y="771617"/>
                </a:lnTo>
                <a:lnTo>
                  <a:pt x="73734" y="812691"/>
                </a:lnTo>
                <a:lnTo>
                  <a:pt x="98804" y="851574"/>
                </a:lnTo>
                <a:lnTo>
                  <a:pt x="127016" y="888077"/>
                </a:lnTo>
                <a:lnTo>
                  <a:pt x="158181" y="922007"/>
                </a:lnTo>
                <a:lnTo>
                  <a:pt x="192108" y="953175"/>
                </a:lnTo>
                <a:lnTo>
                  <a:pt x="228606" y="981389"/>
                </a:lnTo>
                <a:lnTo>
                  <a:pt x="267484" y="1006460"/>
                </a:lnTo>
                <a:lnTo>
                  <a:pt x="308552" y="1028197"/>
                </a:lnTo>
                <a:lnTo>
                  <a:pt x="351619" y="1046409"/>
                </a:lnTo>
                <a:lnTo>
                  <a:pt x="396495" y="1060906"/>
                </a:lnTo>
                <a:lnTo>
                  <a:pt x="442989" y="1071497"/>
                </a:lnTo>
                <a:lnTo>
                  <a:pt x="490910" y="1077991"/>
                </a:lnTo>
                <a:lnTo>
                  <a:pt x="540067" y="1080198"/>
                </a:lnTo>
                <a:lnTo>
                  <a:pt x="589224" y="1077991"/>
                </a:lnTo>
                <a:lnTo>
                  <a:pt x="637145" y="1071497"/>
                </a:lnTo>
                <a:lnTo>
                  <a:pt x="683639" y="1060906"/>
                </a:lnTo>
                <a:lnTo>
                  <a:pt x="728515" y="1046409"/>
                </a:lnTo>
                <a:lnTo>
                  <a:pt x="771582" y="1028197"/>
                </a:lnTo>
                <a:lnTo>
                  <a:pt x="812650" y="1006460"/>
                </a:lnTo>
                <a:lnTo>
                  <a:pt x="851528" y="981389"/>
                </a:lnTo>
                <a:lnTo>
                  <a:pt x="888026" y="953175"/>
                </a:lnTo>
                <a:lnTo>
                  <a:pt x="921953" y="922007"/>
                </a:lnTo>
                <a:lnTo>
                  <a:pt x="953118" y="888077"/>
                </a:lnTo>
                <a:lnTo>
                  <a:pt x="981330" y="851574"/>
                </a:lnTo>
                <a:lnTo>
                  <a:pt x="1006400" y="812691"/>
                </a:lnTo>
                <a:lnTo>
                  <a:pt x="1028135" y="771617"/>
                </a:lnTo>
                <a:lnTo>
                  <a:pt x="1046347" y="728542"/>
                </a:lnTo>
                <a:lnTo>
                  <a:pt x="1060843" y="683658"/>
                </a:lnTo>
                <a:lnTo>
                  <a:pt x="1071433" y="637155"/>
                </a:lnTo>
                <a:lnTo>
                  <a:pt x="1077927" y="589224"/>
                </a:lnTo>
                <a:lnTo>
                  <a:pt x="1080134"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close/>
              </a:path>
            </a:pathLst>
          </a:custGeom>
          <a:solidFill>
            <a:srgbClr val="00AAA5"/>
          </a:solidFill>
        </p:spPr>
        <p:txBody>
          <a:bodyPr wrap="square" lIns="0" tIns="0" rIns="0" bIns="0" rtlCol="0"/>
          <a:lstStyle/>
          <a:p>
            <a:endParaRPr/>
          </a:p>
        </p:txBody>
      </p:sp>
      <p:sp>
        <p:nvSpPr>
          <p:cNvPr id="15" name="object 15"/>
          <p:cNvSpPr/>
          <p:nvPr/>
        </p:nvSpPr>
        <p:spPr>
          <a:xfrm>
            <a:off x="11700736" y="4478135"/>
            <a:ext cx="1080135" cy="1080770"/>
          </a:xfrm>
          <a:custGeom>
            <a:avLst/>
            <a:gdLst/>
            <a:ahLst/>
            <a:cxnLst/>
            <a:rect l="l" t="t" r="r" b="b"/>
            <a:pathLst>
              <a:path w="1080134" h="1080770">
                <a:moveTo>
                  <a:pt x="540067" y="1080198"/>
                </a:moveTo>
                <a:lnTo>
                  <a:pt x="589224" y="1077991"/>
                </a:lnTo>
                <a:lnTo>
                  <a:pt x="637145" y="1071497"/>
                </a:lnTo>
                <a:lnTo>
                  <a:pt x="683639" y="1060906"/>
                </a:lnTo>
                <a:lnTo>
                  <a:pt x="728515" y="1046409"/>
                </a:lnTo>
                <a:lnTo>
                  <a:pt x="771582" y="1028197"/>
                </a:lnTo>
                <a:lnTo>
                  <a:pt x="812650" y="1006460"/>
                </a:lnTo>
                <a:lnTo>
                  <a:pt x="851528" y="981389"/>
                </a:lnTo>
                <a:lnTo>
                  <a:pt x="888026" y="953175"/>
                </a:lnTo>
                <a:lnTo>
                  <a:pt x="921953" y="922007"/>
                </a:lnTo>
                <a:lnTo>
                  <a:pt x="953118" y="888077"/>
                </a:lnTo>
                <a:lnTo>
                  <a:pt x="981330" y="851574"/>
                </a:lnTo>
                <a:lnTo>
                  <a:pt x="1006400" y="812691"/>
                </a:lnTo>
                <a:lnTo>
                  <a:pt x="1028135" y="771617"/>
                </a:lnTo>
                <a:lnTo>
                  <a:pt x="1046347" y="728542"/>
                </a:lnTo>
                <a:lnTo>
                  <a:pt x="1060843" y="683658"/>
                </a:lnTo>
                <a:lnTo>
                  <a:pt x="1071433" y="637155"/>
                </a:lnTo>
                <a:lnTo>
                  <a:pt x="1077927" y="589224"/>
                </a:lnTo>
                <a:lnTo>
                  <a:pt x="1080134"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24"/>
                </a:lnTo>
                <a:lnTo>
                  <a:pt x="8701" y="637155"/>
                </a:lnTo>
                <a:lnTo>
                  <a:pt x="19291" y="683658"/>
                </a:lnTo>
                <a:lnTo>
                  <a:pt x="33787" y="728542"/>
                </a:lnTo>
                <a:lnTo>
                  <a:pt x="51999" y="771617"/>
                </a:lnTo>
                <a:lnTo>
                  <a:pt x="73734" y="812691"/>
                </a:lnTo>
                <a:lnTo>
                  <a:pt x="98804" y="851574"/>
                </a:lnTo>
                <a:lnTo>
                  <a:pt x="127016" y="888077"/>
                </a:lnTo>
                <a:lnTo>
                  <a:pt x="158181" y="922007"/>
                </a:lnTo>
                <a:lnTo>
                  <a:pt x="192108" y="953175"/>
                </a:lnTo>
                <a:lnTo>
                  <a:pt x="228606" y="981389"/>
                </a:lnTo>
                <a:lnTo>
                  <a:pt x="267484" y="1006460"/>
                </a:lnTo>
                <a:lnTo>
                  <a:pt x="308552" y="1028197"/>
                </a:lnTo>
                <a:lnTo>
                  <a:pt x="351619" y="1046409"/>
                </a:lnTo>
                <a:lnTo>
                  <a:pt x="396495" y="1060906"/>
                </a:lnTo>
                <a:lnTo>
                  <a:pt x="442989" y="1071497"/>
                </a:lnTo>
                <a:lnTo>
                  <a:pt x="490910" y="1077991"/>
                </a:lnTo>
                <a:lnTo>
                  <a:pt x="540067" y="1080198"/>
                </a:lnTo>
                <a:close/>
              </a:path>
            </a:pathLst>
          </a:custGeom>
          <a:ln w="15430">
            <a:solidFill>
              <a:srgbClr val="FFFFFF"/>
            </a:solidFill>
          </a:ln>
        </p:spPr>
        <p:txBody>
          <a:bodyPr wrap="square" lIns="0" tIns="0" rIns="0" bIns="0" rtlCol="0"/>
          <a:lstStyle/>
          <a:p>
            <a:endParaRPr/>
          </a:p>
        </p:txBody>
      </p:sp>
      <p:sp>
        <p:nvSpPr>
          <p:cNvPr id="16" name="object 16"/>
          <p:cNvSpPr/>
          <p:nvPr/>
        </p:nvSpPr>
        <p:spPr>
          <a:xfrm>
            <a:off x="13481961" y="4478138"/>
            <a:ext cx="1080135" cy="1080135"/>
          </a:xfrm>
          <a:custGeom>
            <a:avLst/>
            <a:gdLst/>
            <a:ahLst/>
            <a:cxnLst/>
            <a:rect l="l" t="t" r="r" b="b"/>
            <a:pathLst>
              <a:path w="1080134" h="1080135">
                <a:moveTo>
                  <a:pt x="540067" y="0"/>
                </a:move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08"/>
                </a:lnTo>
                <a:lnTo>
                  <a:pt x="8701" y="637125"/>
                </a:lnTo>
                <a:lnTo>
                  <a:pt x="19291" y="683615"/>
                </a:lnTo>
                <a:lnTo>
                  <a:pt x="33787" y="728488"/>
                </a:lnTo>
                <a:lnTo>
                  <a:pt x="51999" y="771553"/>
                </a:lnTo>
                <a:lnTo>
                  <a:pt x="73734" y="812619"/>
                </a:lnTo>
                <a:lnTo>
                  <a:pt x="98804" y="851496"/>
                </a:lnTo>
                <a:lnTo>
                  <a:pt x="127016" y="887992"/>
                </a:lnTo>
                <a:lnTo>
                  <a:pt x="158181" y="921918"/>
                </a:lnTo>
                <a:lnTo>
                  <a:pt x="192108" y="953082"/>
                </a:lnTo>
                <a:lnTo>
                  <a:pt x="228606" y="981294"/>
                </a:lnTo>
                <a:lnTo>
                  <a:pt x="267484" y="1006363"/>
                </a:lnTo>
                <a:lnTo>
                  <a:pt x="308552" y="1028098"/>
                </a:lnTo>
                <a:lnTo>
                  <a:pt x="351619" y="1046309"/>
                </a:lnTo>
                <a:lnTo>
                  <a:pt x="396495" y="1060805"/>
                </a:lnTo>
                <a:lnTo>
                  <a:pt x="442989" y="1071395"/>
                </a:lnTo>
                <a:lnTo>
                  <a:pt x="490910" y="1077889"/>
                </a:lnTo>
                <a:lnTo>
                  <a:pt x="540067" y="1080096"/>
                </a:lnTo>
                <a:lnTo>
                  <a:pt x="589224" y="1077889"/>
                </a:lnTo>
                <a:lnTo>
                  <a:pt x="637145" y="1071395"/>
                </a:lnTo>
                <a:lnTo>
                  <a:pt x="683639" y="1060805"/>
                </a:lnTo>
                <a:lnTo>
                  <a:pt x="728515" y="1046309"/>
                </a:lnTo>
                <a:lnTo>
                  <a:pt x="771582" y="1028098"/>
                </a:lnTo>
                <a:lnTo>
                  <a:pt x="812650" y="1006363"/>
                </a:lnTo>
                <a:lnTo>
                  <a:pt x="851528" y="981294"/>
                </a:lnTo>
                <a:lnTo>
                  <a:pt x="888026" y="953082"/>
                </a:lnTo>
                <a:lnTo>
                  <a:pt x="921953" y="921918"/>
                </a:lnTo>
                <a:lnTo>
                  <a:pt x="953118" y="887992"/>
                </a:lnTo>
                <a:lnTo>
                  <a:pt x="981330" y="851496"/>
                </a:lnTo>
                <a:lnTo>
                  <a:pt x="1006400" y="812619"/>
                </a:lnTo>
                <a:lnTo>
                  <a:pt x="1028135" y="771553"/>
                </a:lnTo>
                <a:lnTo>
                  <a:pt x="1046347" y="728488"/>
                </a:lnTo>
                <a:lnTo>
                  <a:pt x="1060843" y="683615"/>
                </a:lnTo>
                <a:lnTo>
                  <a:pt x="1071433" y="637125"/>
                </a:lnTo>
                <a:lnTo>
                  <a:pt x="1077927" y="589208"/>
                </a:lnTo>
                <a:lnTo>
                  <a:pt x="1080135"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close/>
              </a:path>
            </a:pathLst>
          </a:custGeom>
          <a:solidFill>
            <a:srgbClr val="00AAA5"/>
          </a:solidFill>
        </p:spPr>
        <p:txBody>
          <a:bodyPr wrap="square" lIns="0" tIns="0" rIns="0" bIns="0" rtlCol="0"/>
          <a:lstStyle/>
          <a:p>
            <a:endParaRPr/>
          </a:p>
        </p:txBody>
      </p:sp>
      <p:sp>
        <p:nvSpPr>
          <p:cNvPr id="17" name="object 17"/>
          <p:cNvSpPr/>
          <p:nvPr/>
        </p:nvSpPr>
        <p:spPr>
          <a:xfrm>
            <a:off x="13481961" y="4478138"/>
            <a:ext cx="1080135" cy="1080135"/>
          </a:xfrm>
          <a:custGeom>
            <a:avLst/>
            <a:gdLst/>
            <a:ahLst/>
            <a:cxnLst/>
            <a:rect l="l" t="t" r="r" b="b"/>
            <a:pathLst>
              <a:path w="1080134" h="1080135">
                <a:moveTo>
                  <a:pt x="540067" y="1080096"/>
                </a:moveTo>
                <a:lnTo>
                  <a:pt x="589224" y="1077889"/>
                </a:lnTo>
                <a:lnTo>
                  <a:pt x="637145" y="1071395"/>
                </a:lnTo>
                <a:lnTo>
                  <a:pt x="683639" y="1060805"/>
                </a:lnTo>
                <a:lnTo>
                  <a:pt x="728515" y="1046309"/>
                </a:lnTo>
                <a:lnTo>
                  <a:pt x="771582" y="1028098"/>
                </a:lnTo>
                <a:lnTo>
                  <a:pt x="812650" y="1006363"/>
                </a:lnTo>
                <a:lnTo>
                  <a:pt x="851528" y="981294"/>
                </a:lnTo>
                <a:lnTo>
                  <a:pt x="888026" y="953082"/>
                </a:lnTo>
                <a:lnTo>
                  <a:pt x="921953" y="921918"/>
                </a:lnTo>
                <a:lnTo>
                  <a:pt x="953118" y="887992"/>
                </a:lnTo>
                <a:lnTo>
                  <a:pt x="981330" y="851496"/>
                </a:lnTo>
                <a:lnTo>
                  <a:pt x="1006400" y="812619"/>
                </a:lnTo>
                <a:lnTo>
                  <a:pt x="1028135" y="771553"/>
                </a:lnTo>
                <a:lnTo>
                  <a:pt x="1046347" y="728488"/>
                </a:lnTo>
                <a:lnTo>
                  <a:pt x="1060843" y="683615"/>
                </a:lnTo>
                <a:lnTo>
                  <a:pt x="1071433" y="637125"/>
                </a:lnTo>
                <a:lnTo>
                  <a:pt x="1077927" y="589208"/>
                </a:lnTo>
                <a:lnTo>
                  <a:pt x="1080135" y="540054"/>
                </a:lnTo>
                <a:lnTo>
                  <a:pt x="1077927" y="490899"/>
                </a:lnTo>
                <a:lnTo>
                  <a:pt x="1071433" y="442980"/>
                </a:lnTo>
                <a:lnTo>
                  <a:pt x="1060843" y="396488"/>
                </a:lnTo>
                <a:lnTo>
                  <a:pt x="1046347" y="351614"/>
                </a:lnTo>
                <a:lnTo>
                  <a:pt x="1028135" y="308547"/>
                </a:lnTo>
                <a:lnTo>
                  <a:pt x="1006400" y="267480"/>
                </a:lnTo>
                <a:lnTo>
                  <a:pt x="981330" y="228603"/>
                </a:lnTo>
                <a:lnTo>
                  <a:pt x="953118" y="192106"/>
                </a:lnTo>
                <a:lnTo>
                  <a:pt x="921953" y="158180"/>
                </a:lnTo>
                <a:lnTo>
                  <a:pt x="888026" y="127015"/>
                </a:lnTo>
                <a:lnTo>
                  <a:pt x="851528" y="98803"/>
                </a:lnTo>
                <a:lnTo>
                  <a:pt x="812650" y="73734"/>
                </a:lnTo>
                <a:lnTo>
                  <a:pt x="771582" y="51998"/>
                </a:lnTo>
                <a:lnTo>
                  <a:pt x="728515" y="33787"/>
                </a:lnTo>
                <a:lnTo>
                  <a:pt x="683639" y="19291"/>
                </a:lnTo>
                <a:lnTo>
                  <a:pt x="637145" y="8701"/>
                </a:lnTo>
                <a:lnTo>
                  <a:pt x="589224" y="2207"/>
                </a:lnTo>
                <a:lnTo>
                  <a:pt x="540067" y="0"/>
                </a:lnTo>
                <a:lnTo>
                  <a:pt x="490910" y="2207"/>
                </a:lnTo>
                <a:lnTo>
                  <a:pt x="442989" y="8701"/>
                </a:lnTo>
                <a:lnTo>
                  <a:pt x="396495" y="19291"/>
                </a:lnTo>
                <a:lnTo>
                  <a:pt x="351619" y="33787"/>
                </a:lnTo>
                <a:lnTo>
                  <a:pt x="308552" y="51998"/>
                </a:lnTo>
                <a:lnTo>
                  <a:pt x="267484" y="73734"/>
                </a:lnTo>
                <a:lnTo>
                  <a:pt x="228606" y="98803"/>
                </a:lnTo>
                <a:lnTo>
                  <a:pt x="192108" y="127015"/>
                </a:lnTo>
                <a:lnTo>
                  <a:pt x="158181" y="158180"/>
                </a:lnTo>
                <a:lnTo>
                  <a:pt x="127016" y="192106"/>
                </a:lnTo>
                <a:lnTo>
                  <a:pt x="98804" y="228603"/>
                </a:lnTo>
                <a:lnTo>
                  <a:pt x="73734" y="267480"/>
                </a:lnTo>
                <a:lnTo>
                  <a:pt x="51999" y="308547"/>
                </a:lnTo>
                <a:lnTo>
                  <a:pt x="33787" y="351614"/>
                </a:lnTo>
                <a:lnTo>
                  <a:pt x="19291" y="396488"/>
                </a:lnTo>
                <a:lnTo>
                  <a:pt x="8701" y="442980"/>
                </a:lnTo>
                <a:lnTo>
                  <a:pt x="2207" y="490899"/>
                </a:lnTo>
                <a:lnTo>
                  <a:pt x="0" y="540054"/>
                </a:lnTo>
                <a:lnTo>
                  <a:pt x="2207" y="589208"/>
                </a:lnTo>
                <a:lnTo>
                  <a:pt x="8701" y="637125"/>
                </a:lnTo>
                <a:lnTo>
                  <a:pt x="19291" y="683615"/>
                </a:lnTo>
                <a:lnTo>
                  <a:pt x="33787" y="728488"/>
                </a:lnTo>
                <a:lnTo>
                  <a:pt x="51999" y="771553"/>
                </a:lnTo>
                <a:lnTo>
                  <a:pt x="73734" y="812619"/>
                </a:lnTo>
                <a:lnTo>
                  <a:pt x="98804" y="851496"/>
                </a:lnTo>
                <a:lnTo>
                  <a:pt x="127016" y="887992"/>
                </a:lnTo>
                <a:lnTo>
                  <a:pt x="158181" y="921918"/>
                </a:lnTo>
                <a:lnTo>
                  <a:pt x="192108" y="953082"/>
                </a:lnTo>
                <a:lnTo>
                  <a:pt x="228606" y="981294"/>
                </a:lnTo>
                <a:lnTo>
                  <a:pt x="267484" y="1006363"/>
                </a:lnTo>
                <a:lnTo>
                  <a:pt x="308552" y="1028098"/>
                </a:lnTo>
                <a:lnTo>
                  <a:pt x="351619" y="1046309"/>
                </a:lnTo>
                <a:lnTo>
                  <a:pt x="396495" y="1060805"/>
                </a:lnTo>
                <a:lnTo>
                  <a:pt x="442989" y="1071395"/>
                </a:lnTo>
                <a:lnTo>
                  <a:pt x="490910" y="1077889"/>
                </a:lnTo>
                <a:lnTo>
                  <a:pt x="540067" y="1080096"/>
                </a:lnTo>
                <a:close/>
              </a:path>
            </a:pathLst>
          </a:custGeom>
          <a:ln w="15430">
            <a:solidFill>
              <a:srgbClr val="FFFFFF"/>
            </a:solidFill>
          </a:ln>
        </p:spPr>
        <p:txBody>
          <a:bodyPr wrap="square" lIns="0" tIns="0" rIns="0" bIns="0" rtlCol="0"/>
          <a:lstStyle/>
          <a:p>
            <a:endParaRPr/>
          </a:p>
        </p:txBody>
      </p:sp>
      <p:sp>
        <p:nvSpPr>
          <p:cNvPr id="18" name="object 18"/>
          <p:cNvSpPr txBox="1"/>
          <p:nvPr/>
        </p:nvSpPr>
        <p:spPr>
          <a:xfrm>
            <a:off x="8291494" y="4540687"/>
            <a:ext cx="774700" cy="1586230"/>
          </a:xfrm>
          <a:prstGeom prst="rect">
            <a:avLst/>
          </a:prstGeom>
        </p:spPr>
        <p:txBody>
          <a:bodyPr vert="horz" wrap="square" lIns="0" tIns="14604" rIns="0" bIns="0" rtlCol="0">
            <a:spAutoFit/>
          </a:bodyPr>
          <a:lstStyle/>
          <a:p>
            <a:pPr marR="3175" algn="ctr">
              <a:lnSpc>
                <a:spcPct val="100000"/>
              </a:lnSpc>
              <a:spcBef>
                <a:spcPts val="114"/>
              </a:spcBef>
            </a:pPr>
            <a:r>
              <a:rPr sz="5450" b="1" spc="5" dirty="0">
                <a:solidFill>
                  <a:srgbClr val="FFFFFF"/>
                </a:solidFill>
                <a:latin typeface="Calibri"/>
                <a:cs typeface="Calibri"/>
              </a:rPr>
              <a:t>S</a:t>
            </a:r>
            <a:endParaRPr sz="5450">
              <a:latin typeface="Calibri"/>
              <a:cs typeface="Calibri"/>
            </a:endParaRPr>
          </a:p>
          <a:p>
            <a:pPr algn="ctr">
              <a:lnSpc>
                <a:spcPct val="100000"/>
              </a:lnSpc>
              <a:spcBef>
                <a:spcPts val="2845"/>
              </a:spcBef>
            </a:pPr>
            <a:r>
              <a:rPr sz="2400" b="1" spc="10" dirty="0">
                <a:solidFill>
                  <a:srgbClr val="00AAA5"/>
                </a:solidFill>
                <a:latin typeface="Calibri"/>
                <a:cs typeface="Calibri"/>
              </a:rPr>
              <a:t>Space</a:t>
            </a:r>
            <a:endParaRPr sz="2400">
              <a:latin typeface="Calibri"/>
              <a:cs typeface="Calibri"/>
            </a:endParaRPr>
          </a:p>
        </p:txBody>
      </p:sp>
      <p:sp>
        <p:nvSpPr>
          <p:cNvPr id="19" name="object 19"/>
          <p:cNvSpPr txBox="1"/>
          <p:nvPr/>
        </p:nvSpPr>
        <p:spPr>
          <a:xfrm>
            <a:off x="10170366" y="4540587"/>
            <a:ext cx="579120" cy="1586230"/>
          </a:xfrm>
          <a:prstGeom prst="rect">
            <a:avLst/>
          </a:prstGeom>
        </p:spPr>
        <p:txBody>
          <a:bodyPr vert="horz" wrap="square" lIns="0" tIns="14604" rIns="0" bIns="0" rtlCol="0">
            <a:spAutoFit/>
          </a:bodyPr>
          <a:lstStyle/>
          <a:p>
            <a:pPr marL="111760">
              <a:lnSpc>
                <a:spcPct val="100000"/>
              </a:lnSpc>
              <a:spcBef>
                <a:spcPts val="114"/>
              </a:spcBef>
            </a:pPr>
            <a:r>
              <a:rPr sz="5450" b="1" spc="5" dirty="0">
                <a:solidFill>
                  <a:srgbClr val="FFFFFF"/>
                </a:solidFill>
                <a:latin typeface="Calibri"/>
                <a:cs typeface="Calibri"/>
              </a:rPr>
              <a:t>T</a:t>
            </a:r>
            <a:endParaRPr sz="5450">
              <a:latin typeface="Calibri"/>
              <a:cs typeface="Calibri"/>
            </a:endParaRPr>
          </a:p>
          <a:p>
            <a:pPr marL="12700">
              <a:lnSpc>
                <a:spcPct val="100000"/>
              </a:lnSpc>
              <a:spcBef>
                <a:spcPts val="2845"/>
              </a:spcBef>
            </a:pPr>
            <a:r>
              <a:rPr sz="2400" b="1" spc="-175" dirty="0">
                <a:solidFill>
                  <a:srgbClr val="00AAA5"/>
                </a:solidFill>
                <a:latin typeface="Calibri"/>
                <a:cs typeface="Calibri"/>
              </a:rPr>
              <a:t>T</a:t>
            </a:r>
            <a:r>
              <a:rPr sz="2400" b="1" spc="10" dirty="0">
                <a:solidFill>
                  <a:srgbClr val="00AAA5"/>
                </a:solidFill>
                <a:latin typeface="Calibri"/>
                <a:cs typeface="Calibri"/>
              </a:rPr>
              <a:t>ask</a:t>
            </a:r>
            <a:endParaRPr sz="2400">
              <a:latin typeface="Calibri"/>
              <a:cs typeface="Calibri"/>
            </a:endParaRPr>
          </a:p>
        </p:txBody>
      </p:sp>
      <p:sp>
        <p:nvSpPr>
          <p:cNvPr id="20" name="object 20"/>
          <p:cNvSpPr txBox="1"/>
          <p:nvPr/>
        </p:nvSpPr>
        <p:spPr>
          <a:xfrm>
            <a:off x="11491124" y="4540687"/>
            <a:ext cx="1421130" cy="1586230"/>
          </a:xfrm>
          <a:prstGeom prst="rect">
            <a:avLst/>
          </a:prstGeom>
        </p:spPr>
        <p:txBody>
          <a:bodyPr vert="horz" wrap="square" lIns="0" tIns="14604" rIns="0" bIns="0" rtlCol="0">
            <a:spAutoFit/>
          </a:bodyPr>
          <a:lstStyle/>
          <a:p>
            <a:pPr marL="67310" algn="ctr">
              <a:lnSpc>
                <a:spcPct val="100000"/>
              </a:lnSpc>
              <a:spcBef>
                <a:spcPts val="114"/>
              </a:spcBef>
            </a:pPr>
            <a:r>
              <a:rPr sz="5450" b="1" spc="5" dirty="0">
                <a:solidFill>
                  <a:srgbClr val="FFFFFF"/>
                </a:solidFill>
                <a:latin typeface="Calibri"/>
                <a:cs typeface="Calibri"/>
              </a:rPr>
              <a:t>E</a:t>
            </a:r>
            <a:endParaRPr sz="5450">
              <a:latin typeface="Calibri"/>
              <a:cs typeface="Calibri"/>
            </a:endParaRPr>
          </a:p>
          <a:p>
            <a:pPr algn="ctr">
              <a:lnSpc>
                <a:spcPct val="100000"/>
              </a:lnSpc>
              <a:spcBef>
                <a:spcPts val="2845"/>
              </a:spcBef>
            </a:pPr>
            <a:r>
              <a:rPr sz="2400" b="1" spc="-30" dirty="0">
                <a:solidFill>
                  <a:srgbClr val="00AAA5"/>
                </a:solidFill>
                <a:latin typeface="Calibri"/>
                <a:cs typeface="Calibri"/>
              </a:rPr>
              <a:t>E</a:t>
            </a:r>
            <a:r>
              <a:rPr sz="2400" b="1" spc="15" dirty="0">
                <a:solidFill>
                  <a:srgbClr val="00AAA5"/>
                </a:solidFill>
                <a:latin typeface="Calibri"/>
                <a:cs typeface="Calibri"/>
              </a:rPr>
              <a:t>quipme</a:t>
            </a:r>
            <a:r>
              <a:rPr sz="2400" b="1" spc="-10" dirty="0">
                <a:solidFill>
                  <a:srgbClr val="00AAA5"/>
                </a:solidFill>
                <a:latin typeface="Calibri"/>
                <a:cs typeface="Calibri"/>
              </a:rPr>
              <a:t>n</a:t>
            </a:r>
            <a:r>
              <a:rPr sz="2400" b="1" spc="10" dirty="0">
                <a:solidFill>
                  <a:srgbClr val="00AAA5"/>
                </a:solidFill>
                <a:latin typeface="Calibri"/>
                <a:cs typeface="Calibri"/>
              </a:rPr>
              <a:t>t</a:t>
            </a:r>
            <a:endParaRPr sz="2400">
              <a:latin typeface="Calibri"/>
              <a:cs typeface="Calibri"/>
            </a:endParaRPr>
          </a:p>
        </p:txBody>
      </p:sp>
      <p:sp>
        <p:nvSpPr>
          <p:cNvPr id="21" name="object 21"/>
          <p:cNvSpPr txBox="1"/>
          <p:nvPr/>
        </p:nvSpPr>
        <p:spPr>
          <a:xfrm>
            <a:off x="13570675" y="4540687"/>
            <a:ext cx="902335" cy="1586230"/>
          </a:xfrm>
          <a:prstGeom prst="rect">
            <a:avLst/>
          </a:prstGeom>
        </p:spPr>
        <p:txBody>
          <a:bodyPr vert="horz" wrap="square" lIns="0" tIns="14604" rIns="0" bIns="0" rtlCol="0">
            <a:spAutoFit/>
          </a:bodyPr>
          <a:lstStyle/>
          <a:p>
            <a:pPr marR="1905" algn="ctr">
              <a:lnSpc>
                <a:spcPct val="100000"/>
              </a:lnSpc>
              <a:spcBef>
                <a:spcPts val="114"/>
              </a:spcBef>
            </a:pPr>
            <a:r>
              <a:rPr sz="5450" b="1" spc="5" dirty="0">
                <a:solidFill>
                  <a:srgbClr val="FFFFFF"/>
                </a:solidFill>
                <a:latin typeface="Calibri"/>
                <a:cs typeface="Calibri"/>
              </a:rPr>
              <a:t>P</a:t>
            </a:r>
            <a:endParaRPr sz="5450">
              <a:latin typeface="Calibri"/>
              <a:cs typeface="Calibri"/>
            </a:endParaRPr>
          </a:p>
          <a:p>
            <a:pPr algn="ctr">
              <a:lnSpc>
                <a:spcPct val="100000"/>
              </a:lnSpc>
              <a:spcBef>
                <a:spcPts val="2845"/>
              </a:spcBef>
            </a:pPr>
            <a:r>
              <a:rPr sz="2400" b="1" spc="-25" dirty="0">
                <a:solidFill>
                  <a:srgbClr val="00AAA5"/>
                </a:solidFill>
                <a:latin typeface="Calibri"/>
                <a:cs typeface="Calibri"/>
              </a:rPr>
              <a:t>P</a:t>
            </a:r>
            <a:r>
              <a:rPr sz="2400" b="1" spc="5" dirty="0">
                <a:solidFill>
                  <a:srgbClr val="00AAA5"/>
                </a:solidFill>
                <a:latin typeface="Calibri"/>
                <a:cs typeface="Calibri"/>
              </a:rPr>
              <a:t>eople</a:t>
            </a:r>
            <a:endParaRPr sz="2400">
              <a:latin typeface="Calibri"/>
              <a:cs typeface="Calibri"/>
            </a:endParaRPr>
          </a:p>
        </p:txBody>
      </p:sp>
      <p:sp>
        <p:nvSpPr>
          <p:cNvPr id="22" name="object 22"/>
          <p:cNvSpPr txBox="1"/>
          <p:nvPr/>
        </p:nvSpPr>
        <p:spPr>
          <a:xfrm>
            <a:off x="5441063" y="2983612"/>
            <a:ext cx="6477635"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4C4C4C"/>
                </a:solidFill>
                <a:latin typeface="Calibri"/>
                <a:cs typeface="Calibri"/>
              </a:rPr>
              <a:t>Specifically </a:t>
            </a:r>
            <a:r>
              <a:rPr sz="2100" b="1" spc="15" dirty="0">
                <a:solidFill>
                  <a:srgbClr val="4C4C4C"/>
                </a:solidFill>
                <a:latin typeface="Calibri"/>
                <a:cs typeface="Calibri"/>
              </a:rPr>
              <a:t>considering </a:t>
            </a:r>
            <a:r>
              <a:rPr sz="2100" b="1" spc="10" dirty="0">
                <a:solidFill>
                  <a:srgbClr val="4C4C4C"/>
                </a:solidFill>
                <a:latin typeface="Calibri"/>
                <a:cs typeface="Calibri"/>
              </a:rPr>
              <a:t>learners </a:t>
            </a:r>
            <a:r>
              <a:rPr sz="2100" b="1" spc="15" dirty="0">
                <a:solidFill>
                  <a:srgbClr val="4C4C4C"/>
                </a:solidFill>
                <a:latin typeface="Calibri"/>
                <a:cs typeface="Calibri"/>
              </a:rPr>
              <a:t>with </a:t>
            </a:r>
            <a:r>
              <a:rPr sz="2100" b="1" dirty="0">
                <a:solidFill>
                  <a:srgbClr val="4C4C4C"/>
                </a:solidFill>
                <a:latin typeface="Calibri"/>
                <a:cs typeface="Calibri"/>
              </a:rPr>
              <a:t>a </a:t>
            </a:r>
            <a:r>
              <a:rPr sz="2100" b="1" spc="5" dirty="0">
                <a:solidFill>
                  <a:srgbClr val="4C4C4C"/>
                </a:solidFill>
                <a:latin typeface="Calibri"/>
                <a:cs typeface="Calibri"/>
              </a:rPr>
              <a:t>physical</a:t>
            </a:r>
            <a:r>
              <a:rPr sz="2100" b="1" spc="229" dirty="0">
                <a:solidFill>
                  <a:srgbClr val="4C4C4C"/>
                </a:solidFill>
                <a:latin typeface="Calibri"/>
                <a:cs typeface="Calibri"/>
              </a:rPr>
              <a:t> </a:t>
            </a:r>
            <a:r>
              <a:rPr sz="2100" b="1" spc="20" dirty="0">
                <a:solidFill>
                  <a:srgbClr val="4C4C4C"/>
                </a:solidFill>
                <a:latin typeface="Calibri"/>
                <a:cs typeface="Calibri"/>
              </a:rPr>
              <a:t>disability</a:t>
            </a:r>
            <a:endParaRPr sz="2100">
              <a:latin typeface="Calibri"/>
              <a:cs typeface="Calibri"/>
            </a:endParaRPr>
          </a:p>
        </p:txBody>
      </p:sp>
      <p:sp>
        <p:nvSpPr>
          <p:cNvPr id="23" name="object 23"/>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25" name="object 25"/>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26" name="object 26"/>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7" name="object 27"/>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28" name="object 28"/>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29" name="object 29"/>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23</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87530" y="1437640"/>
            <a:ext cx="7585075" cy="635000"/>
          </a:xfrm>
          <a:prstGeom prst="rect">
            <a:avLst/>
          </a:prstGeom>
        </p:spPr>
        <p:txBody>
          <a:bodyPr vert="horz" wrap="square" lIns="0" tIns="12700" rIns="0" bIns="0" rtlCol="0">
            <a:spAutoFit/>
          </a:bodyPr>
          <a:lstStyle/>
          <a:p>
            <a:pPr marL="12700">
              <a:lnSpc>
                <a:spcPct val="100000"/>
              </a:lnSpc>
              <a:spcBef>
                <a:spcPts val="100"/>
              </a:spcBef>
            </a:pPr>
            <a:r>
              <a:rPr sz="4000" b="0" spc="70" dirty="0">
                <a:solidFill>
                  <a:srgbClr val="000000"/>
                </a:solidFill>
                <a:latin typeface="Calibri"/>
                <a:cs typeface="Calibri"/>
              </a:rPr>
              <a:t>Identifying </a:t>
            </a:r>
            <a:r>
              <a:rPr sz="4000" b="0" spc="65" dirty="0">
                <a:solidFill>
                  <a:srgbClr val="000000"/>
                </a:solidFill>
                <a:latin typeface="Calibri"/>
                <a:cs typeface="Calibri"/>
              </a:rPr>
              <a:t>Challenges: </a:t>
            </a:r>
            <a:r>
              <a:rPr sz="4000" b="0" spc="40" dirty="0">
                <a:solidFill>
                  <a:srgbClr val="000000"/>
                </a:solidFill>
                <a:latin typeface="Calibri"/>
                <a:cs typeface="Calibri"/>
              </a:rPr>
              <a:t>An</a:t>
            </a:r>
            <a:r>
              <a:rPr sz="4000" b="0" spc="275" dirty="0">
                <a:solidFill>
                  <a:srgbClr val="000000"/>
                </a:solidFill>
                <a:latin typeface="Calibri"/>
                <a:cs typeface="Calibri"/>
              </a:rPr>
              <a:t> </a:t>
            </a:r>
            <a:r>
              <a:rPr sz="4000" b="0" spc="65" dirty="0">
                <a:solidFill>
                  <a:srgbClr val="000000"/>
                </a:solidFill>
                <a:latin typeface="Calibri"/>
                <a:cs typeface="Calibri"/>
              </a:rPr>
              <a:t>Example</a:t>
            </a:r>
            <a:endParaRPr sz="4000">
              <a:latin typeface="Calibri"/>
              <a:cs typeface="Calibri"/>
            </a:endParaRPr>
          </a:p>
        </p:txBody>
      </p:sp>
      <p:sp>
        <p:nvSpPr>
          <p:cNvPr id="3" name="object 3"/>
          <p:cNvSpPr/>
          <p:nvPr/>
        </p:nvSpPr>
        <p:spPr>
          <a:xfrm>
            <a:off x="3721893" y="4676179"/>
            <a:ext cx="381000" cy="381000"/>
          </a:xfrm>
          <a:custGeom>
            <a:avLst/>
            <a:gdLst/>
            <a:ahLst/>
            <a:cxnLst/>
            <a:rect l="l" t="t" r="r" b="b"/>
            <a:pathLst>
              <a:path w="381000" h="381000">
                <a:moveTo>
                  <a:pt x="190500" y="0"/>
                </a:moveTo>
                <a:lnTo>
                  <a:pt x="146821" y="5030"/>
                </a:lnTo>
                <a:lnTo>
                  <a:pt x="106724" y="19361"/>
                </a:lnTo>
                <a:lnTo>
                  <a:pt x="71353" y="41847"/>
                </a:lnTo>
                <a:lnTo>
                  <a:pt x="41851" y="71348"/>
                </a:lnTo>
                <a:lnTo>
                  <a:pt x="19363" y="106718"/>
                </a:lnTo>
                <a:lnTo>
                  <a:pt x="5031" y="146817"/>
                </a:lnTo>
                <a:lnTo>
                  <a:pt x="0" y="190500"/>
                </a:lnTo>
                <a:lnTo>
                  <a:pt x="5031" y="234182"/>
                </a:lnTo>
                <a:lnTo>
                  <a:pt x="19363" y="274281"/>
                </a:lnTo>
                <a:lnTo>
                  <a:pt x="41851" y="309651"/>
                </a:lnTo>
                <a:lnTo>
                  <a:pt x="71353" y="339152"/>
                </a:lnTo>
                <a:lnTo>
                  <a:pt x="106724" y="361638"/>
                </a:lnTo>
                <a:lnTo>
                  <a:pt x="146821" y="375969"/>
                </a:lnTo>
                <a:lnTo>
                  <a:pt x="190500" y="381000"/>
                </a:lnTo>
                <a:lnTo>
                  <a:pt x="234178" y="375969"/>
                </a:lnTo>
                <a:lnTo>
                  <a:pt x="274275" y="361638"/>
                </a:lnTo>
                <a:lnTo>
                  <a:pt x="309646" y="339152"/>
                </a:lnTo>
                <a:lnTo>
                  <a:pt x="339148" y="309651"/>
                </a:lnTo>
                <a:lnTo>
                  <a:pt x="361636" y="274281"/>
                </a:lnTo>
                <a:lnTo>
                  <a:pt x="375968" y="234182"/>
                </a:lnTo>
                <a:lnTo>
                  <a:pt x="381000" y="190500"/>
                </a:lnTo>
                <a:lnTo>
                  <a:pt x="375968" y="146817"/>
                </a:lnTo>
                <a:lnTo>
                  <a:pt x="361636" y="106718"/>
                </a:lnTo>
                <a:lnTo>
                  <a:pt x="339148" y="71348"/>
                </a:lnTo>
                <a:lnTo>
                  <a:pt x="309646" y="41847"/>
                </a:lnTo>
                <a:lnTo>
                  <a:pt x="274275" y="19361"/>
                </a:lnTo>
                <a:lnTo>
                  <a:pt x="234178" y="5030"/>
                </a:lnTo>
                <a:lnTo>
                  <a:pt x="190500" y="0"/>
                </a:lnTo>
                <a:close/>
              </a:path>
            </a:pathLst>
          </a:custGeom>
          <a:solidFill>
            <a:srgbClr val="00A0D2"/>
          </a:solidFill>
        </p:spPr>
        <p:txBody>
          <a:bodyPr wrap="square" lIns="0" tIns="0" rIns="0" bIns="0" rtlCol="0"/>
          <a:lstStyle/>
          <a:p>
            <a:endParaRPr/>
          </a:p>
        </p:txBody>
      </p:sp>
      <p:sp>
        <p:nvSpPr>
          <p:cNvPr id="4" name="object 4"/>
          <p:cNvSpPr/>
          <p:nvPr/>
        </p:nvSpPr>
        <p:spPr>
          <a:xfrm>
            <a:off x="4926806" y="3764904"/>
            <a:ext cx="330200" cy="330200"/>
          </a:xfrm>
          <a:custGeom>
            <a:avLst/>
            <a:gdLst/>
            <a:ahLst/>
            <a:cxnLst/>
            <a:rect l="l" t="t" r="r" b="b"/>
            <a:pathLst>
              <a:path w="330200" h="330200">
                <a:moveTo>
                  <a:pt x="165100" y="0"/>
                </a:moveTo>
                <a:lnTo>
                  <a:pt x="121208" y="5897"/>
                </a:lnTo>
                <a:lnTo>
                  <a:pt x="81769" y="22540"/>
                </a:lnTo>
                <a:lnTo>
                  <a:pt x="48355" y="48355"/>
                </a:lnTo>
                <a:lnTo>
                  <a:pt x="22540" y="81769"/>
                </a:lnTo>
                <a:lnTo>
                  <a:pt x="5897" y="121208"/>
                </a:lnTo>
                <a:lnTo>
                  <a:pt x="0" y="165100"/>
                </a:lnTo>
                <a:lnTo>
                  <a:pt x="5897" y="208991"/>
                </a:lnTo>
                <a:lnTo>
                  <a:pt x="22540" y="248430"/>
                </a:lnTo>
                <a:lnTo>
                  <a:pt x="48355" y="281844"/>
                </a:lnTo>
                <a:lnTo>
                  <a:pt x="81769" y="307659"/>
                </a:lnTo>
                <a:lnTo>
                  <a:pt x="121208" y="324302"/>
                </a:lnTo>
                <a:lnTo>
                  <a:pt x="165100" y="330200"/>
                </a:lnTo>
                <a:lnTo>
                  <a:pt x="208991" y="324302"/>
                </a:lnTo>
                <a:lnTo>
                  <a:pt x="248430" y="307659"/>
                </a:lnTo>
                <a:lnTo>
                  <a:pt x="281844" y="281844"/>
                </a:lnTo>
                <a:lnTo>
                  <a:pt x="307659" y="248430"/>
                </a:lnTo>
                <a:lnTo>
                  <a:pt x="324302" y="208991"/>
                </a:lnTo>
                <a:lnTo>
                  <a:pt x="330200" y="165100"/>
                </a:lnTo>
                <a:lnTo>
                  <a:pt x="324302" y="121208"/>
                </a:lnTo>
                <a:lnTo>
                  <a:pt x="307659" y="81769"/>
                </a:lnTo>
                <a:lnTo>
                  <a:pt x="281844" y="48355"/>
                </a:lnTo>
                <a:lnTo>
                  <a:pt x="248430" y="22540"/>
                </a:lnTo>
                <a:lnTo>
                  <a:pt x="208991" y="5897"/>
                </a:lnTo>
                <a:lnTo>
                  <a:pt x="165100" y="0"/>
                </a:lnTo>
                <a:close/>
              </a:path>
            </a:pathLst>
          </a:custGeom>
          <a:solidFill>
            <a:srgbClr val="00AAA5"/>
          </a:solidFill>
        </p:spPr>
        <p:txBody>
          <a:bodyPr wrap="square" lIns="0" tIns="0" rIns="0" bIns="0" rtlCol="0"/>
          <a:lstStyle/>
          <a:p>
            <a:endParaRPr/>
          </a:p>
        </p:txBody>
      </p:sp>
      <p:sp>
        <p:nvSpPr>
          <p:cNvPr id="5" name="object 5"/>
          <p:cNvSpPr/>
          <p:nvPr/>
        </p:nvSpPr>
        <p:spPr>
          <a:xfrm>
            <a:off x="13836161" y="3782659"/>
            <a:ext cx="290195" cy="295275"/>
          </a:xfrm>
          <a:custGeom>
            <a:avLst/>
            <a:gdLst/>
            <a:ahLst/>
            <a:cxnLst/>
            <a:rect l="l" t="t" r="r" b="b"/>
            <a:pathLst>
              <a:path w="290194" h="295275">
                <a:moveTo>
                  <a:pt x="144945" y="0"/>
                </a:moveTo>
                <a:lnTo>
                  <a:pt x="99132" y="7512"/>
                </a:lnTo>
                <a:lnTo>
                  <a:pt x="59343" y="28432"/>
                </a:lnTo>
                <a:lnTo>
                  <a:pt x="27966" y="60333"/>
                </a:lnTo>
                <a:lnTo>
                  <a:pt x="7389" y="100788"/>
                </a:lnTo>
                <a:lnTo>
                  <a:pt x="0" y="147370"/>
                </a:lnTo>
                <a:lnTo>
                  <a:pt x="7389" y="193947"/>
                </a:lnTo>
                <a:lnTo>
                  <a:pt x="27966" y="234402"/>
                </a:lnTo>
                <a:lnTo>
                  <a:pt x="59343" y="266304"/>
                </a:lnTo>
                <a:lnTo>
                  <a:pt x="99132" y="287227"/>
                </a:lnTo>
                <a:lnTo>
                  <a:pt x="144945" y="294741"/>
                </a:lnTo>
                <a:lnTo>
                  <a:pt x="190764" y="287227"/>
                </a:lnTo>
                <a:lnTo>
                  <a:pt x="230556" y="266304"/>
                </a:lnTo>
                <a:lnTo>
                  <a:pt x="261935" y="234402"/>
                </a:lnTo>
                <a:lnTo>
                  <a:pt x="264300" y="229752"/>
                </a:lnTo>
                <a:lnTo>
                  <a:pt x="113019" y="229752"/>
                </a:lnTo>
                <a:lnTo>
                  <a:pt x="96316" y="227842"/>
                </a:lnTo>
                <a:lnTo>
                  <a:pt x="75927" y="204880"/>
                </a:lnTo>
                <a:lnTo>
                  <a:pt x="53505" y="157987"/>
                </a:lnTo>
                <a:lnTo>
                  <a:pt x="57748" y="146118"/>
                </a:lnTo>
                <a:lnTo>
                  <a:pt x="67678" y="139528"/>
                </a:lnTo>
                <a:lnTo>
                  <a:pt x="79094" y="138853"/>
                </a:lnTo>
                <a:lnTo>
                  <a:pt x="127815" y="138853"/>
                </a:lnTo>
                <a:lnTo>
                  <a:pt x="139085" y="125883"/>
                </a:lnTo>
                <a:lnTo>
                  <a:pt x="182537" y="94284"/>
                </a:lnTo>
                <a:lnTo>
                  <a:pt x="219197" y="76250"/>
                </a:lnTo>
                <a:lnTo>
                  <a:pt x="236397" y="73698"/>
                </a:lnTo>
                <a:lnTo>
                  <a:pt x="268733" y="73698"/>
                </a:lnTo>
                <a:lnTo>
                  <a:pt x="261935" y="60333"/>
                </a:lnTo>
                <a:lnTo>
                  <a:pt x="230556" y="28432"/>
                </a:lnTo>
                <a:lnTo>
                  <a:pt x="190764" y="7512"/>
                </a:lnTo>
                <a:lnTo>
                  <a:pt x="144945" y="0"/>
                </a:lnTo>
                <a:close/>
              </a:path>
              <a:path w="290194" h="295275">
                <a:moveTo>
                  <a:pt x="268733" y="73698"/>
                </a:moveTo>
                <a:lnTo>
                  <a:pt x="236397" y="73698"/>
                </a:lnTo>
                <a:lnTo>
                  <a:pt x="226260" y="84853"/>
                </a:lnTo>
                <a:lnTo>
                  <a:pt x="196764" y="109254"/>
                </a:lnTo>
                <a:lnTo>
                  <a:pt x="159080" y="150825"/>
                </a:lnTo>
                <a:lnTo>
                  <a:pt x="124383" y="213486"/>
                </a:lnTo>
                <a:lnTo>
                  <a:pt x="113019" y="229752"/>
                </a:lnTo>
                <a:lnTo>
                  <a:pt x="264300" y="229752"/>
                </a:lnTo>
                <a:lnTo>
                  <a:pt x="282513" y="193947"/>
                </a:lnTo>
                <a:lnTo>
                  <a:pt x="289902" y="147370"/>
                </a:lnTo>
                <a:lnTo>
                  <a:pt x="282513" y="100788"/>
                </a:lnTo>
                <a:lnTo>
                  <a:pt x="268733" y="73698"/>
                </a:lnTo>
                <a:close/>
              </a:path>
              <a:path w="290194" h="295275">
                <a:moveTo>
                  <a:pt x="127815" y="138853"/>
                </a:moveTo>
                <a:lnTo>
                  <a:pt x="79094" y="138853"/>
                </a:lnTo>
                <a:lnTo>
                  <a:pt x="87795" y="144729"/>
                </a:lnTo>
                <a:lnTo>
                  <a:pt x="91133" y="150186"/>
                </a:lnTo>
                <a:lnTo>
                  <a:pt x="94210" y="155665"/>
                </a:lnTo>
                <a:lnTo>
                  <a:pt x="97508" y="161775"/>
                </a:lnTo>
                <a:lnTo>
                  <a:pt x="101511" y="169125"/>
                </a:lnTo>
                <a:lnTo>
                  <a:pt x="127815" y="138853"/>
                </a:lnTo>
                <a:close/>
              </a:path>
            </a:pathLst>
          </a:custGeom>
          <a:solidFill>
            <a:srgbClr val="00AAA5"/>
          </a:solidFill>
        </p:spPr>
        <p:txBody>
          <a:bodyPr wrap="square" lIns="0" tIns="0" rIns="0" bIns="0" rtlCol="0"/>
          <a:lstStyle/>
          <a:p>
            <a:endParaRPr/>
          </a:p>
        </p:txBody>
      </p:sp>
      <p:sp>
        <p:nvSpPr>
          <p:cNvPr id="6" name="object 6"/>
          <p:cNvSpPr/>
          <p:nvPr/>
        </p:nvSpPr>
        <p:spPr>
          <a:xfrm>
            <a:off x="4926806" y="4399904"/>
            <a:ext cx="330200" cy="330200"/>
          </a:xfrm>
          <a:custGeom>
            <a:avLst/>
            <a:gdLst/>
            <a:ahLst/>
            <a:cxnLst/>
            <a:rect l="l" t="t" r="r" b="b"/>
            <a:pathLst>
              <a:path w="330200" h="330200">
                <a:moveTo>
                  <a:pt x="165100" y="0"/>
                </a:moveTo>
                <a:lnTo>
                  <a:pt x="121208" y="5897"/>
                </a:lnTo>
                <a:lnTo>
                  <a:pt x="81769" y="22540"/>
                </a:lnTo>
                <a:lnTo>
                  <a:pt x="48355" y="48355"/>
                </a:lnTo>
                <a:lnTo>
                  <a:pt x="22540" y="81769"/>
                </a:lnTo>
                <a:lnTo>
                  <a:pt x="5897" y="121208"/>
                </a:lnTo>
                <a:lnTo>
                  <a:pt x="0" y="165100"/>
                </a:lnTo>
                <a:lnTo>
                  <a:pt x="5897" y="208991"/>
                </a:lnTo>
                <a:lnTo>
                  <a:pt x="22540" y="248430"/>
                </a:lnTo>
                <a:lnTo>
                  <a:pt x="48355" y="281844"/>
                </a:lnTo>
                <a:lnTo>
                  <a:pt x="81769" y="307659"/>
                </a:lnTo>
                <a:lnTo>
                  <a:pt x="121208" y="324302"/>
                </a:lnTo>
                <a:lnTo>
                  <a:pt x="165100" y="330200"/>
                </a:lnTo>
                <a:lnTo>
                  <a:pt x="208991" y="324302"/>
                </a:lnTo>
                <a:lnTo>
                  <a:pt x="248430" y="307659"/>
                </a:lnTo>
                <a:lnTo>
                  <a:pt x="281844" y="281844"/>
                </a:lnTo>
                <a:lnTo>
                  <a:pt x="307659" y="248430"/>
                </a:lnTo>
                <a:lnTo>
                  <a:pt x="324302" y="208991"/>
                </a:lnTo>
                <a:lnTo>
                  <a:pt x="330200" y="165100"/>
                </a:lnTo>
                <a:lnTo>
                  <a:pt x="324302" y="121208"/>
                </a:lnTo>
                <a:lnTo>
                  <a:pt x="307659" y="81769"/>
                </a:lnTo>
                <a:lnTo>
                  <a:pt x="281844" y="48355"/>
                </a:lnTo>
                <a:lnTo>
                  <a:pt x="248430" y="22540"/>
                </a:lnTo>
                <a:lnTo>
                  <a:pt x="208991" y="5897"/>
                </a:lnTo>
                <a:lnTo>
                  <a:pt x="165100" y="0"/>
                </a:lnTo>
                <a:close/>
              </a:path>
            </a:pathLst>
          </a:custGeom>
          <a:solidFill>
            <a:srgbClr val="00AAA5"/>
          </a:solidFill>
        </p:spPr>
        <p:txBody>
          <a:bodyPr wrap="square" lIns="0" tIns="0" rIns="0" bIns="0" rtlCol="0"/>
          <a:lstStyle/>
          <a:p>
            <a:endParaRPr/>
          </a:p>
        </p:txBody>
      </p:sp>
      <p:sp>
        <p:nvSpPr>
          <p:cNvPr id="7" name="object 7"/>
          <p:cNvSpPr/>
          <p:nvPr/>
        </p:nvSpPr>
        <p:spPr>
          <a:xfrm>
            <a:off x="4926806" y="5034904"/>
            <a:ext cx="330200" cy="330200"/>
          </a:xfrm>
          <a:custGeom>
            <a:avLst/>
            <a:gdLst/>
            <a:ahLst/>
            <a:cxnLst/>
            <a:rect l="l" t="t" r="r" b="b"/>
            <a:pathLst>
              <a:path w="330200" h="330200">
                <a:moveTo>
                  <a:pt x="165100" y="0"/>
                </a:moveTo>
                <a:lnTo>
                  <a:pt x="121208" y="5897"/>
                </a:lnTo>
                <a:lnTo>
                  <a:pt x="81769" y="22540"/>
                </a:lnTo>
                <a:lnTo>
                  <a:pt x="48355" y="48355"/>
                </a:lnTo>
                <a:lnTo>
                  <a:pt x="22540" y="81769"/>
                </a:lnTo>
                <a:lnTo>
                  <a:pt x="5897" y="121208"/>
                </a:lnTo>
                <a:lnTo>
                  <a:pt x="0" y="165100"/>
                </a:lnTo>
                <a:lnTo>
                  <a:pt x="5897" y="208991"/>
                </a:lnTo>
                <a:lnTo>
                  <a:pt x="22540" y="248430"/>
                </a:lnTo>
                <a:lnTo>
                  <a:pt x="48355" y="281844"/>
                </a:lnTo>
                <a:lnTo>
                  <a:pt x="81769" y="307659"/>
                </a:lnTo>
                <a:lnTo>
                  <a:pt x="121208" y="324302"/>
                </a:lnTo>
                <a:lnTo>
                  <a:pt x="165100" y="330200"/>
                </a:lnTo>
                <a:lnTo>
                  <a:pt x="208991" y="324302"/>
                </a:lnTo>
                <a:lnTo>
                  <a:pt x="248430" y="307659"/>
                </a:lnTo>
                <a:lnTo>
                  <a:pt x="281844" y="281844"/>
                </a:lnTo>
                <a:lnTo>
                  <a:pt x="307659" y="248430"/>
                </a:lnTo>
                <a:lnTo>
                  <a:pt x="324302" y="208991"/>
                </a:lnTo>
                <a:lnTo>
                  <a:pt x="330200" y="165100"/>
                </a:lnTo>
                <a:lnTo>
                  <a:pt x="324302" y="121208"/>
                </a:lnTo>
                <a:lnTo>
                  <a:pt x="307659" y="81769"/>
                </a:lnTo>
                <a:lnTo>
                  <a:pt x="281844" y="48355"/>
                </a:lnTo>
                <a:lnTo>
                  <a:pt x="248430" y="22540"/>
                </a:lnTo>
                <a:lnTo>
                  <a:pt x="208991" y="5897"/>
                </a:lnTo>
                <a:lnTo>
                  <a:pt x="165100" y="0"/>
                </a:lnTo>
                <a:close/>
              </a:path>
            </a:pathLst>
          </a:custGeom>
          <a:solidFill>
            <a:srgbClr val="00AAA5"/>
          </a:solidFill>
        </p:spPr>
        <p:txBody>
          <a:bodyPr wrap="square" lIns="0" tIns="0" rIns="0" bIns="0" rtlCol="0"/>
          <a:lstStyle/>
          <a:p>
            <a:endParaRPr/>
          </a:p>
        </p:txBody>
      </p:sp>
      <p:sp>
        <p:nvSpPr>
          <p:cNvPr id="8" name="object 8"/>
          <p:cNvSpPr/>
          <p:nvPr/>
        </p:nvSpPr>
        <p:spPr>
          <a:xfrm>
            <a:off x="4926806" y="5669904"/>
            <a:ext cx="330200" cy="330200"/>
          </a:xfrm>
          <a:custGeom>
            <a:avLst/>
            <a:gdLst/>
            <a:ahLst/>
            <a:cxnLst/>
            <a:rect l="l" t="t" r="r" b="b"/>
            <a:pathLst>
              <a:path w="330200" h="330200">
                <a:moveTo>
                  <a:pt x="165100" y="0"/>
                </a:moveTo>
                <a:lnTo>
                  <a:pt x="121208" y="5897"/>
                </a:lnTo>
                <a:lnTo>
                  <a:pt x="81769" y="22540"/>
                </a:lnTo>
                <a:lnTo>
                  <a:pt x="48355" y="48355"/>
                </a:lnTo>
                <a:lnTo>
                  <a:pt x="22540" y="81769"/>
                </a:lnTo>
                <a:lnTo>
                  <a:pt x="5897" y="121208"/>
                </a:lnTo>
                <a:lnTo>
                  <a:pt x="0" y="165100"/>
                </a:lnTo>
                <a:lnTo>
                  <a:pt x="5897" y="208991"/>
                </a:lnTo>
                <a:lnTo>
                  <a:pt x="22540" y="248430"/>
                </a:lnTo>
                <a:lnTo>
                  <a:pt x="48355" y="281844"/>
                </a:lnTo>
                <a:lnTo>
                  <a:pt x="81769" y="307659"/>
                </a:lnTo>
                <a:lnTo>
                  <a:pt x="121208" y="324302"/>
                </a:lnTo>
                <a:lnTo>
                  <a:pt x="165100" y="330200"/>
                </a:lnTo>
                <a:lnTo>
                  <a:pt x="208991" y="324302"/>
                </a:lnTo>
                <a:lnTo>
                  <a:pt x="248430" y="307659"/>
                </a:lnTo>
                <a:lnTo>
                  <a:pt x="281844" y="281844"/>
                </a:lnTo>
                <a:lnTo>
                  <a:pt x="307659" y="248430"/>
                </a:lnTo>
                <a:lnTo>
                  <a:pt x="324302" y="208991"/>
                </a:lnTo>
                <a:lnTo>
                  <a:pt x="330200" y="165100"/>
                </a:lnTo>
                <a:lnTo>
                  <a:pt x="324302" y="121208"/>
                </a:lnTo>
                <a:lnTo>
                  <a:pt x="307659" y="81769"/>
                </a:lnTo>
                <a:lnTo>
                  <a:pt x="281844" y="48355"/>
                </a:lnTo>
                <a:lnTo>
                  <a:pt x="248430" y="22540"/>
                </a:lnTo>
                <a:lnTo>
                  <a:pt x="208991" y="5897"/>
                </a:lnTo>
                <a:lnTo>
                  <a:pt x="165100" y="0"/>
                </a:lnTo>
                <a:close/>
              </a:path>
            </a:pathLst>
          </a:custGeom>
          <a:solidFill>
            <a:srgbClr val="00AAA5"/>
          </a:solidFill>
        </p:spPr>
        <p:txBody>
          <a:bodyPr wrap="square" lIns="0" tIns="0" rIns="0" bIns="0" rtlCol="0"/>
          <a:lstStyle/>
          <a:p>
            <a:endParaRPr/>
          </a:p>
        </p:txBody>
      </p:sp>
      <p:sp>
        <p:nvSpPr>
          <p:cNvPr id="9" name="object 9"/>
          <p:cNvSpPr/>
          <p:nvPr/>
        </p:nvSpPr>
        <p:spPr>
          <a:xfrm>
            <a:off x="3721893" y="7083425"/>
            <a:ext cx="381000" cy="381000"/>
          </a:xfrm>
          <a:custGeom>
            <a:avLst/>
            <a:gdLst/>
            <a:ahLst/>
            <a:cxnLst/>
            <a:rect l="l" t="t" r="r" b="b"/>
            <a:pathLst>
              <a:path w="381000" h="381000">
                <a:moveTo>
                  <a:pt x="190500" y="0"/>
                </a:moveTo>
                <a:lnTo>
                  <a:pt x="146821" y="5030"/>
                </a:lnTo>
                <a:lnTo>
                  <a:pt x="106724" y="19361"/>
                </a:lnTo>
                <a:lnTo>
                  <a:pt x="71353" y="41847"/>
                </a:lnTo>
                <a:lnTo>
                  <a:pt x="41851" y="71348"/>
                </a:lnTo>
                <a:lnTo>
                  <a:pt x="19363" y="106718"/>
                </a:lnTo>
                <a:lnTo>
                  <a:pt x="5031" y="146817"/>
                </a:lnTo>
                <a:lnTo>
                  <a:pt x="0" y="190500"/>
                </a:lnTo>
                <a:lnTo>
                  <a:pt x="5031" y="234182"/>
                </a:lnTo>
                <a:lnTo>
                  <a:pt x="19363" y="274281"/>
                </a:lnTo>
                <a:lnTo>
                  <a:pt x="41851" y="309651"/>
                </a:lnTo>
                <a:lnTo>
                  <a:pt x="71353" y="339152"/>
                </a:lnTo>
                <a:lnTo>
                  <a:pt x="106724" y="361638"/>
                </a:lnTo>
                <a:lnTo>
                  <a:pt x="146821" y="375969"/>
                </a:lnTo>
                <a:lnTo>
                  <a:pt x="190500" y="381000"/>
                </a:lnTo>
                <a:lnTo>
                  <a:pt x="234178" y="375969"/>
                </a:lnTo>
                <a:lnTo>
                  <a:pt x="274275" y="361638"/>
                </a:lnTo>
                <a:lnTo>
                  <a:pt x="309646" y="339152"/>
                </a:lnTo>
                <a:lnTo>
                  <a:pt x="339148" y="309651"/>
                </a:lnTo>
                <a:lnTo>
                  <a:pt x="361636" y="274281"/>
                </a:lnTo>
                <a:lnTo>
                  <a:pt x="375968" y="234182"/>
                </a:lnTo>
                <a:lnTo>
                  <a:pt x="381000" y="190500"/>
                </a:lnTo>
                <a:lnTo>
                  <a:pt x="375968" y="146817"/>
                </a:lnTo>
                <a:lnTo>
                  <a:pt x="361636" y="106718"/>
                </a:lnTo>
                <a:lnTo>
                  <a:pt x="339148" y="71348"/>
                </a:lnTo>
                <a:lnTo>
                  <a:pt x="309646" y="41847"/>
                </a:lnTo>
                <a:lnTo>
                  <a:pt x="274275" y="19361"/>
                </a:lnTo>
                <a:lnTo>
                  <a:pt x="234178" y="5030"/>
                </a:lnTo>
                <a:lnTo>
                  <a:pt x="190500" y="0"/>
                </a:lnTo>
                <a:close/>
              </a:path>
            </a:pathLst>
          </a:custGeom>
          <a:solidFill>
            <a:srgbClr val="00A0D2"/>
          </a:solidFill>
        </p:spPr>
        <p:txBody>
          <a:bodyPr wrap="square" lIns="0" tIns="0" rIns="0" bIns="0" rtlCol="0"/>
          <a:lstStyle/>
          <a:p>
            <a:endParaRPr/>
          </a:p>
        </p:txBody>
      </p:sp>
      <p:graphicFrame>
        <p:nvGraphicFramePr>
          <p:cNvPr id="10" name="object 10"/>
          <p:cNvGraphicFramePr>
            <a:graphicFrameLocks noGrp="1"/>
          </p:cNvGraphicFramePr>
          <p:nvPr>
            <p:extLst>
              <p:ext uri="{D42A27DB-BD31-4B8C-83A1-F6EECF244321}">
                <p14:modId xmlns:p14="http://schemas.microsoft.com/office/powerpoint/2010/main" val="1511469617"/>
              </p:ext>
            </p:extLst>
          </p:nvPr>
        </p:nvGraphicFramePr>
        <p:xfrm>
          <a:off x="3047206" y="2593342"/>
          <a:ext cx="11247753" cy="5322569"/>
        </p:xfrm>
        <a:graphic>
          <a:graphicData uri="http://schemas.openxmlformats.org/drawingml/2006/table">
            <a:tbl>
              <a:tblPr firstRow="1" bandRow="1">
                <a:tableStyleId>{2D5ABB26-0587-4C30-8999-92F81FD0307C}</a:tableStyleId>
              </a:tblPr>
              <a:tblGrid>
                <a:gridCol w="1724025">
                  <a:extLst>
                    <a:ext uri="{9D8B030D-6E8A-4147-A177-3AD203B41FA5}">
                      <a16:colId xmlns:a16="http://schemas.microsoft.com/office/drawing/2014/main" val="20000"/>
                    </a:ext>
                  </a:extLst>
                </a:gridCol>
                <a:gridCol w="508000">
                  <a:extLst>
                    <a:ext uri="{9D8B030D-6E8A-4147-A177-3AD203B41FA5}">
                      <a16:colId xmlns:a16="http://schemas.microsoft.com/office/drawing/2014/main" val="20001"/>
                    </a:ext>
                  </a:extLst>
                </a:gridCol>
                <a:gridCol w="1948179">
                  <a:extLst>
                    <a:ext uri="{9D8B030D-6E8A-4147-A177-3AD203B41FA5}">
                      <a16:colId xmlns:a16="http://schemas.microsoft.com/office/drawing/2014/main" val="20002"/>
                    </a:ext>
                  </a:extLst>
                </a:gridCol>
                <a:gridCol w="6433820">
                  <a:extLst>
                    <a:ext uri="{9D8B030D-6E8A-4147-A177-3AD203B41FA5}">
                      <a16:colId xmlns:a16="http://schemas.microsoft.com/office/drawing/2014/main" val="20003"/>
                    </a:ext>
                  </a:extLst>
                </a:gridCol>
                <a:gridCol w="633729">
                  <a:extLst>
                    <a:ext uri="{9D8B030D-6E8A-4147-A177-3AD203B41FA5}">
                      <a16:colId xmlns:a16="http://schemas.microsoft.com/office/drawing/2014/main" val="20004"/>
                    </a:ext>
                  </a:extLst>
                </a:gridCol>
              </a:tblGrid>
              <a:tr h="508000">
                <a:tc>
                  <a:txBody>
                    <a:bodyPr/>
                    <a:lstStyle/>
                    <a:p>
                      <a:pPr marL="540385">
                        <a:lnSpc>
                          <a:spcPct val="100000"/>
                        </a:lnSpc>
                        <a:spcBef>
                          <a:spcPts val="875"/>
                        </a:spcBef>
                      </a:pPr>
                      <a:r>
                        <a:rPr sz="1800" b="1" dirty="0">
                          <a:solidFill>
                            <a:srgbClr val="FFFFFF"/>
                          </a:solidFill>
                          <a:latin typeface="Calibri"/>
                          <a:cs typeface="Calibri"/>
                        </a:rPr>
                        <a:t>Aspect</a:t>
                      </a:r>
                      <a:endParaRPr sz="180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00597B"/>
                    </a:solidFill>
                  </a:tcPr>
                </a:tc>
                <a:tc gridSpan="4">
                  <a:txBody>
                    <a:bodyPr/>
                    <a:lstStyle/>
                    <a:p>
                      <a:pPr algn="ctr">
                        <a:lnSpc>
                          <a:spcPct val="100000"/>
                        </a:lnSpc>
                        <a:spcBef>
                          <a:spcPts val="875"/>
                        </a:spcBef>
                      </a:pPr>
                      <a:r>
                        <a:rPr sz="1800" b="1" dirty="0">
                          <a:solidFill>
                            <a:srgbClr val="FFFFFF"/>
                          </a:solidFill>
                          <a:latin typeface="Calibri"/>
                          <a:cs typeface="Calibri"/>
                        </a:rPr>
                        <a:t>Access </a:t>
                      </a:r>
                      <a:r>
                        <a:rPr sz="1800" b="1" spc="-10" dirty="0">
                          <a:solidFill>
                            <a:srgbClr val="FFFFFF"/>
                          </a:solidFill>
                          <a:latin typeface="Calibri"/>
                          <a:cs typeface="Calibri"/>
                        </a:rPr>
                        <a:t>to </a:t>
                      </a:r>
                      <a:r>
                        <a:rPr sz="1800" b="1" dirty="0">
                          <a:solidFill>
                            <a:srgbClr val="FFFFFF"/>
                          </a:solidFill>
                          <a:latin typeface="Calibri"/>
                          <a:cs typeface="Calibri"/>
                        </a:rPr>
                        <a:t>the </a:t>
                      </a:r>
                      <a:r>
                        <a:rPr sz="1800" b="1" spc="-5" dirty="0">
                          <a:solidFill>
                            <a:srgbClr val="FFFFFF"/>
                          </a:solidFill>
                          <a:latin typeface="Calibri"/>
                          <a:cs typeface="Calibri"/>
                        </a:rPr>
                        <a:t>Curriculum </a:t>
                      </a:r>
                      <a:r>
                        <a:rPr sz="1800" b="1" dirty="0">
                          <a:solidFill>
                            <a:srgbClr val="FFFFFF"/>
                          </a:solidFill>
                          <a:latin typeface="Calibri"/>
                          <a:cs typeface="Calibri"/>
                        </a:rPr>
                        <a:t>/ </a:t>
                      </a:r>
                      <a:r>
                        <a:rPr sz="1800" b="1" spc="-10" dirty="0">
                          <a:solidFill>
                            <a:srgbClr val="FFFFFF"/>
                          </a:solidFill>
                          <a:latin typeface="Calibri"/>
                          <a:cs typeface="Calibri"/>
                        </a:rPr>
                        <a:t>Physical Environment </a:t>
                      </a:r>
                      <a:r>
                        <a:rPr sz="1800" b="1" dirty="0">
                          <a:solidFill>
                            <a:srgbClr val="FFFFFF"/>
                          </a:solidFill>
                          <a:latin typeface="Calibri"/>
                          <a:cs typeface="Calibri"/>
                        </a:rPr>
                        <a:t>/</a:t>
                      </a:r>
                      <a:r>
                        <a:rPr sz="1800" b="1" spc="20" dirty="0">
                          <a:solidFill>
                            <a:srgbClr val="FFFFFF"/>
                          </a:solidFill>
                          <a:latin typeface="Calibri"/>
                          <a:cs typeface="Calibri"/>
                        </a:rPr>
                        <a:t> </a:t>
                      </a:r>
                      <a:r>
                        <a:rPr sz="1800" b="1" spc="-10" dirty="0">
                          <a:solidFill>
                            <a:srgbClr val="FFFFFF"/>
                          </a:solidFill>
                          <a:latin typeface="Calibri"/>
                          <a:cs typeface="Calibri"/>
                        </a:rPr>
                        <a:t>Information</a:t>
                      </a:r>
                      <a:endParaRPr sz="180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00597B"/>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508000">
                <a:tc rowSpan="6">
                  <a:txBody>
                    <a:bodyPr/>
                    <a:lstStyle/>
                    <a:p>
                      <a:pPr>
                        <a:lnSpc>
                          <a:spcPct val="100000"/>
                        </a:lnSpc>
                      </a:pPr>
                      <a:endParaRPr sz="2100" dirty="0">
                        <a:latin typeface="Times New Roman"/>
                        <a:cs typeface="Times New Roman"/>
                      </a:endParaRPr>
                    </a:p>
                    <a:p>
                      <a:pPr>
                        <a:lnSpc>
                          <a:spcPct val="100000"/>
                        </a:lnSpc>
                      </a:pPr>
                      <a:endParaRPr sz="2100" dirty="0">
                        <a:latin typeface="Times New Roman"/>
                        <a:cs typeface="Times New Roman"/>
                      </a:endParaRPr>
                    </a:p>
                    <a:p>
                      <a:pPr>
                        <a:lnSpc>
                          <a:spcPct val="100000"/>
                        </a:lnSpc>
                      </a:pPr>
                      <a:endParaRPr sz="2100" dirty="0">
                        <a:latin typeface="Times New Roman"/>
                        <a:cs typeface="Times New Roman"/>
                      </a:endParaRPr>
                    </a:p>
                    <a:p>
                      <a:pPr>
                        <a:lnSpc>
                          <a:spcPct val="100000"/>
                        </a:lnSpc>
                      </a:pPr>
                      <a:endParaRPr sz="2100" dirty="0">
                        <a:latin typeface="Times New Roman"/>
                        <a:cs typeface="Times New Roman"/>
                      </a:endParaRPr>
                    </a:p>
                    <a:p>
                      <a:pPr>
                        <a:lnSpc>
                          <a:spcPct val="100000"/>
                        </a:lnSpc>
                        <a:spcBef>
                          <a:spcPts val="50"/>
                        </a:spcBef>
                      </a:pPr>
                      <a:endParaRPr sz="2350" dirty="0">
                        <a:latin typeface="Times New Roman"/>
                        <a:cs typeface="Times New Roman"/>
                      </a:endParaRPr>
                    </a:p>
                    <a:p>
                      <a:pPr marR="5080" algn="ctr">
                        <a:lnSpc>
                          <a:spcPct val="100000"/>
                        </a:lnSpc>
                      </a:pPr>
                      <a:r>
                        <a:rPr sz="2100" b="1" dirty="0">
                          <a:solidFill>
                            <a:srgbClr val="FFFFFF"/>
                          </a:solidFill>
                          <a:latin typeface="Calibri"/>
                          <a:cs typeface="Calibri"/>
                        </a:rPr>
                        <a:t>C</a:t>
                      </a:r>
                      <a:endParaRPr sz="2100" dirty="0">
                        <a:latin typeface="Calibri"/>
                        <a:cs typeface="Calibri"/>
                      </a:endParaRPr>
                    </a:p>
                    <a:p>
                      <a:pPr algn="ctr">
                        <a:lnSpc>
                          <a:spcPct val="100000"/>
                        </a:lnSpc>
                        <a:spcBef>
                          <a:spcPts val="800"/>
                        </a:spcBef>
                      </a:pPr>
                      <a:r>
                        <a:rPr sz="1800" spc="-10" dirty="0">
                          <a:latin typeface="Calibri"/>
                          <a:cs typeface="Calibri"/>
                        </a:rPr>
                        <a:t>Challenge</a:t>
                      </a:r>
                      <a:endParaRPr sz="1800" dirty="0">
                        <a:latin typeface="Calibri"/>
                        <a:cs typeface="Calibri"/>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4">
                  <a:txBody>
                    <a:bodyPr/>
                    <a:lstStyle/>
                    <a:p>
                      <a:pPr marL="152400">
                        <a:lnSpc>
                          <a:spcPct val="100000"/>
                        </a:lnSpc>
                        <a:spcBef>
                          <a:spcPts val="875"/>
                        </a:spcBef>
                      </a:pPr>
                      <a:r>
                        <a:rPr sz="1800" spc="-5" dirty="0">
                          <a:latin typeface="Calibri"/>
                          <a:cs typeface="Calibri"/>
                        </a:rPr>
                        <a:t>What is </a:t>
                      </a:r>
                      <a:r>
                        <a:rPr sz="1800" dirty="0">
                          <a:latin typeface="Calibri"/>
                          <a:cs typeface="Calibri"/>
                        </a:rPr>
                        <a:t>the </a:t>
                      </a:r>
                      <a:r>
                        <a:rPr sz="1800" spc="-5" dirty="0">
                          <a:latin typeface="Calibri"/>
                          <a:cs typeface="Calibri"/>
                        </a:rPr>
                        <a:t>barrier </a:t>
                      </a:r>
                      <a:r>
                        <a:rPr sz="1800" spc="-10" dirty="0">
                          <a:latin typeface="Calibri"/>
                          <a:cs typeface="Calibri"/>
                        </a:rPr>
                        <a:t>to </a:t>
                      </a:r>
                      <a:r>
                        <a:rPr sz="1800" dirty="0">
                          <a:latin typeface="Calibri"/>
                          <a:cs typeface="Calibri"/>
                        </a:rPr>
                        <a:t>access </a:t>
                      </a:r>
                      <a:r>
                        <a:rPr sz="1800" spc="-5" dirty="0">
                          <a:latin typeface="Calibri"/>
                          <a:cs typeface="Calibri"/>
                        </a:rPr>
                        <a:t>in </a:t>
                      </a:r>
                      <a:r>
                        <a:rPr sz="1800" dirty="0">
                          <a:latin typeface="Calibri"/>
                          <a:cs typeface="Calibri"/>
                        </a:rPr>
                        <a:t>this </a:t>
                      </a:r>
                      <a:r>
                        <a:rPr sz="1800" spc="-10" dirty="0">
                          <a:latin typeface="Calibri"/>
                          <a:cs typeface="Calibri"/>
                        </a:rPr>
                        <a:t>situation?</a:t>
                      </a:r>
                      <a:endParaRPr sz="180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C8E4F2"/>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1"/>
                  </a:ext>
                </a:extLst>
              </a:tr>
              <a:tr h="63500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128905" algn="r">
                        <a:lnSpc>
                          <a:spcPct val="100000"/>
                        </a:lnSpc>
                        <a:spcBef>
                          <a:spcPts val="1100"/>
                        </a:spcBef>
                      </a:pPr>
                      <a:r>
                        <a:rPr sz="2000" b="1" dirty="0">
                          <a:solidFill>
                            <a:srgbClr val="FFFFFF"/>
                          </a:solidFill>
                          <a:latin typeface="Calibri"/>
                          <a:cs typeface="Calibri"/>
                        </a:rPr>
                        <a:t>S</a:t>
                      </a:r>
                      <a:endParaRPr sz="2000">
                        <a:latin typeface="Calibri"/>
                        <a:cs typeface="Calibri"/>
                      </a:endParaRPr>
                    </a:p>
                  </a:txBody>
                  <a:tcPr marL="0" marR="0" marT="13970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128905">
                        <a:lnSpc>
                          <a:spcPct val="100000"/>
                        </a:lnSpc>
                        <a:spcBef>
                          <a:spcPts val="1200"/>
                        </a:spcBef>
                      </a:pPr>
                      <a:r>
                        <a:rPr sz="1800" spc="-5" dirty="0">
                          <a:latin typeface="Calibri"/>
                          <a:cs typeface="Calibri"/>
                        </a:rPr>
                        <a:t>Space</a:t>
                      </a:r>
                      <a:endParaRPr sz="1800">
                        <a:latin typeface="Calibri"/>
                        <a:cs typeface="Calibri"/>
                      </a:endParaRPr>
                    </a:p>
                  </a:txBody>
                  <a:tcPr marL="0" marR="0" marT="15240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52400">
                        <a:lnSpc>
                          <a:spcPct val="100000"/>
                        </a:lnSpc>
                        <a:spcBef>
                          <a:spcPts val="1375"/>
                        </a:spcBef>
                      </a:pPr>
                      <a:r>
                        <a:rPr sz="1800" dirty="0">
                          <a:latin typeface="Calibri"/>
                          <a:cs typeface="Calibri"/>
                        </a:rPr>
                        <a:t>Is this </a:t>
                      </a:r>
                      <a:r>
                        <a:rPr sz="1800" spc="-5" dirty="0">
                          <a:latin typeface="Calibri"/>
                          <a:cs typeface="Calibri"/>
                        </a:rPr>
                        <a:t>barrier </a:t>
                      </a:r>
                      <a:r>
                        <a:rPr sz="1800" spc="-10" dirty="0">
                          <a:latin typeface="Calibri"/>
                          <a:cs typeface="Calibri"/>
                        </a:rPr>
                        <a:t>related to </a:t>
                      </a:r>
                      <a:r>
                        <a:rPr sz="1800" spc="-5" dirty="0">
                          <a:latin typeface="Calibri"/>
                          <a:cs typeface="Calibri"/>
                        </a:rPr>
                        <a:t>use of space or </a:t>
                      </a:r>
                      <a:r>
                        <a:rPr sz="1800" dirty="0">
                          <a:latin typeface="Calibri"/>
                          <a:cs typeface="Calibri"/>
                        </a:rPr>
                        <a:t>the</a:t>
                      </a:r>
                      <a:r>
                        <a:rPr sz="1800" spc="-5" dirty="0">
                          <a:latin typeface="Calibri"/>
                          <a:cs typeface="Calibri"/>
                        </a:rPr>
                        <a:t> </a:t>
                      </a:r>
                      <a:r>
                        <a:rPr sz="1800" spc="-10" dirty="0">
                          <a:latin typeface="Calibri"/>
                          <a:cs typeface="Calibri"/>
                        </a:rPr>
                        <a:t>environment?</a:t>
                      </a:r>
                      <a:endParaRPr sz="1800">
                        <a:latin typeface="Calibri"/>
                        <a:cs typeface="Calibri"/>
                      </a:endParaRPr>
                    </a:p>
                  </a:txBody>
                  <a:tcPr marL="0" marR="0" marT="174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63500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126364" algn="r">
                        <a:lnSpc>
                          <a:spcPct val="100000"/>
                        </a:lnSpc>
                        <a:spcBef>
                          <a:spcPts val="1100"/>
                        </a:spcBef>
                      </a:pPr>
                      <a:r>
                        <a:rPr sz="2000" b="1" dirty="0">
                          <a:solidFill>
                            <a:srgbClr val="FFFFFF"/>
                          </a:solidFill>
                          <a:latin typeface="Calibri"/>
                          <a:cs typeface="Calibri"/>
                        </a:rPr>
                        <a:t>T</a:t>
                      </a:r>
                      <a:endParaRPr sz="2000">
                        <a:latin typeface="Calibri"/>
                        <a:cs typeface="Calibri"/>
                      </a:endParaRPr>
                    </a:p>
                  </a:txBody>
                  <a:tcPr marL="0" marR="0" marT="13970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128905">
                        <a:lnSpc>
                          <a:spcPct val="100000"/>
                        </a:lnSpc>
                        <a:spcBef>
                          <a:spcPts val="1200"/>
                        </a:spcBef>
                      </a:pPr>
                      <a:r>
                        <a:rPr sz="1800" spc="-40" dirty="0">
                          <a:latin typeface="Calibri"/>
                          <a:cs typeface="Calibri"/>
                        </a:rPr>
                        <a:t>Task</a:t>
                      </a:r>
                      <a:endParaRPr sz="1800">
                        <a:latin typeface="Calibri"/>
                        <a:cs typeface="Calibri"/>
                      </a:endParaRPr>
                    </a:p>
                  </a:txBody>
                  <a:tcPr marL="0" marR="0" marT="15240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52400">
                        <a:lnSpc>
                          <a:spcPct val="100000"/>
                        </a:lnSpc>
                        <a:spcBef>
                          <a:spcPts val="1375"/>
                        </a:spcBef>
                      </a:pPr>
                      <a:r>
                        <a:rPr sz="1800" dirty="0">
                          <a:latin typeface="Calibri"/>
                          <a:cs typeface="Calibri"/>
                        </a:rPr>
                        <a:t>Is this </a:t>
                      </a:r>
                      <a:r>
                        <a:rPr sz="1800" spc="-5" dirty="0">
                          <a:latin typeface="Calibri"/>
                          <a:cs typeface="Calibri"/>
                        </a:rPr>
                        <a:t>barrier </a:t>
                      </a:r>
                      <a:r>
                        <a:rPr sz="1800" spc="-10" dirty="0">
                          <a:latin typeface="Calibri"/>
                          <a:cs typeface="Calibri"/>
                        </a:rPr>
                        <a:t>related to </a:t>
                      </a:r>
                      <a:r>
                        <a:rPr sz="1800" dirty="0">
                          <a:latin typeface="Calibri"/>
                          <a:cs typeface="Calibri"/>
                        </a:rPr>
                        <a:t>the</a:t>
                      </a:r>
                      <a:r>
                        <a:rPr sz="1800" spc="5" dirty="0">
                          <a:latin typeface="Calibri"/>
                          <a:cs typeface="Calibri"/>
                        </a:rPr>
                        <a:t> </a:t>
                      </a:r>
                      <a:r>
                        <a:rPr sz="1800" spc="-5" dirty="0">
                          <a:latin typeface="Calibri"/>
                          <a:cs typeface="Calibri"/>
                        </a:rPr>
                        <a:t>task?</a:t>
                      </a:r>
                      <a:endParaRPr sz="1800">
                        <a:latin typeface="Calibri"/>
                        <a:cs typeface="Calibri"/>
                      </a:endParaRPr>
                    </a:p>
                  </a:txBody>
                  <a:tcPr marL="0" marR="0" marT="174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63500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127000" algn="r">
                        <a:lnSpc>
                          <a:spcPct val="100000"/>
                        </a:lnSpc>
                        <a:spcBef>
                          <a:spcPts val="1100"/>
                        </a:spcBef>
                      </a:pPr>
                      <a:r>
                        <a:rPr sz="2000" b="1" dirty="0">
                          <a:solidFill>
                            <a:srgbClr val="FFFFFF"/>
                          </a:solidFill>
                          <a:latin typeface="Calibri"/>
                          <a:cs typeface="Calibri"/>
                        </a:rPr>
                        <a:t>E</a:t>
                      </a:r>
                      <a:endParaRPr sz="2000" dirty="0">
                        <a:latin typeface="Calibri"/>
                        <a:cs typeface="Calibri"/>
                      </a:endParaRPr>
                    </a:p>
                  </a:txBody>
                  <a:tcPr marL="0" marR="0" marT="13970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128905">
                        <a:lnSpc>
                          <a:spcPct val="100000"/>
                        </a:lnSpc>
                        <a:spcBef>
                          <a:spcPts val="1200"/>
                        </a:spcBef>
                      </a:pPr>
                      <a:r>
                        <a:rPr sz="1800" spc="-10" dirty="0">
                          <a:latin typeface="Calibri"/>
                          <a:cs typeface="Calibri"/>
                        </a:rPr>
                        <a:t>Equipment</a:t>
                      </a:r>
                      <a:endParaRPr sz="1800" dirty="0">
                        <a:latin typeface="Calibri"/>
                        <a:cs typeface="Calibri"/>
                      </a:endParaRPr>
                    </a:p>
                  </a:txBody>
                  <a:tcPr marL="0" marR="0" marT="15240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52400">
                        <a:lnSpc>
                          <a:spcPct val="100000"/>
                        </a:lnSpc>
                        <a:spcBef>
                          <a:spcPts val="1375"/>
                        </a:spcBef>
                      </a:pPr>
                      <a:r>
                        <a:rPr sz="1800" dirty="0">
                          <a:latin typeface="Calibri"/>
                          <a:cs typeface="Calibri"/>
                        </a:rPr>
                        <a:t>Is this </a:t>
                      </a:r>
                      <a:r>
                        <a:rPr sz="1800" spc="-5" dirty="0">
                          <a:latin typeface="Calibri"/>
                          <a:cs typeface="Calibri"/>
                        </a:rPr>
                        <a:t>barrier </a:t>
                      </a:r>
                      <a:r>
                        <a:rPr sz="1800" spc="-10" dirty="0">
                          <a:latin typeface="Calibri"/>
                          <a:cs typeface="Calibri"/>
                        </a:rPr>
                        <a:t>related to</a:t>
                      </a:r>
                      <a:r>
                        <a:rPr sz="1800" dirty="0">
                          <a:latin typeface="Calibri"/>
                          <a:cs typeface="Calibri"/>
                        </a:rPr>
                        <a:t> </a:t>
                      </a:r>
                      <a:r>
                        <a:rPr sz="1800" spc="-5" dirty="0">
                          <a:latin typeface="Calibri"/>
                          <a:cs typeface="Calibri"/>
                        </a:rPr>
                        <a:t>equipment?</a:t>
                      </a:r>
                      <a:endParaRPr sz="1800">
                        <a:latin typeface="Calibri"/>
                        <a:cs typeface="Calibri"/>
                      </a:endParaRPr>
                    </a:p>
                  </a:txBody>
                  <a:tcPr marL="0" marR="0" marT="174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635000">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R="121285" algn="r">
                        <a:lnSpc>
                          <a:spcPct val="100000"/>
                        </a:lnSpc>
                        <a:spcBef>
                          <a:spcPts val="1100"/>
                        </a:spcBef>
                      </a:pPr>
                      <a:r>
                        <a:rPr sz="2000" b="1" dirty="0">
                          <a:solidFill>
                            <a:srgbClr val="FFFFFF"/>
                          </a:solidFill>
                          <a:latin typeface="Calibri"/>
                          <a:cs typeface="Calibri"/>
                        </a:rPr>
                        <a:t>P</a:t>
                      </a:r>
                      <a:endParaRPr sz="2000">
                        <a:latin typeface="Calibri"/>
                        <a:cs typeface="Calibri"/>
                      </a:endParaRPr>
                    </a:p>
                  </a:txBody>
                  <a:tcPr marL="0" marR="0" marT="139700" marB="0">
                    <a:lnL w="6350">
                      <a:solidFill>
                        <a:srgbClr val="000000"/>
                      </a:solidFill>
                      <a:prstDash val="solid"/>
                    </a:lnL>
                    <a:lnT w="6350">
                      <a:solidFill>
                        <a:srgbClr val="000000"/>
                      </a:solidFill>
                      <a:prstDash val="solid"/>
                    </a:lnT>
                    <a:lnB w="6350">
                      <a:solidFill>
                        <a:srgbClr val="000000"/>
                      </a:solidFill>
                      <a:prstDash val="solid"/>
                    </a:lnB>
                  </a:tcPr>
                </a:tc>
                <a:tc>
                  <a:txBody>
                    <a:bodyPr/>
                    <a:lstStyle/>
                    <a:p>
                      <a:pPr marL="128905">
                        <a:lnSpc>
                          <a:spcPct val="100000"/>
                        </a:lnSpc>
                        <a:spcBef>
                          <a:spcPts val="1200"/>
                        </a:spcBef>
                      </a:pPr>
                      <a:r>
                        <a:rPr sz="1800" spc="-10" dirty="0">
                          <a:latin typeface="Calibri"/>
                          <a:cs typeface="Calibri"/>
                        </a:rPr>
                        <a:t>People</a:t>
                      </a:r>
                      <a:endParaRPr sz="1800" dirty="0">
                        <a:latin typeface="Calibri"/>
                        <a:cs typeface="Calibri"/>
                      </a:endParaRPr>
                    </a:p>
                  </a:txBody>
                  <a:tcPr marL="0" marR="0" marT="152400" marB="0">
                    <a:lnR w="6350">
                      <a:solidFill>
                        <a:srgbClr val="000000"/>
                      </a:solidFill>
                      <a:prstDash val="solid"/>
                    </a:lnR>
                    <a:lnT w="6350">
                      <a:solidFill>
                        <a:srgbClr val="000000"/>
                      </a:solidFill>
                      <a:prstDash val="solid"/>
                    </a:lnT>
                    <a:lnB w="6350">
                      <a:solidFill>
                        <a:srgbClr val="000000"/>
                      </a:solidFill>
                      <a:prstDash val="solid"/>
                    </a:lnB>
                  </a:tcPr>
                </a:tc>
                <a:tc>
                  <a:txBody>
                    <a:bodyPr/>
                    <a:lstStyle/>
                    <a:p>
                      <a:pPr marL="152400">
                        <a:lnSpc>
                          <a:spcPct val="100000"/>
                        </a:lnSpc>
                        <a:spcBef>
                          <a:spcPts val="1375"/>
                        </a:spcBef>
                      </a:pPr>
                      <a:r>
                        <a:rPr sz="1800" dirty="0">
                          <a:latin typeface="Calibri"/>
                          <a:cs typeface="Calibri"/>
                        </a:rPr>
                        <a:t>Is this </a:t>
                      </a:r>
                      <a:r>
                        <a:rPr sz="1800" spc="-5" dirty="0">
                          <a:latin typeface="Calibri"/>
                          <a:cs typeface="Calibri"/>
                        </a:rPr>
                        <a:t>barrier </a:t>
                      </a:r>
                      <a:r>
                        <a:rPr sz="1800" spc="-10" dirty="0">
                          <a:latin typeface="Calibri"/>
                          <a:cs typeface="Calibri"/>
                        </a:rPr>
                        <a:t>related to </a:t>
                      </a:r>
                      <a:r>
                        <a:rPr sz="1800" spc="-5" dirty="0">
                          <a:latin typeface="Calibri"/>
                          <a:cs typeface="Calibri"/>
                        </a:rPr>
                        <a:t>people </a:t>
                      </a:r>
                      <a:r>
                        <a:rPr sz="1800" dirty="0">
                          <a:latin typeface="Calibri"/>
                          <a:cs typeface="Calibri"/>
                        </a:rPr>
                        <a:t>and access </a:t>
                      </a:r>
                      <a:r>
                        <a:rPr sz="1800" spc="-10" dirty="0">
                          <a:latin typeface="Calibri"/>
                          <a:cs typeface="Calibri"/>
                        </a:rPr>
                        <a:t>to</a:t>
                      </a:r>
                      <a:r>
                        <a:rPr sz="1800" spc="-25" dirty="0">
                          <a:latin typeface="Calibri"/>
                          <a:cs typeface="Calibri"/>
                        </a:rPr>
                        <a:t> </a:t>
                      </a:r>
                      <a:r>
                        <a:rPr sz="1800" spc="-5" dirty="0">
                          <a:latin typeface="Calibri"/>
                          <a:cs typeface="Calibri"/>
                        </a:rPr>
                        <a:t>support?</a:t>
                      </a:r>
                      <a:endParaRPr sz="1800">
                        <a:latin typeface="Calibri"/>
                        <a:cs typeface="Calibri"/>
                      </a:endParaRPr>
                    </a:p>
                  </a:txBody>
                  <a:tcPr marL="0" marR="0" marT="1746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18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750569">
                <a:tc vMerge="1">
                  <a:txBody>
                    <a:bodyPr/>
                    <a:lstStyle/>
                    <a:p>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4">
                  <a:txBody>
                    <a:bodyPr/>
                    <a:lstStyle/>
                    <a:p>
                      <a:pPr marL="152400">
                        <a:lnSpc>
                          <a:spcPct val="100000"/>
                        </a:lnSpc>
                        <a:spcBef>
                          <a:spcPts val="750"/>
                        </a:spcBef>
                      </a:pPr>
                      <a:r>
                        <a:rPr sz="1800" spc="-10" dirty="0">
                          <a:latin typeface="Calibri"/>
                          <a:cs typeface="Calibri"/>
                        </a:rPr>
                        <a:t>Steps </a:t>
                      </a:r>
                      <a:r>
                        <a:rPr sz="1800" spc="-5" dirty="0">
                          <a:latin typeface="Calibri"/>
                          <a:cs typeface="Calibri"/>
                        </a:rPr>
                        <a:t>lead down </a:t>
                      </a:r>
                      <a:r>
                        <a:rPr sz="1800" spc="-10" dirty="0">
                          <a:latin typeface="Calibri"/>
                          <a:cs typeface="Calibri"/>
                        </a:rPr>
                        <a:t>to </a:t>
                      </a:r>
                      <a:r>
                        <a:rPr sz="1800" spc="-5" dirty="0">
                          <a:latin typeface="Calibri"/>
                          <a:cs typeface="Calibri"/>
                        </a:rPr>
                        <a:t>one of </a:t>
                      </a:r>
                      <a:r>
                        <a:rPr sz="1800" dirty="0">
                          <a:latin typeface="Calibri"/>
                          <a:cs typeface="Calibri"/>
                        </a:rPr>
                        <a:t>the </a:t>
                      </a:r>
                      <a:r>
                        <a:rPr sz="1800" spc="-15" dirty="0">
                          <a:latin typeface="Calibri"/>
                          <a:cs typeface="Calibri"/>
                        </a:rPr>
                        <a:t>playgrounds</a:t>
                      </a:r>
                      <a:r>
                        <a:rPr sz="1800" dirty="0">
                          <a:latin typeface="Calibri"/>
                          <a:cs typeface="Calibri"/>
                        </a:rPr>
                        <a:t>/ </a:t>
                      </a:r>
                      <a:r>
                        <a:rPr sz="1800" spc="-10" dirty="0">
                          <a:latin typeface="Calibri"/>
                          <a:cs typeface="Calibri"/>
                        </a:rPr>
                        <a:t>recreational </a:t>
                      </a:r>
                      <a:r>
                        <a:rPr sz="1800" spc="-5" dirty="0">
                          <a:latin typeface="Calibri"/>
                          <a:cs typeface="Calibri"/>
                        </a:rPr>
                        <a:t>areas. This is not </a:t>
                      </a:r>
                      <a:r>
                        <a:rPr sz="1800" dirty="0">
                          <a:latin typeface="Calibri"/>
                          <a:cs typeface="Calibri"/>
                        </a:rPr>
                        <a:t>accessible </a:t>
                      </a:r>
                      <a:r>
                        <a:rPr sz="1800" spc="-10" dirty="0">
                          <a:latin typeface="Calibri"/>
                          <a:cs typeface="Calibri"/>
                        </a:rPr>
                        <a:t>to </a:t>
                      </a:r>
                      <a:r>
                        <a:rPr sz="1800" spc="-5" dirty="0">
                          <a:latin typeface="Calibri"/>
                          <a:cs typeface="Calibri"/>
                        </a:rPr>
                        <a:t>pupils</a:t>
                      </a:r>
                      <a:r>
                        <a:rPr sz="1800" spc="45" dirty="0">
                          <a:latin typeface="Calibri"/>
                          <a:cs typeface="Calibri"/>
                        </a:rPr>
                        <a:t> </a:t>
                      </a:r>
                      <a:r>
                        <a:rPr sz="1800" dirty="0">
                          <a:latin typeface="Calibri"/>
                          <a:cs typeface="Calibri"/>
                        </a:rPr>
                        <a:t>who</a:t>
                      </a:r>
                    </a:p>
                    <a:p>
                      <a:pPr marL="152400">
                        <a:lnSpc>
                          <a:spcPct val="100000"/>
                        </a:lnSpc>
                      </a:pPr>
                      <a:r>
                        <a:rPr sz="1800" spc="-5" dirty="0">
                          <a:latin typeface="Calibri"/>
                          <a:cs typeface="Calibri"/>
                        </a:rPr>
                        <a:t>use </a:t>
                      </a:r>
                      <a:r>
                        <a:rPr sz="1800" dirty="0">
                          <a:latin typeface="Calibri"/>
                          <a:cs typeface="Calibri"/>
                        </a:rPr>
                        <a:t>mobility aids </a:t>
                      </a:r>
                      <a:r>
                        <a:rPr sz="1800" spc="-5" dirty="0">
                          <a:latin typeface="Calibri"/>
                          <a:cs typeface="Calibri"/>
                        </a:rPr>
                        <a:t>such </a:t>
                      </a:r>
                      <a:r>
                        <a:rPr sz="1800" dirty="0">
                          <a:latin typeface="Calibri"/>
                          <a:cs typeface="Calibri"/>
                        </a:rPr>
                        <a:t>as </a:t>
                      </a:r>
                      <a:r>
                        <a:rPr sz="1800" spc="-20" dirty="0">
                          <a:latin typeface="Calibri"/>
                          <a:cs typeface="Calibri"/>
                        </a:rPr>
                        <a:t>walkers </a:t>
                      </a:r>
                      <a:r>
                        <a:rPr sz="1800" spc="-5" dirty="0">
                          <a:latin typeface="Calibri"/>
                          <a:cs typeface="Calibri"/>
                        </a:rPr>
                        <a:t>or wheelchairs.</a:t>
                      </a:r>
                      <a:endParaRPr sz="1800" dirty="0">
                        <a:latin typeface="Calibri"/>
                        <a:cs typeface="Calibri"/>
                      </a:endParaRPr>
                    </a:p>
                  </a:txBody>
                  <a:tcPr marL="0" marR="0" marT="9525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6"/>
                  </a:ext>
                </a:extLst>
              </a:tr>
              <a:tr h="508000">
                <a:tc rowSpan="2">
                  <a:txBody>
                    <a:bodyPr/>
                    <a:lstStyle/>
                    <a:p>
                      <a:pPr marR="5080" algn="ctr">
                        <a:lnSpc>
                          <a:spcPct val="100000"/>
                        </a:lnSpc>
                        <a:spcBef>
                          <a:spcPts val="1455"/>
                        </a:spcBef>
                      </a:pPr>
                      <a:r>
                        <a:rPr sz="2100" b="1" dirty="0">
                          <a:solidFill>
                            <a:srgbClr val="FFFFFF"/>
                          </a:solidFill>
                          <a:latin typeface="Calibri"/>
                          <a:cs typeface="Calibri"/>
                        </a:rPr>
                        <a:t>S</a:t>
                      </a:r>
                      <a:endParaRPr sz="2100">
                        <a:latin typeface="Calibri"/>
                        <a:cs typeface="Calibri"/>
                      </a:endParaRPr>
                    </a:p>
                    <a:p>
                      <a:pPr algn="ctr">
                        <a:lnSpc>
                          <a:spcPct val="100000"/>
                        </a:lnSpc>
                        <a:spcBef>
                          <a:spcPts val="805"/>
                        </a:spcBef>
                      </a:pPr>
                      <a:r>
                        <a:rPr sz="1800" spc="-10" dirty="0">
                          <a:latin typeface="Calibri"/>
                          <a:cs typeface="Calibri"/>
                        </a:rPr>
                        <a:t>Solution</a:t>
                      </a:r>
                      <a:endParaRPr sz="1800">
                        <a:latin typeface="Calibri"/>
                        <a:cs typeface="Calibri"/>
                      </a:endParaRPr>
                    </a:p>
                  </a:txBody>
                  <a:tcPr marL="0" marR="0" marT="18478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4">
                  <a:txBody>
                    <a:bodyPr/>
                    <a:lstStyle/>
                    <a:p>
                      <a:pPr marL="152400">
                        <a:lnSpc>
                          <a:spcPct val="100000"/>
                        </a:lnSpc>
                        <a:spcBef>
                          <a:spcPts val="875"/>
                        </a:spcBef>
                      </a:pPr>
                      <a:r>
                        <a:rPr sz="1800" spc="-5" dirty="0">
                          <a:latin typeface="Calibri"/>
                          <a:cs typeface="Calibri"/>
                        </a:rPr>
                        <a:t>What needs </a:t>
                      </a:r>
                      <a:r>
                        <a:rPr sz="1800" spc="-10" dirty="0">
                          <a:latin typeface="Calibri"/>
                          <a:cs typeface="Calibri"/>
                        </a:rPr>
                        <a:t>to </a:t>
                      </a:r>
                      <a:r>
                        <a:rPr sz="1800" spc="-5" dirty="0">
                          <a:latin typeface="Calibri"/>
                          <a:cs typeface="Calibri"/>
                        </a:rPr>
                        <a:t>be done </a:t>
                      </a:r>
                      <a:r>
                        <a:rPr sz="1800" spc="-10" dirty="0">
                          <a:latin typeface="Calibri"/>
                          <a:cs typeface="Calibri"/>
                        </a:rPr>
                        <a:t>to </a:t>
                      </a:r>
                      <a:r>
                        <a:rPr sz="1800" dirty="0">
                          <a:latin typeface="Calibri"/>
                          <a:cs typeface="Calibri"/>
                        </a:rPr>
                        <a:t>enable access? </a:t>
                      </a:r>
                      <a:r>
                        <a:rPr sz="1800" spc="-5" dirty="0">
                          <a:latin typeface="Calibri"/>
                          <a:cs typeface="Calibri"/>
                        </a:rPr>
                        <a:t>What does </a:t>
                      </a:r>
                      <a:r>
                        <a:rPr sz="1800" dirty="0">
                          <a:latin typeface="Calibri"/>
                          <a:cs typeface="Calibri"/>
                        </a:rPr>
                        <a:t>the </a:t>
                      </a:r>
                      <a:r>
                        <a:rPr sz="1800" spc="-10" dirty="0">
                          <a:latin typeface="Calibri"/>
                          <a:cs typeface="Calibri"/>
                        </a:rPr>
                        <a:t>solution </a:t>
                      </a:r>
                      <a:r>
                        <a:rPr sz="1800" spc="-5" dirty="0">
                          <a:latin typeface="Calibri"/>
                          <a:cs typeface="Calibri"/>
                        </a:rPr>
                        <a:t>look</a:t>
                      </a:r>
                      <a:r>
                        <a:rPr sz="1800" spc="5" dirty="0">
                          <a:latin typeface="Calibri"/>
                          <a:cs typeface="Calibri"/>
                        </a:rPr>
                        <a:t> </a:t>
                      </a:r>
                      <a:r>
                        <a:rPr sz="1800" spc="-15" dirty="0">
                          <a:latin typeface="Calibri"/>
                          <a:cs typeface="Calibri"/>
                        </a:rPr>
                        <a:t>like?</a:t>
                      </a:r>
                      <a:endParaRPr sz="180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C8E4F2"/>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7"/>
                  </a:ext>
                </a:extLst>
              </a:tr>
              <a:tr h="508000">
                <a:tc vMerge="1">
                  <a:txBody>
                    <a:bodyPr/>
                    <a:lstStyle/>
                    <a:p>
                      <a:endParaRPr/>
                    </a:p>
                  </a:txBody>
                  <a:tcPr marL="0" marR="0" marT="18478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gridSpan="4">
                  <a:txBody>
                    <a:bodyPr/>
                    <a:lstStyle/>
                    <a:p>
                      <a:pPr marL="152400">
                        <a:lnSpc>
                          <a:spcPct val="100000"/>
                        </a:lnSpc>
                        <a:spcBef>
                          <a:spcPts val="875"/>
                        </a:spcBef>
                      </a:pPr>
                      <a:r>
                        <a:rPr sz="1800" spc="-10" dirty="0">
                          <a:latin typeface="Calibri"/>
                          <a:cs typeface="Calibri"/>
                        </a:rPr>
                        <a:t>Solution: Steps to </a:t>
                      </a:r>
                      <a:r>
                        <a:rPr sz="1800" spc="-5" dirty="0">
                          <a:latin typeface="Calibri"/>
                          <a:cs typeface="Calibri"/>
                        </a:rPr>
                        <a:t>be replaced </a:t>
                      </a:r>
                      <a:r>
                        <a:rPr sz="1800" dirty="0">
                          <a:latin typeface="Calibri"/>
                          <a:cs typeface="Calibri"/>
                        </a:rPr>
                        <a:t>with a</a:t>
                      </a:r>
                      <a:r>
                        <a:rPr sz="1800" spc="10" dirty="0">
                          <a:latin typeface="Calibri"/>
                          <a:cs typeface="Calibri"/>
                        </a:rPr>
                        <a:t> </a:t>
                      </a:r>
                      <a:r>
                        <a:rPr sz="1800" spc="-10" dirty="0">
                          <a:latin typeface="Calibri"/>
                          <a:cs typeface="Calibri"/>
                        </a:rPr>
                        <a:t>ramp.</a:t>
                      </a:r>
                      <a:endParaRPr sz="1800" dirty="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8"/>
                  </a:ext>
                </a:extLst>
              </a:tr>
            </a:tbl>
          </a:graphicData>
        </a:graphic>
      </p:graphicFrame>
      <p:sp>
        <p:nvSpPr>
          <p:cNvPr id="11" name="object 11"/>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12"/>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13" name="object 13"/>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14" name="object 14"/>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15" name="object 15"/>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6" name="object 16"/>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17" name="object 17"/>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350"/>
            <a:ext cx="6305550" cy="9747250"/>
          </a:xfrm>
          <a:custGeom>
            <a:avLst/>
            <a:gdLst/>
            <a:ahLst/>
            <a:cxnLst/>
            <a:rect l="l" t="t" r="r" b="b"/>
            <a:pathLst>
              <a:path w="6305550" h="9747250">
                <a:moveTo>
                  <a:pt x="0" y="9747250"/>
                </a:moveTo>
                <a:lnTo>
                  <a:pt x="6305550" y="9747250"/>
                </a:lnTo>
                <a:lnTo>
                  <a:pt x="6305550" y="0"/>
                </a:lnTo>
                <a:lnTo>
                  <a:pt x="0" y="0"/>
                </a:lnTo>
                <a:lnTo>
                  <a:pt x="0" y="9747250"/>
                </a:lnTo>
                <a:close/>
              </a:path>
            </a:pathLst>
          </a:custGeom>
          <a:solidFill>
            <a:srgbClr val="00597B"/>
          </a:solidFill>
        </p:spPr>
        <p:txBody>
          <a:bodyPr wrap="square" lIns="0" tIns="0" rIns="0" bIns="0" rtlCol="0"/>
          <a:lstStyle/>
          <a:p>
            <a:endParaRPr/>
          </a:p>
        </p:txBody>
      </p:sp>
      <p:sp>
        <p:nvSpPr>
          <p:cNvPr id="3" name="object 3"/>
          <p:cNvSpPr txBox="1">
            <a:spLocks noGrp="1"/>
          </p:cNvSpPr>
          <p:nvPr>
            <p:ph type="title"/>
          </p:nvPr>
        </p:nvSpPr>
        <p:spPr>
          <a:xfrm>
            <a:off x="1511300" y="1130300"/>
            <a:ext cx="1329690" cy="635000"/>
          </a:xfrm>
          <a:prstGeom prst="rect">
            <a:avLst/>
          </a:prstGeom>
        </p:spPr>
        <p:txBody>
          <a:bodyPr vert="horz" wrap="square" lIns="0" tIns="12700" rIns="0" bIns="0" rtlCol="0">
            <a:spAutoFit/>
          </a:bodyPr>
          <a:lstStyle/>
          <a:p>
            <a:pPr marL="12700">
              <a:lnSpc>
                <a:spcPct val="100000"/>
              </a:lnSpc>
              <a:spcBef>
                <a:spcPts val="100"/>
              </a:spcBef>
            </a:pPr>
            <a:r>
              <a:rPr sz="4000" b="0" spc="-20" dirty="0">
                <a:latin typeface="Calibri"/>
                <a:cs typeface="Calibri"/>
              </a:rPr>
              <a:t>Task</a:t>
            </a:r>
            <a:r>
              <a:rPr sz="4000" b="0" spc="65" dirty="0">
                <a:latin typeface="Calibri"/>
                <a:cs typeface="Calibri"/>
              </a:rPr>
              <a:t> </a:t>
            </a:r>
            <a:r>
              <a:rPr sz="4000" b="0" dirty="0">
                <a:latin typeface="Calibri"/>
                <a:cs typeface="Calibri"/>
              </a:rPr>
              <a:t>1</a:t>
            </a:r>
            <a:endParaRPr sz="4000">
              <a:latin typeface="Calibri"/>
              <a:cs typeface="Calibri"/>
            </a:endParaRPr>
          </a:p>
        </p:txBody>
      </p:sp>
      <p:sp>
        <p:nvSpPr>
          <p:cNvPr id="4" name="object 4"/>
          <p:cNvSpPr txBox="1"/>
          <p:nvPr/>
        </p:nvSpPr>
        <p:spPr>
          <a:xfrm>
            <a:off x="1511300" y="2209800"/>
            <a:ext cx="2923540" cy="939800"/>
          </a:xfrm>
          <a:prstGeom prst="rect">
            <a:avLst/>
          </a:prstGeom>
        </p:spPr>
        <p:txBody>
          <a:bodyPr vert="horz" wrap="square" lIns="0" tIns="12700" rIns="0" bIns="0" rtlCol="0">
            <a:spAutoFit/>
          </a:bodyPr>
          <a:lstStyle/>
          <a:p>
            <a:pPr marL="12700" marR="5080">
              <a:lnSpc>
                <a:spcPct val="100000"/>
              </a:lnSpc>
              <a:spcBef>
                <a:spcPts val="100"/>
              </a:spcBef>
            </a:pPr>
            <a:r>
              <a:rPr sz="2000" b="1" spc="-55" dirty="0">
                <a:solidFill>
                  <a:srgbClr val="FFFFFF"/>
                </a:solidFill>
                <a:latin typeface="Calibri"/>
                <a:cs typeface="Calibri"/>
              </a:rPr>
              <a:t>You </a:t>
            </a:r>
            <a:r>
              <a:rPr sz="2000" b="1" spc="-5" dirty="0">
                <a:solidFill>
                  <a:srgbClr val="FFFFFF"/>
                </a:solidFill>
                <a:latin typeface="Calibri"/>
                <a:cs typeface="Calibri"/>
              </a:rPr>
              <a:t>will </a:t>
            </a:r>
            <a:r>
              <a:rPr sz="2000" b="1" dirty="0">
                <a:solidFill>
                  <a:srgbClr val="FFFFFF"/>
                </a:solidFill>
                <a:latin typeface="Calibri"/>
                <a:cs typeface="Calibri"/>
              </a:rPr>
              <a:t>be </a:t>
            </a:r>
            <a:r>
              <a:rPr sz="2000" b="1" spc="-10" dirty="0">
                <a:solidFill>
                  <a:srgbClr val="FFFFFF"/>
                </a:solidFill>
                <a:latin typeface="Calibri"/>
                <a:cs typeface="Calibri"/>
              </a:rPr>
              <a:t>given </a:t>
            </a:r>
            <a:r>
              <a:rPr sz="2000" b="1" dirty="0">
                <a:solidFill>
                  <a:srgbClr val="FFFFFF"/>
                </a:solidFill>
                <a:latin typeface="Calibri"/>
                <a:cs typeface="Calibri"/>
              </a:rPr>
              <a:t>a handout  </a:t>
            </a:r>
            <a:r>
              <a:rPr sz="2000" b="1" spc="-5" dirty="0">
                <a:solidFill>
                  <a:srgbClr val="FFFFFF"/>
                </a:solidFill>
                <a:latin typeface="Calibri"/>
                <a:cs typeface="Calibri"/>
              </a:rPr>
              <a:t>that </a:t>
            </a:r>
            <a:r>
              <a:rPr sz="2000" b="1" spc="-15" dirty="0">
                <a:solidFill>
                  <a:srgbClr val="FFFFFF"/>
                </a:solidFill>
                <a:latin typeface="Calibri"/>
                <a:cs typeface="Calibri"/>
              </a:rPr>
              <a:t>relates </a:t>
            </a:r>
            <a:r>
              <a:rPr sz="2000" b="1" spc="-10" dirty="0">
                <a:solidFill>
                  <a:srgbClr val="FFFFFF"/>
                </a:solidFill>
                <a:latin typeface="Calibri"/>
                <a:cs typeface="Calibri"/>
              </a:rPr>
              <a:t>to </a:t>
            </a:r>
            <a:r>
              <a:rPr sz="2000" b="1" dirty="0">
                <a:solidFill>
                  <a:srgbClr val="FFFFFF"/>
                </a:solidFill>
                <a:latin typeface="Calibri"/>
                <a:cs typeface="Calibri"/>
              </a:rPr>
              <a:t>one of the  </a:t>
            </a:r>
            <a:r>
              <a:rPr sz="2000" b="1" spc="-10" dirty="0">
                <a:solidFill>
                  <a:srgbClr val="FFFFFF"/>
                </a:solidFill>
                <a:latin typeface="Calibri"/>
                <a:cs typeface="Calibri"/>
              </a:rPr>
              <a:t>three strands:</a:t>
            </a:r>
            <a:endParaRPr sz="2000">
              <a:latin typeface="Calibri"/>
              <a:cs typeface="Calibri"/>
            </a:endParaRPr>
          </a:p>
        </p:txBody>
      </p:sp>
      <p:sp>
        <p:nvSpPr>
          <p:cNvPr id="5" name="object 5"/>
          <p:cNvSpPr/>
          <p:nvPr/>
        </p:nvSpPr>
        <p:spPr>
          <a:xfrm>
            <a:off x="1523993" y="3594102"/>
            <a:ext cx="461645" cy="461645"/>
          </a:xfrm>
          <a:custGeom>
            <a:avLst/>
            <a:gdLst/>
            <a:ahLst/>
            <a:cxnLst/>
            <a:rect l="l" t="t" r="r" b="b"/>
            <a:pathLst>
              <a:path w="461644" h="461645">
                <a:moveTo>
                  <a:pt x="230670" y="0"/>
                </a:moveTo>
                <a:lnTo>
                  <a:pt x="184182" y="4685"/>
                </a:lnTo>
                <a:lnTo>
                  <a:pt x="140883" y="18125"/>
                </a:lnTo>
                <a:lnTo>
                  <a:pt x="101701" y="39391"/>
                </a:lnTo>
                <a:lnTo>
                  <a:pt x="67562" y="67556"/>
                </a:lnTo>
                <a:lnTo>
                  <a:pt x="39395" y="101692"/>
                </a:lnTo>
                <a:lnTo>
                  <a:pt x="18127" y="140872"/>
                </a:lnTo>
                <a:lnTo>
                  <a:pt x="4686" y="184170"/>
                </a:lnTo>
                <a:lnTo>
                  <a:pt x="0" y="230657"/>
                </a:lnTo>
                <a:lnTo>
                  <a:pt x="4686" y="277144"/>
                </a:lnTo>
                <a:lnTo>
                  <a:pt x="18127" y="320443"/>
                </a:lnTo>
                <a:lnTo>
                  <a:pt x="39395" y="359626"/>
                </a:lnTo>
                <a:lnTo>
                  <a:pt x="67562" y="393765"/>
                </a:lnTo>
                <a:lnTo>
                  <a:pt x="101701" y="421932"/>
                </a:lnTo>
                <a:lnTo>
                  <a:pt x="140883" y="443200"/>
                </a:lnTo>
                <a:lnTo>
                  <a:pt x="184182" y="456641"/>
                </a:lnTo>
                <a:lnTo>
                  <a:pt x="230670" y="461327"/>
                </a:lnTo>
                <a:lnTo>
                  <a:pt x="277157" y="456641"/>
                </a:lnTo>
                <a:lnTo>
                  <a:pt x="320456" y="443200"/>
                </a:lnTo>
                <a:lnTo>
                  <a:pt x="359639" y="421932"/>
                </a:lnTo>
                <a:lnTo>
                  <a:pt x="393777" y="393765"/>
                </a:lnTo>
                <a:lnTo>
                  <a:pt x="421944" y="359626"/>
                </a:lnTo>
                <a:lnTo>
                  <a:pt x="443212" y="320443"/>
                </a:lnTo>
                <a:lnTo>
                  <a:pt x="456653" y="277144"/>
                </a:lnTo>
                <a:lnTo>
                  <a:pt x="461340" y="230657"/>
                </a:lnTo>
                <a:lnTo>
                  <a:pt x="456653" y="184170"/>
                </a:lnTo>
                <a:lnTo>
                  <a:pt x="443212" y="140872"/>
                </a:lnTo>
                <a:lnTo>
                  <a:pt x="421944" y="101692"/>
                </a:lnTo>
                <a:lnTo>
                  <a:pt x="393777" y="67556"/>
                </a:lnTo>
                <a:lnTo>
                  <a:pt x="359639" y="39391"/>
                </a:lnTo>
                <a:lnTo>
                  <a:pt x="320456" y="18125"/>
                </a:lnTo>
                <a:lnTo>
                  <a:pt x="277157" y="4685"/>
                </a:lnTo>
                <a:lnTo>
                  <a:pt x="230670" y="0"/>
                </a:lnTo>
                <a:close/>
              </a:path>
            </a:pathLst>
          </a:custGeom>
          <a:solidFill>
            <a:srgbClr val="FFFFFF"/>
          </a:solidFill>
        </p:spPr>
        <p:txBody>
          <a:bodyPr wrap="square" lIns="0" tIns="0" rIns="0" bIns="0" rtlCol="0"/>
          <a:lstStyle/>
          <a:p>
            <a:endParaRPr/>
          </a:p>
        </p:txBody>
      </p:sp>
      <p:sp>
        <p:nvSpPr>
          <p:cNvPr id="6" name="object 6"/>
          <p:cNvSpPr txBox="1"/>
          <p:nvPr/>
        </p:nvSpPr>
        <p:spPr>
          <a:xfrm>
            <a:off x="2144896" y="3661727"/>
            <a:ext cx="2559050"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FFFFFF"/>
                </a:solidFill>
                <a:latin typeface="Calibri"/>
                <a:cs typeface="Calibri"/>
              </a:rPr>
              <a:t>Access </a:t>
            </a:r>
            <a:r>
              <a:rPr sz="2000" spc="-15" dirty="0">
                <a:solidFill>
                  <a:srgbClr val="FFFFFF"/>
                </a:solidFill>
                <a:latin typeface="Calibri"/>
                <a:cs typeface="Calibri"/>
              </a:rPr>
              <a:t>to </a:t>
            </a:r>
            <a:r>
              <a:rPr sz="2000" dirty="0">
                <a:solidFill>
                  <a:srgbClr val="FFFFFF"/>
                </a:solidFill>
                <a:latin typeface="Calibri"/>
                <a:cs typeface="Calibri"/>
              </a:rPr>
              <a:t>the</a:t>
            </a:r>
            <a:r>
              <a:rPr sz="2000" spc="-80" dirty="0">
                <a:solidFill>
                  <a:srgbClr val="FFFFFF"/>
                </a:solidFill>
                <a:latin typeface="Calibri"/>
                <a:cs typeface="Calibri"/>
              </a:rPr>
              <a:t> </a:t>
            </a:r>
            <a:r>
              <a:rPr sz="2000" dirty="0">
                <a:solidFill>
                  <a:srgbClr val="FFFFFF"/>
                </a:solidFill>
                <a:latin typeface="Calibri"/>
                <a:cs typeface="Calibri"/>
              </a:rPr>
              <a:t>curriculum</a:t>
            </a:r>
            <a:endParaRPr sz="2000">
              <a:latin typeface="Calibri"/>
              <a:cs typeface="Calibri"/>
            </a:endParaRPr>
          </a:p>
        </p:txBody>
      </p:sp>
      <p:sp>
        <p:nvSpPr>
          <p:cNvPr id="7" name="object 7"/>
          <p:cNvSpPr/>
          <p:nvPr/>
        </p:nvSpPr>
        <p:spPr>
          <a:xfrm>
            <a:off x="1523993" y="4436432"/>
            <a:ext cx="461645" cy="461645"/>
          </a:xfrm>
          <a:custGeom>
            <a:avLst/>
            <a:gdLst/>
            <a:ahLst/>
            <a:cxnLst/>
            <a:rect l="l" t="t" r="r" b="b"/>
            <a:pathLst>
              <a:path w="461644" h="461645">
                <a:moveTo>
                  <a:pt x="230670" y="0"/>
                </a:moveTo>
                <a:lnTo>
                  <a:pt x="184182" y="4685"/>
                </a:lnTo>
                <a:lnTo>
                  <a:pt x="140883" y="18125"/>
                </a:lnTo>
                <a:lnTo>
                  <a:pt x="101701" y="39391"/>
                </a:lnTo>
                <a:lnTo>
                  <a:pt x="67562" y="67556"/>
                </a:lnTo>
                <a:lnTo>
                  <a:pt x="39395" y="101692"/>
                </a:lnTo>
                <a:lnTo>
                  <a:pt x="18127" y="140872"/>
                </a:lnTo>
                <a:lnTo>
                  <a:pt x="4686" y="184170"/>
                </a:lnTo>
                <a:lnTo>
                  <a:pt x="0" y="230657"/>
                </a:lnTo>
                <a:lnTo>
                  <a:pt x="4686" y="277144"/>
                </a:lnTo>
                <a:lnTo>
                  <a:pt x="18127" y="320443"/>
                </a:lnTo>
                <a:lnTo>
                  <a:pt x="39395" y="359626"/>
                </a:lnTo>
                <a:lnTo>
                  <a:pt x="67562" y="393765"/>
                </a:lnTo>
                <a:lnTo>
                  <a:pt x="101701" y="421932"/>
                </a:lnTo>
                <a:lnTo>
                  <a:pt x="140883" y="443200"/>
                </a:lnTo>
                <a:lnTo>
                  <a:pt x="184182" y="456641"/>
                </a:lnTo>
                <a:lnTo>
                  <a:pt x="230670" y="461327"/>
                </a:lnTo>
                <a:lnTo>
                  <a:pt x="277157" y="456641"/>
                </a:lnTo>
                <a:lnTo>
                  <a:pt x="320456" y="443200"/>
                </a:lnTo>
                <a:lnTo>
                  <a:pt x="359639" y="421932"/>
                </a:lnTo>
                <a:lnTo>
                  <a:pt x="393777" y="393765"/>
                </a:lnTo>
                <a:lnTo>
                  <a:pt x="421944" y="359626"/>
                </a:lnTo>
                <a:lnTo>
                  <a:pt x="443212" y="320443"/>
                </a:lnTo>
                <a:lnTo>
                  <a:pt x="456653" y="277144"/>
                </a:lnTo>
                <a:lnTo>
                  <a:pt x="461340" y="230657"/>
                </a:lnTo>
                <a:lnTo>
                  <a:pt x="456653" y="184170"/>
                </a:lnTo>
                <a:lnTo>
                  <a:pt x="443212" y="140872"/>
                </a:lnTo>
                <a:lnTo>
                  <a:pt x="421944" y="101692"/>
                </a:lnTo>
                <a:lnTo>
                  <a:pt x="393777" y="67556"/>
                </a:lnTo>
                <a:lnTo>
                  <a:pt x="359639" y="39391"/>
                </a:lnTo>
                <a:lnTo>
                  <a:pt x="320456" y="18125"/>
                </a:lnTo>
                <a:lnTo>
                  <a:pt x="277157" y="4685"/>
                </a:lnTo>
                <a:lnTo>
                  <a:pt x="230670" y="0"/>
                </a:lnTo>
                <a:close/>
              </a:path>
            </a:pathLst>
          </a:custGeom>
          <a:solidFill>
            <a:srgbClr val="FFFFFF"/>
          </a:solidFill>
        </p:spPr>
        <p:txBody>
          <a:bodyPr wrap="square" lIns="0" tIns="0" rIns="0" bIns="0" rtlCol="0"/>
          <a:lstStyle/>
          <a:p>
            <a:endParaRPr/>
          </a:p>
        </p:txBody>
      </p:sp>
      <p:sp>
        <p:nvSpPr>
          <p:cNvPr id="8" name="object 8"/>
          <p:cNvSpPr/>
          <p:nvPr/>
        </p:nvSpPr>
        <p:spPr>
          <a:xfrm>
            <a:off x="1533078" y="4618196"/>
            <a:ext cx="340360" cy="257175"/>
          </a:xfrm>
          <a:custGeom>
            <a:avLst/>
            <a:gdLst/>
            <a:ahLst/>
            <a:cxnLst/>
            <a:rect l="l" t="t" r="r" b="b"/>
            <a:pathLst>
              <a:path w="340360" h="257175">
                <a:moveTo>
                  <a:pt x="0" y="109531"/>
                </a:moveTo>
                <a:lnTo>
                  <a:pt x="6630" y="130892"/>
                </a:lnTo>
                <a:lnTo>
                  <a:pt x="320160" y="256661"/>
                </a:lnTo>
                <a:lnTo>
                  <a:pt x="339978" y="245905"/>
                </a:lnTo>
                <a:lnTo>
                  <a:pt x="198203" y="189039"/>
                </a:lnTo>
                <a:lnTo>
                  <a:pt x="223553" y="189039"/>
                </a:lnTo>
                <a:lnTo>
                  <a:pt x="245584" y="185608"/>
                </a:lnTo>
                <a:lnTo>
                  <a:pt x="270925" y="173024"/>
                </a:lnTo>
                <a:lnTo>
                  <a:pt x="158274" y="173024"/>
                </a:lnTo>
                <a:lnTo>
                  <a:pt x="0" y="109531"/>
                </a:lnTo>
                <a:close/>
              </a:path>
              <a:path w="340360" h="257175">
                <a:moveTo>
                  <a:pt x="223553" y="189039"/>
                </a:moveTo>
                <a:lnTo>
                  <a:pt x="198203" y="189039"/>
                </a:lnTo>
                <a:lnTo>
                  <a:pt x="203613" y="189941"/>
                </a:lnTo>
                <a:lnTo>
                  <a:pt x="209163" y="190398"/>
                </a:lnTo>
                <a:lnTo>
                  <a:pt x="214827" y="190398"/>
                </a:lnTo>
                <a:lnTo>
                  <a:pt x="223553" y="189039"/>
                </a:lnTo>
                <a:close/>
              </a:path>
              <a:path w="340360" h="257175">
                <a:moveTo>
                  <a:pt x="163735" y="0"/>
                </a:moveTo>
                <a:lnTo>
                  <a:pt x="143210" y="15975"/>
                </a:lnTo>
                <a:lnTo>
                  <a:pt x="127353" y="36656"/>
                </a:lnTo>
                <a:lnTo>
                  <a:pt x="117129" y="61070"/>
                </a:lnTo>
                <a:lnTo>
                  <a:pt x="113507" y="88239"/>
                </a:lnTo>
                <a:lnTo>
                  <a:pt x="116705" y="113801"/>
                </a:lnTo>
                <a:lnTo>
                  <a:pt x="125765" y="136990"/>
                </a:lnTo>
                <a:lnTo>
                  <a:pt x="139889" y="156999"/>
                </a:lnTo>
                <a:lnTo>
                  <a:pt x="158274" y="173024"/>
                </a:lnTo>
                <a:lnTo>
                  <a:pt x="270925" y="173024"/>
                </a:lnTo>
                <a:lnTo>
                  <a:pt x="272539" y="172223"/>
                </a:lnTo>
                <a:lnTo>
                  <a:pt x="275922" y="169024"/>
                </a:lnTo>
                <a:lnTo>
                  <a:pt x="214827" y="169024"/>
                </a:lnTo>
                <a:lnTo>
                  <a:pt x="183643" y="162675"/>
                </a:lnTo>
                <a:lnTo>
                  <a:pt x="158179" y="145362"/>
                </a:lnTo>
                <a:lnTo>
                  <a:pt x="141011" y="119684"/>
                </a:lnTo>
                <a:lnTo>
                  <a:pt x="134716" y="88239"/>
                </a:lnTo>
                <a:lnTo>
                  <a:pt x="136858" y="69603"/>
                </a:lnTo>
                <a:lnTo>
                  <a:pt x="142956" y="52506"/>
                </a:lnTo>
                <a:lnTo>
                  <a:pt x="152520" y="37445"/>
                </a:lnTo>
                <a:lnTo>
                  <a:pt x="165056" y="24917"/>
                </a:lnTo>
                <a:lnTo>
                  <a:pt x="163735" y="0"/>
                </a:lnTo>
                <a:close/>
              </a:path>
              <a:path w="340360" h="257175">
                <a:moveTo>
                  <a:pt x="294113" y="99999"/>
                </a:moveTo>
                <a:lnTo>
                  <a:pt x="285008" y="127254"/>
                </a:lnTo>
                <a:lnTo>
                  <a:pt x="267462" y="149151"/>
                </a:lnTo>
                <a:lnTo>
                  <a:pt x="243421" y="163729"/>
                </a:lnTo>
                <a:lnTo>
                  <a:pt x="214827" y="169024"/>
                </a:lnTo>
                <a:lnTo>
                  <a:pt x="275922" y="169024"/>
                </a:lnTo>
                <a:lnTo>
                  <a:pt x="294223" y="151720"/>
                </a:lnTo>
                <a:lnTo>
                  <a:pt x="309163" y="125577"/>
                </a:lnTo>
                <a:lnTo>
                  <a:pt x="294113" y="99999"/>
                </a:lnTo>
                <a:close/>
              </a:path>
            </a:pathLst>
          </a:custGeom>
          <a:solidFill>
            <a:srgbClr val="00597B"/>
          </a:solidFill>
        </p:spPr>
        <p:txBody>
          <a:bodyPr wrap="square" lIns="0" tIns="0" rIns="0" bIns="0" rtlCol="0"/>
          <a:lstStyle/>
          <a:p>
            <a:endParaRPr/>
          </a:p>
        </p:txBody>
      </p:sp>
      <p:sp>
        <p:nvSpPr>
          <p:cNvPr id="9" name="object 9"/>
          <p:cNvSpPr/>
          <p:nvPr/>
        </p:nvSpPr>
        <p:spPr>
          <a:xfrm>
            <a:off x="1703639" y="4499347"/>
            <a:ext cx="190121" cy="267496"/>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object 10"/>
          <p:cNvSpPr txBox="1"/>
          <p:nvPr/>
        </p:nvSpPr>
        <p:spPr>
          <a:xfrm>
            <a:off x="2144896" y="4504054"/>
            <a:ext cx="277304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FFFFFF"/>
                </a:solidFill>
                <a:latin typeface="Calibri"/>
                <a:cs typeface="Calibri"/>
              </a:rPr>
              <a:t>Access </a:t>
            </a:r>
            <a:r>
              <a:rPr sz="2000" spc="-15" dirty="0">
                <a:solidFill>
                  <a:srgbClr val="FFFFFF"/>
                </a:solidFill>
                <a:latin typeface="Calibri"/>
                <a:cs typeface="Calibri"/>
              </a:rPr>
              <a:t>to </a:t>
            </a:r>
            <a:r>
              <a:rPr sz="2000" dirty="0">
                <a:solidFill>
                  <a:srgbClr val="FFFFFF"/>
                </a:solidFill>
                <a:latin typeface="Calibri"/>
                <a:cs typeface="Calibri"/>
              </a:rPr>
              <a:t>the</a:t>
            </a:r>
            <a:r>
              <a:rPr sz="2000" spc="-80" dirty="0">
                <a:solidFill>
                  <a:srgbClr val="FFFFFF"/>
                </a:solidFill>
                <a:latin typeface="Calibri"/>
                <a:cs typeface="Calibri"/>
              </a:rPr>
              <a:t> </a:t>
            </a:r>
            <a:r>
              <a:rPr sz="2000" spc="-10" dirty="0">
                <a:solidFill>
                  <a:srgbClr val="FFFFFF"/>
                </a:solidFill>
                <a:latin typeface="Calibri"/>
                <a:cs typeface="Calibri"/>
              </a:rPr>
              <a:t>environment</a:t>
            </a:r>
            <a:endParaRPr sz="2000">
              <a:latin typeface="Calibri"/>
              <a:cs typeface="Calibri"/>
            </a:endParaRPr>
          </a:p>
        </p:txBody>
      </p:sp>
      <p:sp>
        <p:nvSpPr>
          <p:cNvPr id="11" name="object 11"/>
          <p:cNvSpPr/>
          <p:nvPr/>
        </p:nvSpPr>
        <p:spPr>
          <a:xfrm>
            <a:off x="1523993" y="5278749"/>
            <a:ext cx="461645" cy="461645"/>
          </a:xfrm>
          <a:custGeom>
            <a:avLst/>
            <a:gdLst/>
            <a:ahLst/>
            <a:cxnLst/>
            <a:rect l="l" t="t" r="r" b="b"/>
            <a:pathLst>
              <a:path w="461644" h="461645">
                <a:moveTo>
                  <a:pt x="230670" y="0"/>
                </a:moveTo>
                <a:lnTo>
                  <a:pt x="184182" y="4685"/>
                </a:lnTo>
                <a:lnTo>
                  <a:pt x="140883" y="18125"/>
                </a:lnTo>
                <a:lnTo>
                  <a:pt x="101701" y="39391"/>
                </a:lnTo>
                <a:lnTo>
                  <a:pt x="67562" y="67556"/>
                </a:lnTo>
                <a:lnTo>
                  <a:pt x="39395" y="101692"/>
                </a:lnTo>
                <a:lnTo>
                  <a:pt x="18127" y="140872"/>
                </a:lnTo>
                <a:lnTo>
                  <a:pt x="4686" y="184170"/>
                </a:lnTo>
                <a:lnTo>
                  <a:pt x="0" y="230657"/>
                </a:lnTo>
                <a:lnTo>
                  <a:pt x="4686" y="277144"/>
                </a:lnTo>
                <a:lnTo>
                  <a:pt x="18127" y="320443"/>
                </a:lnTo>
                <a:lnTo>
                  <a:pt x="39395" y="359626"/>
                </a:lnTo>
                <a:lnTo>
                  <a:pt x="67562" y="393765"/>
                </a:lnTo>
                <a:lnTo>
                  <a:pt x="101701" y="421932"/>
                </a:lnTo>
                <a:lnTo>
                  <a:pt x="140883" y="443200"/>
                </a:lnTo>
                <a:lnTo>
                  <a:pt x="184182" y="456641"/>
                </a:lnTo>
                <a:lnTo>
                  <a:pt x="230670" y="461327"/>
                </a:lnTo>
                <a:lnTo>
                  <a:pt x="277157" y="456641"/>
                </a:lnTo>
                <a:lnTo>
                  <a:pt x="320456" y="443200"/>
                </a:lnTo>
                <a:lnTo>
                  <a:pt x="359639" y="421932"/>
                </a:lnTo>
                <a:lnTo>
                  <a:pt x="393777" y="393765"/>
                </a:lnTo>
                <a:lnTo>
                  <a:pt x="421944" y="359626"/>
                </a:lnTo>
                <a:lnTo>
                  <a:pt x="443212" y="320443"/>
                </a:lnTo>
                <a:lnTo>
                  <a:pt x="456653" y="277144"/>
                </a:lnTo>
                <a:lnTo>
                  <a:pt x="461340" y="230657"/>
                </a:lnTo>
                <a:lnTo>
                  <a:pt x="456653" y="184170"/>
                </a:lnTo>
                <a:lnTo>
                  <a:pt x="443212" y="140872"/>
                </a:lnTo>
                <a:lnTo>
                  <a:pt x="421944" y="101692"/>
                </a:lnTo>
                <a:lnTo>
                  <a:pt x="393777" y="67556"/>
                </a:lnTo>
                <a:lnTo>
                  <a:pt x="359639" y="39391"/>
                </a:lnTo>
                <a:lnTo>
                  <a:pt x="320456" y="18125"/>
                </a:lnTo>
                <a:lnTo>
                  <a:pt x="277157" y="4685"/>
                </a:lnTo>
                <a:lnTo>
                  <a:pt x="230670" y="0"/>
                </a:lnTo>
                <a:close/>
              </a:path>
            </a:pathLst>
          </a:custGeom>
          <a:solidFill>
            <a:srgbClr val="FFFFFF"/>
          </a:solidFill>
        </p:spPr>
        <p:txBody>
          <a:bodyPr wrap="square" lIns="0" tIns="0" rIns="0" bIns="0" rtlCol="0"/>
          <a:lstStyle/>
          <a:p>
            <a:endParaRPr/>
          </a:p>
        </p:txBody>
      </p:sp>
      <p:sp>
        <p:nvSpPr>
          <p:cNvPr id="12" name="object 12"/>
          <p:cNvSpPr/>
          <p:nvPr/>
        </p:nvSpPr>
        <p:spPr>
          <a:xfrm>
            <a:off x="1694464" y="5360290"/>
            <a:ext cx="120523" cy="279614"/>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txBox="1"/>
          <p:nvPr/>
        </p:nvSpPr>
        <p:spPr>
          <a:xfrm>
            <a:off x="2144896" y="5346383"/>
            <a:ext cx="225996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FFFFFF"/>
                </a:solidFill>
                <a:latin typeface="Calibri"/>
                <a:cs typeface="Calibri"/>
              </a:rPr>
              <a:t>Access </a:t>
            </a:r>
            <a:r>
              <a:rPr sz="2000" spc="-15" dirty="0">
                <a:solidFill>
                  <a:srgbClr val="FFFFFF"/>
                </a:solidFill>
                <a:latin typeface="Calibri"/>
                <a:cs typeface="Calibri"/>
              </a:rPr>
              <a:t>to</a:t>
            </a:r>
            <a:r>
              <a:rPr sz="2000" spc="-60" dirty="0">
                <a:solidFill>
                  <a:srgbClr val="FFFFFF"/>
                </a:solidFill>
                <a:latin typeface="Calibri"/>
                <a:cs typeface="Calibri"/>
              </a:rPr>
              <a:t> </a:t>
            </a:r>
            <a:r>
              <a:rPr sz="2000" spc="-15" dirty="0">
                <a:solidFill>
                  <a:srgbClr val="FFFFFF"/>
                </a:solidFill>
                <a:latin typeface="Calibri"/>
                <a:cs typeface="Calibri"/>
              </a:rPr>
              <a:t>information</a:t>
            </a:r>
            <a:endParaRPr sz="2000">
              <a:latin typeface="Calibri"/>
              <a:cs typeface="Calibri"/>
            </a:endParaRPr>
          </a:p>
        </p:txBody>
      </p:sp>
      <p:sp>
        <p:nvSpPr>
          <p:cNvPr id="14" name="object 14"/>
          <p:cNvSpPr txBox="1"/>
          <p:nvPr/>
        </p:nvSpPr>
        <p:spPr>
          <a:xfrm>
            <a:off x="8433619" y="2209800"/>
            <a:ext cx="2925445" cy="330200"/>
          </a:xfrm>
          <a:prstGeom prst="rect">
            <a:avLst/>
          </a:prstGeom>
        </p:spPr>
        <p:txBody>
          <a:bodyPr vert="horz" wrap="square" lIns="0" tIns="12700" rIns="0" bIns="0" rtlCol="0">
            <a:spAutoFit/>
          </a:bodyPr>
          <a:lstStyle/>
          <a:p>
            <a:pPr marL="12700">
              <a:lnSpc>
                <a:spcPct val="100000"/>
              </a:lnSpc>
              <a:spcBef>
                <a:spcPts val="100"/>
              </a:spcBef>
            </a:pPr>
            <a:r>
              <a:rPr sz="2000" b="1" spc="-5" dirty="0">
                <a:solidFill>
                  <a:srgbClr val="4C4C4C"/>
                </a:solidFill>
                <a:latin typeface="Calibri"/>
                <a:cs typeface="Calibri"/>
              </a:rPr>
              <a:t>Discuss </a:t>
            </a:r>
            <a:r>
              <a:rPr sz="2000" b="1" dirty="0">
                <a:solidFill>
                  <a:srgbClr val="4C4C4C"/>
                </a:solidFill>
                <a:latin typeface="Calibri"/>
                <a:cs typeface="Calibri"/>
              </a:rPr>
              <a:t>and </a:t>
            </a:r>
            <a:r>
              <a:rPr sz="2000" b="1" spc="-20" dirty="0">
                <a:solidFill>
                  <a:srgbClr val="4C4C4C"/>
                </a:solidFill>
                <a:latin typeface="Calibri"/>
                <a:cs typeface="Calibri"/>
              </a:rPr>
              <a:t>make </a:t>
            </a:r>
            <a:r>
              <a:rPr sz="2000" b="1" spc="-10" dirty="0">
                <a:solidFill>
                  <a:srgbClr val="4C4C4C"/>
                </a:solidFill>
                <a:latin typeface="Calibri"/>
                <a:cs typeface="Calibri"/>
              </a:rPr>
              <a:t>notes</a:t>
            </a:r>
            <a:r>
              <a:rPr sz="2000" b="1" spc="-50" dirty="0">
                <a:solidFill>
                  <a:srgbClr val="4C4C4C"/>
                </a:solidFill>
                <a:latin typeface="Calibri"/>
                <a:cs typeface="Calibri"/>
              </a:rPr>
              <a:t> </a:t>
            </a:r>
            <a:r>
              <a:rPr sz="2000" b="1" dirty="0">
                <a:solidFill>
                  <a:srgbClr val="4C4C4C"/>
                </a:solidFill>
                <a:latin typeface="Calibri"/>
                <a:cs typeface="Calibri"/>
              </a:rPr>
              <a:t>on:</a:t>
            </a:r>
            <a:endParaRPr sz="2000">
              <a:latin typeface="Calibri"/>
              <a:cs typeface="Calibri"/>
            </a:endParaRPr>
          </a:p>
        </p:txBody>
      </p:sp>
      <p:sp>
        <p:nvSpPr>
          <p:cNvPr id="15" name="object 15"/>
          <p:cNvSpPr txBox="1"/>
          <p:nvPr/>
        </p:nvSpPr>
        <p:spPr>
          <a:xfrm>
            <a:off x="7804150" y="3060700"/>
            <a:ext cx="25209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00A0D2"/>
                </a:solidFill>
                <a:latin typeface="Wingdings 2"/>
                <a:cs typeface="Wingdings 2"/>
              </a:rPr>
              <a:t></a:t>
            </a:r>
            <a:endParaRPr sz="2000">
              <a:latin typeface="Wingdings 2"/>
              <a:cs typeface="Wingdings 2"/>
            </a:endParaRPr>
          </a:p>
        </p:txBody>
      </p:sp>
      <p:sp>
        <p:nvSpPr>
          <p:cNvPr id="16" name="object 16"/>
          <p:cNvSpPr txBox="1"/>
          <p:nvPr/>
        </p:nvSpPr>
        <p:spPr>
          <a:xfrm>
            <a:off x="8261350" y="3035300"/>
            <a:ext cx="579564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What </a:t>
            </a:r>
            <a:r>
              <a:rPr sz="2000" dirty="0">
                <a:solidFill>
                  <a:srgbClr val="333333"/>
                </a:solidFill>
                <a:latin typeface="Calibri"/>
                <a:cs typeface="Calibri"/>
              </a:rPr>
              <a:t>the </a:t>
            </a:r>
            <a:r>
              <a:rPr sz="2000" spc="-5" dirty="0">
                <a:solidFill>
                  <a:srgbClr val="333333"/>
                </a:solidFill>
                <a:latin typeface="Calibri"/>
                <a:cs typeface="Calibri"/>
              </a:rPr>
              <a:t>school is doing well </a:t>
            </a:r>
            <a:r>
              <a:rPr sz="2000" spc="-20" dirty="0">
                <a:solidFill>
                  <a:srgbClr val="333333"/>
                </a:solidFill>
                <a:latin typeface="Calibri"/>
                <a:cs typeface="Calibri"/>
              </a:rPr>
              <a:t>for </a:t>
            </a:r>
            <a:r>
              <a:rPr sz="2000" spc="-5" dirty="0">
                <a:solidFill>
                  <a:srgbClr val="333333"/>
                </a:solidFill>
                <a:latin typeface="Calibri"/>
                <a:cs typeface="Calibri"/>
              </a:rPr>
              <a:t>pupils </a:t>
            </a:r>
            <a:r>
              <a:rPr sz="2000" dirty="0">
                <a:solidFill>
                  <a:srgbClr val="333333"/>
                </a:solidFill>
                <a:latin typeface="Calibri"/>
                <a:cs typeface="Calibri"/>
              </a:rPr>
              <a:t>with</a:t>
            </a:r>
            <a:r>
              <a:rPr sz="2000" spc="10" dirty="0">
                <a:solidFill>
                  <a:srgbClr val="333333"/>
                </a:solidFill>
                <a:latin typeface="Calibri"/>
                <a:cs typeface="Calibri"/>
              </a:rPr>
              <a:t> </a:t>
            </a:r>
            <a:r>
              <a:rPr sz="2000" spc="-10" dirty="0">
                <a:solidFill>
                  <a:srgbClr val="333333"/>
                </a:solidFill>
                <a:latin typeface="Calibri"/>
                <a:cs typeface="Calibri"/>
              </a:rPr>
              <a:t>disabilities.</a:t>
            </a:r>
            <a:endParaRPr sz="2000">
              <a:latin typeface="Calibri"/>
              <a:cs typeface="Calibri"/>
            </a:endParaRPr>
          </a:p>
        </p:txBody>
      </p:sp>
      <p:sp>
        <p:nvSpPr>
          <p:cNvPr id="17" name="object 17"/>
          <p:cNvSpPr txBox="1"/>
          <p:nvPr/>
        </p:nvSpPr>
        <p:spPr>
          <a:xfrm>
            <a:off x="7804150" y="3695700"/>
            <a:ext cx="25209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00A0D2"/>
                </a:solidFill>
                <a:latin typeface="Wingdings 2"/>
                <a:cs typeface="Wingdings 2"/>
              </a:rPr>
              <a:t></a:t>
            </a:r>
            <a:endParaRPr sz="2000">
              <a:latin typeface="Wingdings 2"/>
              <a:cs typeface="Wingdings 2"/>
            </a:endParaRPr>
          </a:p>
        </p:txBody>
      </p:sp>
      <p:sp>
        <p:nvSpPr>
          <p:cNvPr id="18" name="object 18"/>
          <p:cNvSpPr txBox="1"/>
          <p:nvPr/>
        </p:nvSpPr>
        <p:spPr>
          <a:xfrm>
            <a:off x="8261350" y="3670300"/>
            <a:ext cx="6981190" cy="635000"/>
          </a:xfrm>
          <a:prstGeom prst="rect">
            <a:avLst/>
          </a:prstGeom>
        </p:spPr>
        <p:txBody>
          <a:bodyPr vert="horz" wrap="square" lIns="0" tIns="12700" rIns="0" bIns="0" rtlCol="0">
            <a:spAutoFit/>
          </a:bodyPr>
          <a:lstStyle/>
          <a:p>
            <a:pPr marL="12700" marR="5080">
              <a:lnSpc>
                <a:spcPct val="100000"/>
              </a:lnSpc>
              <a:spcBef>
                <a:spcPts val="100"/>
              </a:spcBef>
            </a:pPr>
            <a:r>
              <a:rPr sz="2000" spc="-5" dirty="0">
                <a:solidFill>
                  <a:srgbClr val="333333"/>
                </a:solidFill>
                <a:latin typeface="Calibri"/>
                <a:cs typeface="Calibri"/>
              </a:rPr>
              <a:t>What </a:t>
            </a:r>
            <a:r>
              <a:rPr sz="2000" spc="-10" dirty="0">
                <a:solidFill>
                  <a:srgbClr val="333333"/>
                </a:solidFill>
                <a:latin typeface="Calibri"/>
                <a:cs typeface="Calibri"/>
              </a:rPr>
              <a:t>specific </a:t>
            </a:r>
            <a:r>
              <a:rPr sz="2000" spc="-5" dirty="0">
                <a:solidFill>
                  <a:srgbClr val="333333"/>
                </a:solidFill>
                <a:latin typeface="Calibri"/>
                <a:cs typeface="Calibri"/>
              </a:rPr>
              <a:t>challenges</a:t>
            </a:r>
            <a:r>
              <a:rPr sz="2000" dirty="0">
                <a:solidFill>
                  <a:srgbClr val="333333"/>
                </a:solidFill>
                <a:latin typeface="Calibri"/>
                <a:cs typeface="Calibri"/>
              </a:rPr>
              <a:t>/ </a:t>
            </a:r>
            <a:r>
              <a:rPr sz="2000" spc="-10" dirty="0">
                <a:solidFill>
                  <a:srgbClr val="333333"/>
                </a:solidFill>
                <a:latin typeface="Calibri"/>
                <a:cs typeface="Calibri"/>
              </a:rPr>
              <a:t>barriers to </a:t>
            </a:r>
            <a:r>
              <a:rPr sz="2000" dirty="0">
                <a:solidFill>
                  <a:srgbClr val="333333"/>
                </a:solidFill>
                <a:latin typeface="Calibri"/>
                <a:cs typeface="Calibri"/>
              </a:rPr>
              <a:t>access the </a:t>
            </a:r>
            <a:r>
              <a:rPr sz="2000" spc="-5" dirty="0">
                <a:solidFill>
                  <a:srgbClr val="333333"/>
                </a:solidFill>
                <a:latin typeface="Calibri"/>
                <a:cs typeface="Calibri"/>
              </a:rPr>
              <a:t>school </a:t>
            </a:r>
            <a:r>
              <a:rPr sz="2000" spc="-10" dirty="0">
                <a:solidFill>
                  <a:srgbClr val="333333"/>
                </a:solidFill>
                <a:latin typeface="Calibri"/>
                <a:cs typeface="Calibri"/>
              </a:rPr>
              <a:t>presents </a:t>
            </a:r>
            <a:r>
              <a:rPr sz="2000" spc="-20" dirty="0">
                <a:solidFill>
                  <a:srgbClr val="333333"/>
                </a:solidFill>
                <a:latin typeface="Calibri"/>
                <a:cs typeface="Calibri"/>
              </a:rPr>
              <a:t>for  </a:t>
            </a:r>
            <a:r>
              <a:rPr sz="2000" spc="-5" dirty="0">
                <a:solidFill>
                  <a:srgbClr val="333333"/>
                </a:solidFill>
                <a:latin typeface="Calibri"/>
                <a:cs typeface="Calibri"/>
              </a:rPr>
              <a:t>pupils </a:t>
            </a:r>
            <a:r>
              <a:rPr sz="2000" dirty="0">
                <a:solidFill>
                  <a:srgbClr val="333333"/>
                </a:solidFill>
                <a:latin typeface="Calibri"/>
                <a:cs typeface="Calibri"/>
              </a:rPr>
              <a:t>with</a:t>
            </a:r>
            <a:r>
              <a:rPr sz="2000" spc="-5" dirty="0">
                <a:solidFill>
                  <a:srgbClr val="333333"/>
                </a:solidFill>
                <a:latin typeface="Calibri"/>
                <a:cs typeface="Calibri"/>
              </a:rPr>
              <a:t> </a:t>
            </a:r>
            <a:r>
              <a:rPr sz="2000" spc="-10" dirty="0">
                <a:solidFill>
                  <a:srgbClr val="333333"/>
                </a:solidFill>
                <a:latin typeface="Calibri"/>
                <a:cs typeface="Calibri"/>
              </a:rPr>
              <a:t>disabilities.</a:t>
            </a:r>
            <a:endParaRPr sz="2000" dirty="0">
              <a:latin typeface="Calibri"/>
              <a:cs typeface="Calibri"/>
            </a:endParaRPr>
          </a:p>
        </p:txBody>
      </p:sp>
      <p:sp>
        <p:nvSpPr>
          <p:cNvPr id="19" name="object 19"/>
          <p:cNvSpPr txBox="1"/>
          <p:nvPr/>
        </p:nvSpPr>
        <p:spPr>
          <a:xfrm>
            <a:off x="7804150" y="4635500"/>
            <a:ext cx="25209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00A0D2"/>
                </a:solidFill>
                <a:latin typeface="Wingdings 2"/>
                <a:cs typeface="Wingdings 2"/>
              </a:rPr>
              <a:t></a:t>
            </a:r>
            <a:endParaRPr sz="2000">
              <a:latin typeface="Wingdings 2"/>
              <a:cs typeface="Wingdings 2"/>
            </a:endParaRPr>
          </a:p>
        </p:txBody>
      </p:sp>
      <p:sp>
        <p:nvSpPr>
          <p:cNvPr id="20" name="object 20"/>
          <p:cNvSpPr txBox="1"/>
          <p:nvPr/>
        </p:nvSpPr>
        <p:spPr>
          <a:xfrm>
            <a:off x="8261350" y="4610100"/>
            <a:ext cx="6974205" cy="3302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What </a:t>
            </a:r>
            <a:r>
              <a:rPr sz="2000" spc="-10" dirty="0">
                <a:solidFill>
                  <a:srgbClr val="333333"/>
                </a:solidFill>
                <a:latin typeface="Calibri"/>
                <a:cs typeface="Calibri"/>
              </a:rPr>
              <a:t>solutions </a:t>
            </a:r>
            <a:r>
              <a:rPr sz="2000" spc="-5" dirty="0">
                <a:solidFill>
                  <a:srgbClr val="333333"/>
                </a:solidFill>
                <a:latin typeface="Calibri"/>
                <a:cs typeface="Calibri"/>
              </a:rPr>
              <a:t>might </a:t>
            </a:r>
            <a:r>
              <a:rPr sz="2000" spc="-10" dirty="0">
                <a:solidFill>
                  <a:srgbClr val="333333"/>
                </a:solidFill>
                <a:latin typeface="Calibri"/>
                <a:cs typeface="Calibri"/>
              </a:rPr>
              <a:t>remove </a:t>
            </a:r>
            <a:r>
              <a:rPr sz="2000" spc="-5" dirty="0">
                <a:solidFill>
                  <a:srgbClr val="333333"/>
                </a:solidFill>
                <a:latin typeface="Calibri"/>
                <a:cs typeface="Calibri"/>
              </a:rPr>
              <a:t>or reduce </a:t>
            </a:r>
            <a:r>
              <a:rPr sz="2000" dirty="0">
                <a:solidFill>
                  <a:srgbClr val="333333"/>
                </a:solidFill>
                <a:latin typeface="Calibri"/>
                <a:cs typeface="Calibri"/>
              </a:rPr>
              <a:t>these </a:t>
            </a:r>
            <a:r>
              <a:rPr sz="2000" spc="-5" dirty="0">
                <a:solidFill>
                  <a:srgbClr val="333333"/>
                </a:solidFill>
                <a:latin typeface="Calibri"/>
                <a:cs typeface="Calibri"/>
              </a:rPr>
              <a:t>challenges</a:t>
            </a:r>
            <a:r>
              <a:rPr sz="2000" dirty="0">
                <a:solidFill>
                  <a:srgbClr val="333333"/>
                </a:solidFill>
                <a:latin typeface="Calibri"/>
                <a:cs typeface="Calibri"/>
              </a:rPr>
              <a:t>/</a:t>
            </a:r>
            <a:r>
              <a:rPr sz="2000" spc="20" dirty="0">
                <a:solidFill>
                  <a:srgbClr val="333333"/>
                </a:solidFill>
                <a:latin typeface="Calibri"/>
                <a:cs typeface="Calibri"/>
              </a:rPr>
              <a:t> </a:t>
            </a:r>
            <a:r>
              <a:rPr sz="2000" spc="-10" dirty="0">
                <a:solidFill>
                  <a:srgbClr val="333333"/>
                </a:solidFill>
                <a:latin typeface="Calibri"/>
                <a:cs typeface="Calibri"/>
              </a:rPr>
              <a:t>barriers.</a:t>
            </a:r>
            <a:endParaRPr sz="2000" dirty="0">
              <a:latin typeface="Calibri"/>
              <a:cs typeface="Calibri"/>
            </a:endParaRPr>
          </a:p>
        </p:txBody>
      </p:sp>
      <p:sp>
        <p:nvSpPr>
          <p:cNvPr id="21" name="object 21"/>
          <p:cNvSpPr txBox="1"/>
          <p:nvPr/>
        </p:nvSpPr>
        <p:spPr>
          <a:xfrm>
            <a:off x="7804150" y="5270500"/>
            <a:ext cx="252095" cy="330200"/>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00A0D2"/>
                </a:solidFill>
                <a:latin typeface="Wingdings 2"/>
                <a:cs typeface="Wingdings 2"/>
              </a:rPr>
              <a:t></a:t>
            </a:r>
            <a:endParaRPr sz="2000">
              <a:latin typeface="Wingdings 2"/>
              <a:cs typeface="Wingdings 2"/>
            </a:endParaRPr>
          </a:p>
        </p:txBody>
      </p:sp>
      <p:sp>
        <p:nvSpPr>
          <p:cNvPr id="22" name="object 22"/>
          <p:cNvSpPr txBox="1"/>
          <p:nvPr/>
        </p:nvSpPr>
        <p:spPr>
          <a:xfrm>
            <a:off x="8261350" y="5245100"/>
            <a:ext cx="7432040" cy="635000"/>
          </a:xfrm>
          <a:prstGeom prst="rect">
            <a:avLst/>
          </a:prstGeom>
        </p:spPr>
        <p:txBody>
          <a:bodyPr vert="horz" wrap="square" lIns="0" tIns="12700" rIns="0" bIns="0" rtlCol="0">
            <a:spAutoFit/>
          </a:bodyPr>
          <a:lstStyle/>
          <a:p>
            <a:pPr marL="12700">
              <a:lnSpc>
                <a:spcPct val="100000"/>
              </a:lnSpc>
              <a:spcBef>
                <a:spcPts val="100"/>
              </a:spcBef>
            </a:pPr>
            <a:r>
              <a:rPr sz="2000" spc="-5" dirty="0">
                <a:solidFill>
                  <a:srgbClr val="333333"/>
                </a:solidFill>
                <a:latin typeface="Calibri"/>
                <a:cs typeface="Calibri"/>
              </a:rPr>
              <a:t>How </a:t>
            </a:r>
            <a:r>
              <a:rPr sz="2000" spc="-10" dirty="0">
                <a:solidFill>
                  <a:srgbClr val="333333"/>
                </a:solidFill>
                <a:latin typeface="Calibri"/>
                <a:cs typeface="Calibri"/>
              </a:rPr>
              <a:t>we </a:t>
            </a:r>
            <a:r>
              <a:rPr sz="2000" spc="-5" dirty="0">
                <a:solidFill>
                  <a:srgbClr val="333333"/>
                </a:solidFill>
                <a:latin typeface="Calibri"/>
                <a:cs typeface="Calibri"/>
              </a:rPr>
              <a:t>might </a:t>
            </a:r>
            <a:r>
              <a:rPr sz="2000" spc="-15" dirty="0">
                <a:solidFill>
                  <a:srgbClr val="333333"/>
                </a:solidFill>
                <a:latin typeface="Calibri"/>
                <a:cs typeface="Calibri"/>
              </a:rPr>
              <a:t>improve </a:t>
            </a:r>
            <a:r>
              <a:rPr sz="2000" dirty="0">
                <a:solidFill>
                  <a:srgbClr val="333333"/>
                </a:solidFill>
                <a:latin typeface="Calibri"/>
                <a:cs typeface="Calibri"/>
              </a:rPr>
              <a:t>access </a:t>
            </a:r>
            <a:r>
              <a:rPr sz="2000" spc="-20" dirty="0">
                <a:solidFill>
                  <a:srgbClr val="333333"/>
                </a:solidFill>
                <a:latin typeface="Calibri"/>
                <a:cs typeface="Calibri"/>
              </a:rPr>
              <a:t>for </a:t>
            </a:r>
            <a:r>
              <a:rPr sz="2000" spc="-5" dirty="0">
                <a:solidFill>
                  <a:srgbClr val="333333"/>
                </a:solidFill>
                <a:latin typeface="Calibri"/>
                <a:cs typeface="Calibri"/>
              </a:rPr>
              <a:t>pupils </a:t>
            </a:r>
            <a:r>
              <a:rPr sz="2000" dirty="0">
                <a:solidFill>
                  <a:srgbClr val="333333"/>
                </a:solidFill>
                <a:latin typeface="Calibri"/>
                <a:cs typeface="Calibri"/>
              </a:rPr>
              <a:t>with </a:t>
            </a:r>
            <a:r>
              <a:rPr sz="2000" spc="-10" dirty="0">
                <a:solidFill>
                  <a:srgbClr val="333333"/>
                </a:solidFill>
                <a:latin typeface="Calibri"/>
                <a:cs typeface="Calibri"/>
              </a:rPr>
              <a:t>disabilities </a:t>
            </a:r>
            <a:r>
              <a:rPr sz="2000" spc="-5" dirty="0">
                <a:solidFill>
                  <a:srgbClr val="333333"/>
                </a:solidFill>
                <a:latin typeface="Calibri"/>
                <a:cs typeface="Calibri"/>
              </a:rPr>
              <a:t>more</a:t>
            </a:r>
            <a:r>
              <a:rPr sz="2000" spc="70" dirty="0">
                <a:solidFill>
                  <a:srgbClr val="333333"/>
                </a:solidFill>
                <a:latin typeface="Calibri"/>
                <a:cs typeface="Calibri"/>
              </a:rPr>
              <a:t> </a:t>
            </a:r>
            <a:r>
              <a:rPr sz="2000" spc="-10" dirty="0">
                <a:solidFill>
                  <a:srgbClr val="333333"/>
                </a:solidFill>
                <a:latin typeface="Calibri"/>
                <a:cs typeface="Calibri"/>
              </a:rPr>
              <a:t>generally</a:t>
            </a:r>
            <a:endParaRPr sz="2000" dirty="0">
              <a:latin typeface="Calibri"/>
              <a:cs typeface="Calibri"/>
            </a:endParaRPr>
          </a:p>
          <a:p>
            <a:pPr marL="12700">
              <a:lnSpc>
                <a:spcPct val="100000"/>
              </a:lnSpc>
            </a:pPr>
            <a:r>
              <a:rPr sz="2000" dirty="0">
                <a:solidFill>
                  <a:srgbClr val="333333"/>
                </a:solidFill>
                <a:latin typeface="Calibri"/>
                <a:cs typeface="Calibri"/>
              </a:rPr>
              <a:t>and </a:t>
            </a:r>
            <a:r>
              <a:rPr sz="2000" spc="-20" dirty="0">
                <a:solidFill>
                  <a:srgbClr val="333333"/>
                </a:solidFill>
                <a:latin typeface="Calibri"/>
                <a:cs typeface="Calibri"/>
              </a:rPr>
              <a:t>for </a:t>
            </a:r>
            <a:r>
              <a:rPr sz="2000" spc="-10" dirty="0">
                <a:solidFill>
                  <a:srgbClr val="333333"/>
                </a:solidFill>
                <a:latin typeface="Calibri"/>
                <a:cs typeface="Calibri"/>
              </a:rPr>
              <a:t>future</a:t>
            </a:r>
            <a:r>
              <a:rPr sz="2000" spc="5" dirty="0">
                <a:solidFill>
                  <a:srgbClr val="333333"/>
                </a:solidFill>
                <a:latin typeface="Calibri"/>
                <a:cs typeface="Calibri"/>
              </a:rPr>
              <a:t> </a:t>
            </a:r>
            <a:r>
              <a:rPr sz="2000" spc="-5" dirty="0">
                <a:solidFill>
                  <a:srgbClr val="333333"/>
                </a:solidFill>
                <a:latin typeface="Calibri"/>
                <a:cs typeface="Calibri"/>
              </a:rPr>
              <a:t>pupils.</a:t>
            </a:r>
            <a:endParaRPr sz="2000" dirty="0">
              <a:latin typeface="Calibri"/>
              <a:cs typeface="Calibri"/>
            </a:endParaRPr>
          </a:p>
        </p:txBody>
      </p:sp>
      <p:sp>
        <p:nvSpPr>
          <p:cNvPr id="23" name="object 23"/>
          <p:cNvSpPr/>
          <p:nvPr/>
        </p:nvSpPr>
        <p:spPr>
          <a:xfrm>
            <a:off x="1603895" y="3721098"/>
            <a:ext cx="293378" cy="24982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p:nvPr/>
        </p:nvSpPr>
        <p:spPr>
          <a:xfrm>
            <a:off x="7582850" y="2061268"/>
            <a:ext cx="676910" cy="676910"/>
          </a:xfrm>
          <a:custGeom>
            <a:avLst/>
            <a:gdLst/>
            <a:ahLst/>
            <a:cxnLst/>
            <a:rect l="l" t="t" r="r" b="b"/>
            <a:pathLst>
              <a:path w="676909" h="676910">
                <a:moveTo>
                  <a:pt x="338454" y="0"/>
                </a:moveTo>
                <a:lnTo>
                  <a:pt x="292529" y="3089"/>
                </a:lnTo>
                <a:lnTo>
                  <a:pt x="248481" y="12088"/>
                </a:lnTo>
                <a:lnTo>
                  <a:pt x="206715" y="26594"/>
                </a:lnTo>
                <a:lnTo>
                  <a:pt x="167632" y="46204"/>
                </a:lnTo>
                <a:lnTo>
                  <a:pt x="131637" y="70514"/>
                </a:lnTo>
                <a:lnTo>
                  <a:pt x="99133" y="99121"/>
                </a:lnTo>
                <a:lnTo>
                  <a:pt x="70522" y="131624"/>
                </a:lnTo>
                <a:lnTo>
                  <a:pt x="46210" y="167617"/>
                </a:lnTo>
                <a:lnTo>
                  <a:pt x="26598" y="206699"/>
                </a:lnTo>
                <a:lnTo>
                  <a:pt x="12090" y="248465"/>
                </a:lnTo>
                <a:lnTo>
                  <a:pt x="3089" y="292514"/>
                </a:lnTo>
                <a:lnTo>
                  <a:pt x="0" y="338442"/>
                </a:lnTo>
                <a:lnTo>
                  <a:pt x="3089" y="384367"/>
                </a:lnTo>
                <a:lnTo>
                  <a:pt x="12090" y="428413"/>
                </a:lnTo>
                <a:lnTo>
                  <a:pt x="26598" y="470178"/>
                </a:lnTo>
                <a:lnTo>
                  <a:pt x="46210" y="509258"/>
                </a:lnTo>
                <a:lnTo>
                  <a:pt x="70522" y="545250"/>
                </a:lnTo>
                <a:lnTo>
                  <a:pt x="99133" y="577751"/>
                </a:lnTo>
                <a:lnTo>
                  <a:pt x="131637" y="606358"/>
                </a:lnTo>
                <a:lnTo>
                  <a:pt x="167632" y="630668"/>
                </a:lnTo>
                <a:lnTo>
                  <a:pt x="206715" y="650277"/>
                </a:lnTo>
                <a:lnTo>
                  <a:pt x="248481" y="664783"/>
                </a:lnTo>
                <a:lnTo>
                  <a:pt x="292529" y="673782"/>
                </a:lnTo>
                <a:lnTo>
                  <a:pt x="338454" y="676871"/>
                </a:lnTo>
                <a:lnTo>
                  <a:pt x="384380" y="673782"/>
                </a:lnTo>
                <a:lnTo>
                  <a:pt x="428428" y="664783"/>
                </a:lnTo>
                <a:lnTo>
                  <a:pt x="470194" y="650277"/>
                </a:lnTo>
                <a:lnTo>
                  <a:pt x="509277" y="630668"/>
                </a:lnTo>
                <a:lnTo>
                  <a:pt x="545272" y="606358"/>
                </a:lnTo>
                <a:lnTo>
                  <a:pt x="577776" y="577751"/>
                </a:lnTo>
                <a:lnTo>
                  <a:pt x="606387" y="545250"/>
                </a:lnTo>
                <a:lnTo>
                  <a:pt x="630699" y="509258"/>
                </a:lnTo>
                <a:lnTo>
                  <a:pt x="650311" y="470178"/>
                </a:lnTo>
                <a:lnTo>
                  <a:pt x="664819" y="428413"/>
                </a:lnTo>
                <a:lnTo>
                  <a:pt x="673820" y="384367"/>
                </a:lnTo>
                <a:lnTo>
                  <a:pt x="676909" y="338442"/>
                </a:lnTo>
                <a:lnTo>
                  <a:pt x="673820" y="292514"/>
                </a:lnTo>
                <a:lnTo>
                  <a:pt x="664819" y="248465"/>
                </a:lnTo>
                <a:lnTo>
                  <a:pt x="650311" y="206699"/>
                </a:lnTo>
                <a:lnTo>
                  <a:pt x="630699" y="167617"/>
                </a:lnTo>
                <a:lnTo>
                  <a:pt x="606387" y="131624"/>
                </a:lnTo>
                <a:lnTo>
                  <a:pt x="577776" y="99121"/>
                </a:lnTo>
                <a:lnTo>
                  <a:pt x="545272" y="70514"/>
                </a:lnTo>
                <a:lnTo>
                  <a:pt x="509277" y="46204"/>
                </a:lnTo>
                <a:lnTo>
                  <a:pt x="470194" y="26594"/>
                </a:lnTo>
                <a:lnTo>
                  <a:pt x="428428" y="12088"/>
                </a:lnTo>
                <a:lnTo>
                  <a:pt x="384380" y="3089"/>
                </a:lnTo>
                <a:lnTo>
                  <a:pt x="338454" y="0"/>
                </a:lnTo>
                <a:close/>
              </a:path>
            </a:pathLst>
          </a:custGeom>
          <a:solidFill>
            <a:srgbClr val="00A0D2"/>
          </a:solidFill>
        </p:spPr>
        <p:txBody>
          <a:bodyPr wrap="square" lIns="0" tIns="0" rIns="0" bIns="0" rtlCol="0"/>
          <a:lstStyle/>
          <a:p>
            <a:endParaRPr/>
          </a:p>
        </p:txBody>
      </p:sp>
      <p:sp>
        <p:nvSpPr>
          <p:cNvPr id="25" name="object 25"/>
          <p:cNvSpPr/>
          <p:nvPr/>
        </p:nvSpPr>
        <p:spPr>
          <a:xfrm>
            <a:off x="7683712" y="2184381"/>
            <a:ext cx="347345" cy="369570"/>
          </a:xfrm>
          <a:custGeom>
            <a:avLst/>
            <a:gdLst/>
            <a:ahLst/>
            <a:cxnLst/>
            <a:rect l="l" t="t" r="r" b="b"/>
            <a:pathLst>
              <a:path w="347345" h="369569">
                <a:moveTo>
                  <a:pt x="177215" y="0"/>
                </a:moveTo>
                <a:lnTo>
                  <a:pt x="132027" y="6072"/>
                </a:lnTo>
                <a:lnTo>
                  <a:pt x="91420" y="23209"/>
                </a:lnTo>
                <a:lnTo>
                  <a:pt x="57016" y="49790"/>
                </a:lnTo>
                <a:lnTo>
                  <a:pt x="30435" y="84194"/>
                </a:lnTo>
                <a:lnTo>
                  <a:pt x="13298" y="124801"/>
                </a:lnTo>
                <a:lnTo>
                  <a:pt x="7226" y="169989"/>
                </a:lnTo>
                <a:lnTo>
                  <a:pt x="9269" y="196320"/>
                </a:lnTo>
                <a:lnTo>
                  <a:pt x="15311" y="221829"/>
                </a:lnTo>
                <a:lnTo>
                  <a:pt x="25223" y="246097"/>
                </a:lnTo>
                <a:lnTo>
                  <a:pt x="38874" y="268706"/>
                </a:lnTo>
                <a:lnTo>
                  <a:pt x="0" y="369392"/>
                </a:lnTo>
                <a:lnTo>
                  <a:pt x="88155" y="341934"/>
                </a:lnTo>
                <a:lnTo>
                  <a:pt x="29324" y="341934"/>
                </a:lnTo>
                <a:lnTo>
                  <a:pt x="58635" y="266001"/>
                </a:lnTo>
                <a:lnTo>
                  <a:pt x="32638" y="218601"/>
                </a:lnTo>
                <a:lnTo>
                  <a:pt x="24752" y="169989"/>
                </a:lnTo>
                <a:lnTo>
                  <a:pt x="32525" y="121800"/>
                </a:lnTo>
                <a:lnTo>
                  <a:pt x="54169" y="79947"/>
                </a:lnTo>
                <a:lnTo>
                  <a:pt x="87173" y="46943"/>
                </a:lnTo>
                <a:lnTo>
                  <a:pt x="129026" y="25298"/>
                </a:lnTo>
                <a:lnTo>
                  <a:pt x="177215" y="17526"/>
                </a:lnTo>
                <a:lnTo>
                  <a:pt x="249543" y="17525"/>
                </a:lnTo>
                <a:lnTo>
                  <a:pt x="222404" y="6072"/>
                </a:lnTo>
                <a:lnTo>
                  <a:pt x="177215" y="0"/>
                </a:lnTo>
                <a:close/>
              </a:path>
              <a:path w="347345" h="369569">
                <a:moveTo>
                  <a:pt x="123266" y="312674"/>
                </a:moveTo>
                <a:lnTo>
                  <a:pt x="29324" y="341934"/>
                </a:lnTo>
                <a:lnTo>
                  <a:pt x="88155" y="341934"/>
                </a:lnTo>
                <a:lnTo>
                  <a:pt x="122935" y="331101"/>
                </a:lnTo>
                <a:lnTo>
                  <a:pt x="229050" y="331101"/>
                </a:lnTo>
                <a:lnTo>
                  <a:pt x="249543" y="322453"/>
                </a:lnTo>
                <a:lnTo>
                  <a:pt x="177215" y="322453"/>
                </a:lnTo>
                <a:lnTo>
                  <a:pt x="164145" y="321902"/>
                </a:lnTo>
                <a:lnTo>
                  <a:pt x="151218" y="320252"/>
                </a:lnTo>
                <a:lnTo>
                  <a:pt x="138482" y="317502"/>
                </a:lnTo>
                <a:lnTo>
                  <a:pt x="125983" y="313651"/>
                </a:lnTo>
                <a:lnTo>
                  <a:pt x="123266" y="312674"/>
                </a:lnTo>
                <a:close/>
              </a:path>
              <a:path w="347345" h="369569">
                <a:moveTo>
                  <a:pt x="229050" y="331101"/>
                </a:moveTo>
                <a:lnTo>
                  <a:pt x="122935" y="331101"/>
                </a:lnTo>
                <a:lnTo>
                  <a:pt x="136191" y="334974"/>
                </a:lnTo>
                <a:lnTo>
                  <a:pt x="149709" y="337750"/>
                </a:lnTo>
                <a:lnTo>
                  <a:pt x="163410" y="339420"/>
                </a:lnTo>
                <a:lnTo>
                  <a:pt x="177215" y="339979"/>
                </a:lnTo>
                <a:lnTo>
                  <a:pt x="222404" y="333906"/>
                </a:lnTo>
                <a:lnTo>
                  <a:pt x="229050" y="331101"/>
                </a:lnTo>
                <a:close/>
              </a:path>
              <a:path w="347345" h="369569">
                <a:moveTo>
                  <a:pt x="249543" y="17525"/>
                </a:moveTo>
                <a:lnTo>
                  <a:pt x="177215" y="17526"/>
                </a:lnTo>
                <a:lnTo>
                  <a:pt x="225405" y="25298"/>
                </a:lnTo>
                <a:lnTo>
                  <a:pt x="267257" y="46943"/>
                </a:lnTo>
                <a:lnTo>
                  <a:pt x="300262" y="79947"/>
                </a:lnTo>
                <a:lnTo>
                  <a:pt x="321906" y="121800"/>
                </a:lnTo>
                <a:lnTo>
                  <a:pt x="329679" y="169989"/>
                </a:lnTo>
                <a:lnTo>
                  <a:pt x="321906" y="218183"/>
                </a:lnTo>
                <a:lnTo>
                  <a:pt x="300262" y="260036"/>
                </a:lnTo>
                <a:lnTo>
                  <a:pt x="267257" y="293039"/>
                </a:lnTo>
                <a:lnTo>
                  <a:pt x="225405" y="314681"/>
                </a:lnTo>
                <a:lnTo>
                  <a:pt x="177215" y="322453"/>
                </a:lnTo>
                <a:lnTo>
                  <a:pt x="249543" y="322453"/>
                </a:lnTo>
                <a:lnTo>
                  <a:pt x="297414" y="290188"/>
                </a:lnTo>
                <a:lnTo>
                  <a:pt x="323995" y="255784"/>
                </a:lnTo>
                <a:lnTo>
                  <a:pt x="341132" y="215177"/>
                </a:lnTo>
                <a:lnTo>
                  <a:pt x="347205" y="169989"/>
                </a:lnTo>
                <a:lnTo>
                  <a:pt x="341132" y="124801"/>
                </a:lnTo>
                <a:lnTo>
                  <a:pt x="323995" y="84194"/>
                </a:lnTo>
                <a:lnTo>
                  <a:pt x="297414" y="49790"/>
                </a:lnTo>
                <a:lnTo>
                  <a:pt x="263010" y="23209"/>
                </a:lnTo>
                <a:lnTo>
                  <a:pt x="249543" y="17525"/>
                </a:lnTo>
                <a:close/>
              </a:path>
            </a:pathLst>
          </a:custGeom>
          <a:solidFill>
            <a:srgbClr val="FFFFFF"/>
          </a:solidFill>
        </p:spPr>
        <p:txBody>
          <a:bodyPr wrap="square" lIns="0" tIns="0" rIns="0" bIns="0" rtlCol="0"/>
          <a:lstStyle/>
          <a:p>
            <a:endParaRPr/>
          </a:p>
        </p:txBody>
      </p:sp>
      <p:sp>
        <p:nvSpPr>
          <p:cNvPr id="26" name="object 26"/>
          <p:cNvSpPr/>
          <p:nvPr/>
        </p:nvSpPr>
        <p:spPr>
          <a:xfrm>
            <a:off x="7770030" y="2315385"/>
            <a:ext cx="121920" cy="0"/>
          </a:xfrm>
          <a:custGeom>
            <a:avLst/>
            <a:gdLst/>
            <a:ahLst/>
            <a:cxnLst/>
            <a:rect l="l" t="t" r="r" b="b"/>
            <a:pathLst>
              <a:path w="121920">
                <a:moveTo>
                  <a:pt x="0" y="0"/>
                </a:moveTo>
                <a:lnTo>
                  <a:pt x="121386" y="0"/>
                </a:lnTo>
              </a:path>
            </a:pathLst>
          </a:custGeom>
          <a:ln w="17525">
            <a:solidFill>
              <a:srgbClr val="FFFFFF"/>
            </a:solidFill>
          </a:ln>
        </p:spPr>
        <p:txBody>
          <a:bodyPr wrap="square" lIns="0" tIns="0" rIns="0" bIns="0" rtlCol="0"/>
          <a:lstStyle/>
          <a:p>
            <a:endParaRPr/>
          </a:p>
        </p:txBody>
      </p:sp>
      <p:sp>
        <p:nvSpPr>
          <p:cNvPr id="27" name="object 27"/>
          <p:cNvSpPr/>
          <p:nvPr/>
        </p:nvSpPr>
        <p:spPr>
          <a:xfrm>
            <a:off x="7770030" y="2354370"/>
            <a:ext cx="182245" cy="0"/>
          </a:xfrm>
          <a:custGeom>
            <a:avLst/>
            <a:gdLst/>
            <a:ahLst/>
            <a:cxnLst/>
            <a:rect l="l" t="t" r="r" b="b"/>
            <a:pathLst>
              <a:path w="182245">
                <a:moveTo>
                  <a:pt x="0" y="0"/>
                </a:moveTo>
                <a:lnTo>
                  <a:pt x="181800" y="0"/>
                </a:lnTo>
              </a:path>
            </a:pathLst>
          </a:custGeom>
          <a:ln w="17525">
            <a:solidFill>
              <a:srgbClr val="FFFFFF"/>
            </a:solidFill>
          </a:ln>
        </p:spPr>
        <p:txBody>
          <a:bodyPr wrap="square" lIns="0" tIns="0" rIns="0" bIns="0" rtlCol="0"/>
          <a:lstStyle/>
          <a:p>
            <a:endParaRPr/>
          </a:p>
        </p:txBody>
      </p:sp>
      <p:sp>
        <p:nvSpPr>
          <p:cNvPr id="28" name="object 28"/>
          <p:cNvSpPr/>
          <p:nvPr/>
        </p:nvSpPr>
        <p:spPr>
          <a:xfrm>
            <a:off x="7770030" y="2393355"/>
            <a:ext cx="182245" cy="0"/>
          </a:xfrm>
          <a:custGeom>
            <a:avLst/>
            <a:gdLst/>
            <a:ahLst/>
            <a:cxnLst/>
            <a:rect l="l" t="t" r="r" b="b"/>
            <a:pathLst>
              <a:path w="182245">
                <a:moveTo>
                  <a:pt x="0" y="0"/>
                </a:moveTo>
                <a:lnTo>
                  <a:pt x="181800" y="0"/>
                </a:lnTo>
              </a:path>
            </a:pathLst>
          </a:custGeom>
          <a:ln w="17525">
            <a:solidFill>
              <a:srgbClr val="FFFFFF"/>
            </a:solidFill>
          </a:ln>
        </p:spPr>
        <p:txBody>
          <a:bodyPr wrap="square" lIns="0" tIns="0" rIns="0" bIns="0" rtlCol="0"/>
          <a:lstStyle/>
          <a:p>
            <a:endParaRPr/>
          </a:p>
        </p:txBody>
      </p:sp>
      <p:sp>
        <p:nvSpPr>
          <p:cNvPr id="29" name="object 29"/>
          <p:cNvSpPr/>
          <p:nvPr/>
        </p:nvSpPr>
        <p:spPr>
          <a:xfrm>
            <a:off x="7907013" y="2287164"/>
            <a:ext cx="252095" cy="274320"/>
          </a:xfrm>
          <a:custGeom>
            <a:avLst/>
            <a:gdLst/>
            <a:ahLst/>
            <a:cxnLst/>
            <a:rect l="l" t="t" r="r" b="b"/>
            <a:pathLst>
              <a:path w="252095" h="274319">
                <a:moveTo>
                  <a:pt x="10096" y="237807"/>
                </a:moveTo>
                <a:lnTo>
                  <a:pt x="4762" y="239280"/>
                </a:lnTo>
                <a:lnTo>
                  <a:pt x="0" y="247675"/>
                </a:lnTo>
                <a:lnTo>
                  <a:pt x="1473" y="253009"/>
                </a:lnTo>
                <a:lnTo>
                  <a:pt x="5664" y="255384"/>
                </a:lnTo>
                <a:lnTo>
                  <a:pt x="27888" y="265594"/>
                </a:lnTo>
                <a:lnTo>
                  <a:pt x="51273" y="271810"/>
                </a:lnTo>
                <a:lnTo>
                  <a:pt x="75376" y="273956"/>
                </a:lnTo>
                <a:lnTo>
                  <a:pt x="99758" y="271957"/>
                </a:lnTo>
                <a:lnTo>
                  <a:pt x="111014" y="269593"/>
                </a:lnTo>
                <a:lnTo>
                  <a:pt x="122034" y="266341"/>
                </a:lnTo>
                <a:lnTo>
                  <a:pt x="132759" y="262217"/>
                </a:lnTo>
                <a:lnTo>
                  <a:pt x="143129" y="257238"/>
                </a:lnTo>
                <a:lnTo>
                  <a:pt x="243096" y="257238"/>
                </a:lnTo>
                <a:lnTo>
                  <a:pt x="242629" y="256450"/>
                </a:lnTo>
                <a:lnTo>
                  <a:pt x="75507" y="256450"/>
                </a:lnTo>
                <a:lnTo>
                  <a:pt x="54329" y="254569"/>
                </a:lnTo>
                <a:lnTo>
                  <a:pt x="33776" y="249124"/>
                </a:lnTo>
                <a:lnTo>
                  <a:pt x="14287" y="240182"/>
                </a:lnTo>
                <a:lnTo>
                  <a:pt x="10096" y="237807"/>
                </a:lnTo>
                <a:close/>
              </a:path>
              <a:path w="252095" h="274319">
                <a:moveTo>
                  <a:pt x="243096" y="257238"/>
                </a:moveTo>
                <a:lnTo>
                  <a:pt x="143129" y="257238"/>
                </a:lnTo>
                <a:lnTo>
                  <a:pt x="251879" y="272059"/>
                </a:lnTo>
                <a:lnTo>
                  <a:pt x="243096" y="257238"/>
                </a:lnTo>
                <a:close/>
              </a:path>
              <a:path w="252095" h="274319">
                <a:moveTo>
                  <a:pt x="139763" y="239141"/>
                </a:moveTo>
                <a:lnTo>
                  <a:pt x="96875" y="254698"/>
                </a:lnTo>
                <a:lnTo>
                  <a:pt x="75507" y="256450"/>
                </a:lnTo>
                <a:lnTo>
                  <a:pt x="242629" y="256450"/>
                </a:lnTo>
                <a:lnTo>
                  <a:pt x="238724" y="249859"/>
                </a:lnTo>
                <a:lnTo>
                  <a:pt x="218389" y="249859"/>
                </a:lnTo>
                <a:lnTo>
                  <a:pt x="139763" y="239141"/>
                </a:lnTo>
                <a:close/>
              </a:path>
              <a:path w="252095" h="274319">
                <a:moveTo>
                  <a:pt x="133527" y="0"/>
                </a:moveTo>
                <a:lnTo>
                  <a:pt x="128320" y="1841"/>
                </a:lnTo>
                <a:lnTo>
                  <a:pt x="124155" y="10541"/>
                </a:lnTo>
                <a:lnTo>
                  <a:pt x="125996" y="15748"/>
                </a:lnTo>
                <a:lnTo>
                  <a:pt x="130340" y="17830"/>
                </a:lnTo>
                <a:lnTo>
                  <a:pt x="155796" y="34057"/>
                </a:lnTo>
                <a:lnTo>
                  <a:pt x="176350" y="55506"/>
                </a:lnTo>
                <a:lnTo>
                  <a:pt x="191263" y="81197"/>
                </a:lnTo>
                <a:lnTo>
                  <a:pt x="199796" y="110147"/>
                </a:lnTo>
                <a:lnTo>
                  <a:pt x="201548" y="130505"/>
                </a:lnTo>
                <a:lnTo>
                  <a:pt x="200013" y="150683"/>
                </a:lnTo>
                <a:lnTo>
                  <a:pt x="195233" y="170345"/>
                </a:lnTo>
                <a:lnTo>
                  <a:pt x="187248" y="189153"/>
                </a:lnTo>
                <a:lnTo>
                  <a:pt x="184975" y="193471"/>
                </a:lnTo>
                <a:lnTo>
                  <a:pt x="218389" y="249859"/>
                </a:lnTo>
                <a:lnTo>
                  <a:pt x="238724" y="249859"/>
                </a:lnTo>
                <a:lnTo>
                  <a:pt x="204927" y="192824"/>
                </a:lnTo>
                <a:lnTo>
                  <a:pt x="212915" y="172320"/>
                </a:lnTo>
                <a:lnTo>
                  <a:pt x="217628" y="150993"/>
                </a:lnTo>
                <a:lnTo>
                  <a:pt x="219020" y="129194"/>
                </a:lnTo>
                <a:lnTo>
                  <a:pt x="217043" y="107276"/>
                </a:lnTo>
                <a:lnTo>
                  <a:pt x="207313" y="74293"/>
                </a:lnTo>
                <a:lnTo>
                  <a:pt x="190301" y="45016"/>
                </a:lnTo>
                <a:lnTo>
                  <a:pt x="166867" y="20571"/>
                </a:lnTo>
                <a:lnTo>
                  <a:pt x="137871" y="2082"/>
                </a:lnTo>
                <a:lnTo>
                  <a:pt x="133527" y="0"/>
                </a:lnTo>
                <a:close/>
              </a:path>
            </a:pathLst>
          </a:custGeom>
          <a:solidFill>
            <a:srgbClr val="FFFFFF"/>
          </a:solidFill>
        </p:spPr>
        <p:txBody>
          <a:bodyPr wrap="square" lIns="0" tIns="0" rIns="0" bIns="0" rtlCol="0"/>
          <a:lstStyle/>
          <a:p>
            <a:endParaRPr/>
          </a:p>
        </p:txBody>
      </p:sp>
      <p:sp>
        <p:nvSpPr>
          <p:cNvPr id="30" name="object 30"/>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31" name="object 31"/>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32" name="object 32"/>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33" name="object 33"/>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34" name="object 34"/>
          <p:cNvSpPr/>
          <p:nvPr/>
        </p:nvSpPr>
        <p:spPr>
          <a:xfrm>
            <a:off x="1524000" y="8960586"/>
            <a:ext cx="376677" cy="202709"/>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5" name="object 35"/>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36" name="object 36"/>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352921" y="1950849"/>
            <a:ext cx="4951095" cy="1244600"/>
          </a:xfrm>
          <a:prstGeom prst="rect">
            <a:avLst/>
          </a:prstGeom>
        </p:spPr>
        <p:txBody>
          <a:bodyPr vert="horz" wrap="square" lIns="0" tIns="12700" rIns="0" bIns="0" rtlCol="0">
            <a:spAutoFit/>
          </a:bodyPr>
          <a:lstStyle/>
          <a:p>
            <a:pPr marL="12700" marR="5080">
              <a:lnSpc>
                <a:spcPct val="100000"/>
              </a:lnSpc>
              <a:spcBef>
                <a:spcPts val="100"/>
              </a:spcBef>
            </a:pPr>
            <a:r>
              <a:rPr sz="4000" b="0" spc="65" dirty="0">
                <a:solidFill>
                  <a:srgbClr val="000000"/>
                </a:solidFill>
                <a:latin typeface="Calibri"/>
                <a:cs typeface="Calibri"/>
              </a:rPr>
              <a:t>Consulting </a:t>
            </a:r>
            <a:r>
              <a:rPr sz="4000" b="0" spc="60" dirty="0">
                <a:solidFill>
                  <a:srgbClr val="000000"/>
                </a:solidFill>
                <a:latin typeface="Calibri"/>
                <a:cs typeface="Calibri"/>
              </a:rPr>
              <a:t>with </a:t>
            </a:r>
            <a:r>
              <a:rPr sz="4000" b="0" spc="50" dirty="0">
                <a:solidFill>
                  <a:srgbClr val="000000"/>
                </a:solidFill>
                <a:latin typeface="Calibri"/>
                <a:cs typeface="Calibri"/>
              </a:rPr>
              <a:t>Others  </a:t>
            </a:r>
            <a:r>
              <a:rPr sz="4000" b="0" spc="60" dirty="0">
                <a:solidFill>
                  <a:srgbClr val="000000"/>
                </a:solidFill>
                <a:latin typeface="Calibri"/>
                <a:cs typeface="Calibri"/>
              </a:rPr>
              <a:t>about</a:t>
            </a:r>
            <a:r>
              <a:rPr sz="4000" b="0" spc="150" dirty="0">
                <a:solidFill>
                  <a:srgbClr val="000000"/>
                </a:solidFill>
                <a:latin typeface="Calibri"/>
                <a:cs typeface="Calibri"/>
              </a:rPr>
              <a:t> </a:t>
            </a:r>
            <a:r>
              <a:rPr sz="4000" b="0" spc="80" dirty="0">
                <a:solidFill>
                  <a:srgbClr val="000000"/>
                </a:solidFill>
                <a:latin typeface="Calibri"/>
                <a:cs typeface="Calibri"/>
              </a:rPr>
              <a:t>Access</a:t>
            </a:r>
            <a:endParaRPr sz="4000">
              <a:latin typeface="Calibri"/>
              <a:cs typeface="Calibri"/>
            </a:endParaRPr>
          </a:p>
        </p:txBody>
      </p:sp>
      <p:sp>
        <p:nvSpPr>
          <p:cNvPr id="3" name="object 3"/>
          <p:cNvSpPr/>
          <p:nvPr/>
        </p:nvSpPr>
        <p:spPr>
          <a:xfrm>
            <a:off x="10361298" y="5075039"/>
            <a:ext cx="762000" cy="762000"/>
          </a:xfrm>
          <a:custGeom>
            <a:avLst/>
            <a:gdLst/>
            <a:ahLst/>
            <a:cxnLst/>
            <a:rect l="l" t="t" r="r" b="b"/>
            <a:pathLst>
              <a:path w="762000" h="762000">
                <a:moveTo>
                  <a:pt x="381000" y="0"/>
                </a:moveTo>
                <a:lnTo>
                  <a:pt x="333207" y="2968"/>
                </a:lnTo>
                <a:lnTo>
                  <a:pt x="287185" y="11634"/>
                </a:lnTo>
                <a:lnTo>
                  <a:pt x="243293" y="25643"/>
                </a:lnTo>
                <a:lnTo>
                  <a:pt x="201887" y="44636"/>
                </a:lnTo>
                <a:lnTo>
                  <a:pt x="163323" y="68257"/>
                </a:lnTo>
                <a:lnTo>
                  <a:pt x="127960" y="96149"/>
                </a:lnTo>
                <a:lnTo>
                  <a:pt x="96153" y="127955"/>
                </a:lnTo>
                <a:lnTo>
                  <a:pt x="68260" y="163318"/>
                </a:lnTo>
                <a:lnTo>
                  <a:pt x="44638" y="201881"/>
                </a:lnTo>
                <a:lnTo>
                  <a:pt x="25644" y="243288"/>
                </a:lnTo>
                <a:lnTo>
                  <a:pt x="11635" y="287181"/>
                </a:lnTo>
                <a:lnTo>
                  <a:pt x="2968" y="333204"/>
                </a:lnTo>
                <a:lnTo>
                  <a:pt x="0" y="381000"/>
                </a:lnTo>
                <a:lnTo>
                  <a:pt x="2968" y="428795"/>
                </a:lnTo>
                <a:lnTo>
                  <a:pt x="11635" y="474818"/>
                </a:lnTo>
                <a:lnTo>
                  <a:pt x="25644" y="518711"/>
                </a:lnTo>
                <a:lnTo>
                  <a:pt x="44638" y="560118"/>
                </a:lnTo>
                <a:lnTo>
                  <a:pt x="68260" y="598681"/>
                </a:lnTo>
                <a:lnTo>
                  <a:pt x="96153" y="634044"/>
                </a:lnTo>
                <a:lnTo>
                  <a:pt x="127960" y="665850"/>
                </a:lnTo>
                <a:lnTo>
                  <a:pt x="163323" y="693742"/>
                </a:lnTo>
                <a:lnTo>
                  <a:pt x="201887" y="717363"/>
                </a:lnTo>
                <a:lnTo>
                  <a:pt x="243293" y="736356"/>
                </a:lnTo>
                <a:lnTo>
                  <a:pt x="287185" y="750365"/>
                </a:lnTo>
                <a:lnTo>
                  <a:pt x="333207" y="759031"/>
                </a:lnTo>
                <a:lnTo>
                  <a:pt x="381000" y="762000"/>
                </a:lnTo>
                <a:lnTo>
                  <a:pt x="428792" y="759031"/>
                </a:lnTo>
                <a:lnTo>
                  <a:pt x="474814" y="750365"/>
                </a:lnTo>
                <a:lnTo>
                  <a:pt x="518706" y="736356"/>
                </a:lnTo>
                <a:lnTo>
                  <a:pt x="560112" y="717363"/>
                </a:lnTo>
                <a:lnTo>
                  <a:pt x="598676" y="693742"/>
                </a:lnTo>
                <a:lnTo>
                  <a:pt x="634039" y="665850"/>
                </a:lnTo>
                <a:lnTo>
                  <a:pt x="665846" y="634044"/>
                </a:lnTo>
                <a:lnTo>
                  <a:pt x="693739" y="598681"/>
                </a:lnTo>
                <a:lnTo>
                  <a:pt x="717361" y="560118"/>
                </a:lnTo>
                <a:lnTo>
                  <a:pt x="736355" y="518711"/>
                </a:lnTo>
                <a:lnTo>
                  <a:pt x="750364" y="474818"/>
                </a:lnTo>
                <a:lnTo>
                  <a:pt x="759031" y="428795"/>
                </a:lnTo>
                <a:lnTo>
                  <a:pt x="762000" y="381000"/>
                </a:lnTo>
                <a:lnTo>
                  <a:pt x="759031" y="333204"/>
                </a:lnTo>
                <a:lnTo>
                  <a:pt x="750364" y="287181"/>
                </a:lnTo>
                <a:lnTo>
                  <a:pt x="736355" y="243288"/>
                </a:lnTo>
                <a:lnTo>
                  <a:pt x="717361" y="201881"/>
                </a:lnTo>
                <a:lnTo>
                  <a:pt x="693739" y="163318"/>
                </a:lnTo>
                <a:lnTo>
                  <a:pt x="665846" y="127955"/>
                </a:lnTo>
                <a:lnTo>
                  <a:pt x="634039" y="96149"/>
                </a:lnTo>
                <a:lnTo>
                  <a:pt x="598676" y="68257"/>
                </a:lnTo>
                <a:lnTo>
                  <a:pt x="560112" y="44636"/>
                </a:lnTo>
                <a:lnTo>
                  <a:pt x="518706" y="25643"/>
                </a:lnTo>
                <a:lnTo>
                  <a:pt x="474814" y="11634"/>
                </a:lnTo>
                <a:lnTo>
                  <a:pt x="428792" y="2968"/>
                </a:lnTo>
                <a:lnTo>
                  <a:pt x="381000" y="0"/>
                </a:lnTo>
                <a:close/>
              </a:path>
            </a:pathLst>
          </a:custGeom>
          <a:solidFill>
            <a:srgbClr val="00597B"/>
          </a:solidFill>
        </p:spPr>
        <p:txBody>
          <a:bodyPr wrap="square" lIns="0" tIns="0" rIns="0" bIns="0" rtlCol="0"/>
          <a:lstStyle/>
          <a:p>
            <a:endParaRPr/>
          </a:p>
        </p:txBody>
      </p:sp>
      <p:sp>
        <p:nvSpPr>
          <p:cNvPr id="4" name="object 4"/>
          <p:cNvSpPr/>
          <p:nvPr/>
        </p:nvSpPr>
        <p:spPr>
          <a:xfrm>
            <a:off x="10361298" y="6287046"/>
            <a:ext cx="762000" cy="762000"/>
          </a:xfrm>
          <a:custGeom>
            <a:avLst/>
            <a:gdLst/>
            <a:ahLst/>
            <a:cxnLst/>
            <a:rect l="l" t="t" r="r" b="b"/>
            <a:pathLst>
              <a:path w="762000" h="762000">
                <a:moveTo>
                  <a:pt x="381000" y="0"/>
                </a:moveTo>
                <a:lnTo>
                  <a:pt x="333207" y="2968"/>
                </a:lnTo>
                <a:lnTo>
                  <a:pt x="287185" y="11634"/>
                </a:lnTo>
                <a:lnTo>
                  <a:pt x="243293" y="25643"/>
                </a:lnTo>
                <a:lnTo>
                  <a:pt x="201887" y="44636"/>
                </a:lnTo>
                <a:lnTo>
                  <a:pt x="163323" y="68257"/>
                </a:lnTo>
                <a:lnTo>
                  <a:pt x="127960" y="96149"/>
                </a:lnTo>
                <a:lnTo>
                  <a:pt x="96153" y="127955"/>
                </a:lnTo>
                <a:lnTo>
                  <a:pt x="68260" y="163318"/>
                </a:lnTo>
                <a:lnTo>
                  <a:pt x="44638" y="201881"/>
                </a:lnTo>
                <a:lnTo>
                  <a:pt x="25644" y="243288"/>
                </a:lnTo>
                <a:lnTo>
                  <a:pt x="11635" y="287181"/>
                </a:lnTo>
                <a:lnTo>
                  <a:pt x="2968" y="333204"/>
                </a:lnTo>
                <a:lnTo>
                  <a:pt x="0" y="381000"/>
                </a:lnTo>
                <a:lnTo>
                  <a:pt x="2968" y="428795"/>
                </a:lnTo>
                <a:lnTo>
                  <a:pt x="11635" y="474818"/>
                </a:lnTo>
                <a:lnTo>
                  <a:pt x="25644" y="518711"/>
                </a:lnTo>
                <a:lnTo>
                  <a:pt x="44638" y="560118"/>
                </a:lnTo>
                <a:lnTo>
                  <a:pt x="68260" y="598681"/>
                </a:lnTo>
                <a:lnTo>
                  <a:pt x="96153" y="634044"/>
                </a:lnTo>
                <a:lnTo>
                  <a:pt x="127960" y="665850"/>
                </a:lnTo>
                <a:lnTo>
                  <a:pt x="163323" y="693742"/>
                </a:lnTo>
                <a:lnTo>
                  <a:pt x="201887" y="717363"/>
                </a:lnTo>
                <a:lnTo>
                  <a:pt x="243293" y="736356"/>
                </a:lnTo>
                <a:lnTo>
                  <a:pt x="287185" y="750365"/>
                </a:lnTo>
                <a:lnTo>
                  <a:pt x="333207" y="759031"/>
                </a:lnTo>
                <a:lnTo>
                  <a:pt x="381000" y="762000"/>
                </a:lnTo>
                <a:lnTo>
                  <a:pt x="428792" y="759031"/>
                </a:lnTo>
                <a:lnTo>
                  <a:pt x="474814" y="750365"/>
                </a:lnTo>
                <a:lnTo>
                  <a:pt x="518706" y="736356"/>
                </a:lnTo>
                <a:lnTo>
                  <a:pt x="560112" y="717363"/>
                </a:lnTo>
                <a:lnTo>
                  <a:pt x="598676" y="693742"/>
                </a:lnTo>
                <a:lnTo>
                  <a:pt x="634039" y="665850"/>
                </a:lnTo>
                <a:lnTo>
                  <a:pt x="665846" y="634044"/>
                </a:lnTo>
                <a:lnTo>
                  <a:pt x="693739" y="598681"/>
                </a:lnTo>
                <a:lnTo>
                  <a:pt x="717361" y="560118"/>
                </a:lnTo>
                <a:lnTo>
                  <a:pt x="736355" y="518711"/>
                </a:lnTo>
                <a:lnTo>
                  <a:pt x="750364" y="474818"/>
                </a:lnTo>
                <a:lnTo>
                  <a:pt x="759031" y="428795"/>
                </a:lnTo>
                <a:lnTo>
                  <a:pt x="762000" y="381000"/>
                </a:lnTo>
                <a:lnTo>
                  <a:pt x="759031" y="333204"/>
                </a:lnTo>
                <a:lnTo>
                  <a:pt x="750364" y="287181"/>
                </a:lnTo>
                <a:lnTo>
                  <a:pt x="736355" y="243288"/>
                </a:lnTo>
                <a:lnTo>
                  <a:pt x="717361" y="201881"/>
                </a:lnTo>
                <a:lnTo>
                  <a:pt x="693739" y="163318"/>
                </a:lnTo>
                <a:lnTo>
                  <a:pt x="665846" y="127955"/>
                </a:lnTo>
                <a:lnTo>
                  <a:pt x="634039" y="96149"/>
                </a:lnTo>
                <a:lnTo>
                  <a:pt x="598676" y="68257"/>
                </a:lnTo>
                <a:lnTo>
                  <a:pt x="560112" y="44636"/>
                </a:lnTo>
                <a:lnTo>
                  <a:pt x="518706" y="25643"/>
                </a:lnTo>
                <a:lnTo>
                  <a:pt x="474814" y="11634"/>
                </a:lnTo>
                <a:lnTo>
                  <a:pt x="428792" y="2968"/>
                </a:lnTo>
                <a:lnTo>
                  <a:pt x="381000" y="0"/>
                </a:lnTo>
                <a:close/>
              </a:path>
            </a:pathLst>
          </a:custGeom>
          <a:solidFill>
            <a:srgbClr val="00597B"/>
          </a:solidFill>
        </p:spPr>
        <p:txBody>
          <a:bodyPr wrap="square" lIns="0" tIns="0" rIns="0" bIns="0" rtlCol="0"/>
          <a:lstStyle/>
          <a:p>
            <a:endParaRPr/>
          </a:p>
        </p:txBody>
      </p:sp>
      <p:sp>
        <p:nvSpPr>
          <p:cNvPr id="5" name="object 5"/>
          <p:cNvSpPr txBox="1"/>
          <p:nvPr/>
        </p:nvSpPr>
        <p:spPr>
          <a:xfrm>
            <a:off x="10352921" y="3683900"/>
            <a:ext cx="4811395" cy="2345055"/>
          </a:xfrm>
          <a:prstGeom prst="rect">
            <a:avLst/>
          </a:prstGeom>
        </p:spPr>
        <p:txBody>
          <a:bodyPr vert="horz" wrap="square" lIns="0" tIns="12700" rIns="0" bIns="0" rtlCol="0">
            <a:spAutoFit/>
          </a:bodyPr>
          <a:lstStyle/>
          <a:p>
            <a:pPr marL="12700" marR="5080">
              <a:lnSpc>
                <a:spcPct val="100000"/>
              </a:lnSpc>
              <a:spcBef>
                <a:spcPts val="100"/>
              </a:spcBef>
            </a:pPr>
            <a:r>
              <a:rPr sz="2000" dirty="0">
                <a:solidFill>
                  <a:srgbClr val="333333"/>
                </a:solidFill>
                <a:latin typeface="Calibri"/>
                <a:cs typeface="Calibri"/>
              </a:rPr>
              <a:t>As </a:t>
            </a:r>
            <a:r>
              <a:rPr sz="2000" spc="-5" dirty="0">
                <a:solidFill>
                  <a:srgbClr val="333333"/>
                </a:solidFill>
                <a:latin typeface="Calibri"/>
                <a:cs typeface="Calibri"/>
              </a:rPr>
              <a:t>part of </a:t>
            </a:r>
            <a:r>
              <a:rPr sz="2000" dirty="0">
                <a:solidFill>
                  <a:srgbClr val="333333"/>
                </a:solidFill>
                <a:latin typeface="Calibri"/>
                <a:cs typeface="Calibri"/>
              </a:rPr>
              <a:t>the </a:t>
            </a:r>
            <a:r>
              <a:rPr sz="2000" spc="-10" dirty="0">
                <a:solidFill>
                  <a:srgbClr val="333333"/>
                </a:solidFill>
                <a:latin typeface="Calibri"/>
                <a:cs typeface="Calibri"/>
              </a:rPr>
              <a:t>process </a:t>
            </a:r>
            <a:r>
              <a:rPr sz="2000" spc="-5" dirty="0">
                <a:solidFill>
                  <a:srgbClr val="333333"/>
                </a:solidFill>
                <a:latin typeface="Calibri"/>
                <a:cs typeface="Calibri"/>
              </a:rPr>
              <a:t>of </a:t>
            </a:r>
            <a:r>
              <a:rPr sz="2000" spc="-10" dirty="0">
                <a:solidFill>
                  <a:srgbClr val="333333"/>
                </a:solidFill>
                <a:latin typeface="Calibri"/>
                <a:cs typeface="Calibri"/>
              </a:rPr>
              <a:t>reviewing </a:t>
            </a:r>
            <a:r>
              <a:rPr sz="2000" dirty="0">
                <a:solidFill>
                  <a:srgbClr val="333333"/>
                </a:solidFill>
                <a:latin typeface="Calibri"/>
                <a:cs typeface="Calibri"/>
              </a:rPr>
              <a:t>and</a:t>
            </a:r>
            <a:r>
              <a:rPr sz="2000" spc="-100" dirty="0">
                <a:solidFill>
                  <a:srgbClr val="333333"/>
                </a:solidFill>
                <a:latin typeface="Calibri"/>
                <a:cs typeface="Calibri"/>
              </a:rPr>
              <a:t> </a:t>
            </a:r>
            <a:r>
              <a:rPr sz="2000" spc="-5" dirty="0">
                <a:solidFill>
                  <a:srgbClr val="333333"/>
                </a:solidFill>
                <a:latin typeface="Calibri"/>
                <a:cs typeface="Calibri"/>
              </a:rPr>
              <a:t>writing  </a:t>
            </a:r>
            <a:r>
              <a:rPr sz="2000" dirty="0">
                <a:solidFill>
                  <a:srgbClr val="333333"/>
                </a:solidFill>
                <a:latin typeface="Calibri"/>
                <a:cs typeface="Calibri"/>
              </a:rPr>
              <a:t>an Accessibility Plan </a:t>
            </a:r>
            <a:r>
              <a:rPr sz="2000" spc="-5" dirty="0">
                <a:solidFill>
                  <a:srgbClr val="333333"/>
                </a:solidFill>
                <a:latin typeface="Calibri"/>
                <a:cs typeface="Calibri"/>
              </a:rPr>
              <a:t>schools must </a:t>
            </a:r>
            <a:r>
              <a:rPr sz="2000" spc="-10" dirty="0">
                <a:solidFill>
                  <a:srgbClr val="333333"/>
                </a:solidFill>
                <a:latin typeface="Calibri"/>
                <a:cs typeface="Calibri"/>
              </a:rPr>
              <a:t>consult </a:t>
            </a:r>
            <a:r>
              <a:rPr sz="2000" dirty="0">
                <a:solidFill>
                  <a:srgbClr val="333333"/>
                </a:solidFill>
                <a:latin typeface="Calibri"/>
                <a:cs typeface="Calibri"/>
              </a:rPr>
              <a:t>all  </a:t>
            </a:r>
            <a:r>
              <a:rPr sz="2000" spc="-15" dirty="0">
                <a:solidFill>
                  <a:srgbClr val="333333"/>
                </a:solidFill>
                <a:latin typeface="Calibri"/>
                <a:cs typeface="Calibri"/>
              </a:rPr>
              <a:t>stakeholders </a:t>
            </a:r>
            <a:r>
              <a:rPr sz="2000" dirty="0">
                <a:solidFill>
                  <a:srgbClr val="333333"/>
                </a:solidFill>
                <a:latin typeface="Calibri"/>
                <a:cs typeface="Calibri"/>
              </a:rPr>
              <a:t>and </a:t>
            </a:r>
            <a:r>
              <a:rPr sz="2000" spc="-5" dirty="0">
                <a:solidFill>
                  <a:srgbClr val="333333"/>
                </a:solidFill>
                <a:latin typeface="Calibri"/>
                <a:cs typeface="Calibri"/>
              </a:rPr>
              <a:t>must </a:t>
            </a:r>
            <a:r>
              <a:rPr sz="2000" dirty="0">
                <a:solidFill>
                  <a:srgbClr val="333333"/>
                </a:solidFill>
                <a:latin typeface="Calibri"/>
                <a:cs typeface="Calibri"/>
              </a:rPr>
              <a:t>ask</a:t>
            </a:r>
            <a:r>
              <a:rPr sz="2000" spc="-10" dirty="0">
                <a:solidFill>
                  <a:srgbClr val="333333"/>
                </a:solidFill>
                <a:latin typeface="Calibri"/>
                <a:cs typeface="Calibri"/>
              </a:rPr>
              <a:t> </a:t>
            </a:r>
            <a:r>
              <a:rPr sz="2000" spc="-5" dirty="0">
                <a:solidFill>
                  <a:srgbClr val="333333"/>
                </a:solidFill>
                <a:latin typeface="Calibri"/>
                <a:cs typeface="Calibri"/>
              </a:rPr>
              <a:t>themselves:</a:t>
            </a:r>
            <a:endParaRPr sz="2000">
              <a:latin typeface="Calibri"/>
              <a:cs typeface="Calibri"/>
            </a:endParaRPr>
          </a:p>
          <a:p>
            <a:pPr>
              <a:lnSpc>
                <a:spcPct val="100000"/>
              </a:lnSpc>
            </a:pPr>
            <a:endParaRPr sz="2000">
              <a:latin typeface="Calibri"/>
              <a:cs typeface="Calibri"/>
            </a:endParaRPr>
          </a:p>
          <a:p>
            <a:pPr marL="1040130" marR="178435" algn="just">
              <a:lnSpc>
                <a:spcPct val="100000"/>
              </a:lnSpc>
              <a:spcBef>
                <a:spcPts val="1420"/>
              </a:spcBef>
            </a:pPr>
            <a:r>
              <a:rPr sz="2000" dirty="0">
                <a:solidFill>
                  <a:srgbClr val="333333"/>
                </a:solidFill>
                <a:latin typeface="Calibri"/>
                <a:cs typeface="Calibri"/>
              </a:rPr>
              <a:t>Who else </a:t>
            </a:r>
            <a:r>
              <a:rPr sz="2000" spc="-5" dirty="0">
                <a:solidFill>
                  <a:srgbClr val="333333"/>
                </a:solidFill>
                <a:latin typeface="Calibri"/>
                <a:cs typeface="Calibri"/>
              </a:rPr>
              <a:t>do </a:t>
            </a:r>
            <a:r>
              <a:rPr sz="2000" spc="-10" dirty="0">
                <a:solidFill>
                  <a:srgbClr val="333333"/>
                </a:solidFill>
                <a:latin typeface="Calibri"/>
                <a:cs typeface="Calibri"/>
              </a:rPr>
              <a:t>we </a:t>
            </a:r>
            <a:r>
              <a:rPr sz="2000" spc="-5" dirty="0">
                <a:solidFill>
                  <a:srgbClr val="333333"/>
                </a:solidFill>
                <a:latin typeface="Calibri"/>
                <a:cs typeface="Calibri"/>
              </a:rPr>
              <a:t>need </a:t>
            </a:r>
            <a:r>
              <a:rPr sz="2000" spc="-15" dirty="0">
                <a:solidFill>
                  <a:srgbClr val="333333"/>
                </a:solidFill>
                <a:latin typeface="Calibri"/>
                <a:cs typeface="Calibri"/>
              </a:rPr>
              <a:t>to </a:t>
            </a:r>
            <a:r>
              <a:rPr sz="2000" spc="-10" dirty="0">
                <a:solidFill>
                  <a:srgbClr val="333333"/>
                </a:solidFill>
                <a:latin typeface="Calibri"/>
                <a:cs typeface="Calibri"/>
              </a:rPr>
              <a:t>consult </a:t>
            </a:r>
            <a:r>
              <a:rPr sz="2000" dirty="0">
                <a:solidFill>
                  <a:srgbClr val="333333"/>
                </a:solidFill>
                <a:latin typeface="Calibri"/>
                <a:cs typeface="Calibri"/>
              </a:rPr>
              <a:t>as  </a:t>
            </a:r>
            <a:r>
              <a:rPr sz="2000" spc="-10" dirty="0">
                <a:solidFill>
                  <a:srgbClr val="333333"/>
                </a:solidFill>
                <a:latin typeface="Calibri"/>
                <a:cs typeface="Calibri"/>
              </a:rPr>
              <a:t>we review </a:t>
            </a:r>
            <a:r>
              <a:rPr sz="2000" dirty="0">
                <a:solidFill>
                  <a:srgbClr val="333333"/>
                </a:solidFill>
                <a:latin typeface="Calibri"/>
                <a:cs typeface="Calibri"/>
              </a:rPr>
              <a:t>and </a:t>
            </a:r>
            <a:r>
              <a:rPr sz="2000" spc="-5" dirty="0">
                <a:solidFill>
                  <a:srgbClr val="333333"/>
                </a:solidFill>
                <a:latin typeface="Calibri"/>
                <a:cs typeface="Calibri"/>
              </a:rPr>
              <a:t>develop our school  </a:t>
            </a:r>
            <a:r>
              <a:rPr sz="2000" dirty="0">
                <a:solidFill>
                  <a:srgbClr val="333333"/>
                </a:solidFill>
                <a:latin typeface="Calibri"/>
                <a:cs typeface="Calibri"/>
              </a:rPr>
              <a:t>Accessibility</a:t>
            </a:r>
            <a:r>
              <a:rPr sz="2000" spc="-5" dirty="0">
                <a:solidFill>
                  <a:srgbClr val="333333"/>
                </a:solidFill>
                <a:latin typeface="Calibri"/>
                <a:cs typeface="Calibri"/>
              </a:rPr>
              <a:t> </a:t>
            </a:r>
            <a:r>
              <a:rPr sz="2000" dirty="0">
                <a:solidFill>
                  <a:srgbClr val="333333"/>
                </a:solidFill>
                <a:latin typeface="Calibri"/>
                <a:cs typeface="Calibri"/>
              </a:rPr>
              <a:t>Plan?</a:t>
            </a:r>
            <a:endParaRPr sz="2000">
              <a:latin typeface="Calibri"/>
              <a:cs typeface="Calibri"/>
            </a:endParaRPr>
          </a:p>
        </p:txBody>
      </p:sp>
      <p:sp>
        <p:nvSpPr>
          <p:cNvPr id="6" name="object 6"/>
          <p:cNvSpPr txBox="1"/>
          <p:nvPr/>
        </p:nvSpPr>
        <p:spPr>
          <a:xfrm>
            <a:off x="10540832" y="6649000"/>
            <a:ext cx="403225" cy="330200"/>
          </a:xfrm>
          <a:prstGeom prst="rect">
            <a:avLst/>
          </a:prstGeom>
        </p:spPr>
        <p:txBody>
          <a:bodyPr vert="horz" wrap="square" lIns="0" tIns="12700" rIns="0" bIns="0" rtlCol="0">
            <a:spAutoFit/>
          </a:bodyPr>
          <a:lstStyle/>
          <a:p>
            <a:pPr marL="12700">
              <a:lnSpc>
                <a:spcPct val="100000"/>
              </a:lnSpc>
              <a:spcBef>
                <a:spcPts val="100"/>
              </a:spcBef>
              <a:tabLst>
                <a:tab pos="389890" algn="l"/>
              </a:tabLst>
            </a:pPr>
            <a:r>
              <a:rPr sz="2000" u="heavy" dirty="0">
                <a:solidFill>
                  <a:srgbClr val="333333"/>
                </a:solidFill>
                <a:uFill>
                  <a:solidFill>
                    <a:srgbClr val="FFFFFF"/>
                  </a:solidFill>
                </a:uFill>
                <a:latin typeface="Calibri"/>
                <a:cs typeface="Calibri"/>
              </a:rPr>
              <a:t> 	</a:t>
            </a:r>
            <a:endParaRPr sz="2000">
              <a:latin typeface="Calibri"/>
              <a:cs typeface="Calibri"/>
            </a:endParaRPr>
          </a:p>
        </p:txBody>
      </p:sp>
      <p:sp>
        <p:nvSpPr>
          <p:cNvPr id="7" name="object 7"/>
          <p:cNvSpPr txBox="1"/>
          <p:nvPr/>
        </p:nvSpPr>
        <p:spPr>
          <a:xfrm>
            <a:off x="11380599" y="6344199"/>
            <a:ext cx="4058920" cy="635000"/>
          </a:xfrm>
          <a:prstGeom prst="rect">
            <a:avLst/>
          </a:prstGeom>
        </p:spPr>
        <p:txBody>
          <a:bodyPr vert="horz" wrap="square" lIns="0" tIns="12700" rIns="0" bIns="0" rtlCol="0">
            <a:spAutoFit/>
          </a:bodyPr>
          <a:lstStyle/>
          <a:p>
            <a:pPr marL="12700" marR="5080">
              <a:lnSpc>
                <a:spcPct val="100000"/>
              </a:lnSpc>
              <a:spcBef>
                <a:spcPts val="100"/>
              </a:spcBef>
            </a:pPr>
            <a:r>
              <a:rPr sz="2000" dirty="0">
                <a:solidFill>
                  <a:srgbClr val="333333"/>
                </a:solidFill>
                <a:latin typeface="Calibri"/>
                <a:cs typeface="Calibri"/>
              </a:rPr>
              <a:t>Who </a:t>
            </a:r>
            <a:r>
              <a:rPr sz="2000" spc="-10" dirty="0">
                <a:solidFill>
                  <a:srgbClr val="333333"/>
                </a:solidFill>
                <a:latin typeface="Calibri"/>
                <a:cs typeface="Calibri"/>
              </a:rPr>
              <a:t>are </a:t>
            </a:r>
            <a:r>
              <a:rPr sz="2000" dirty="0">
                <a:solidFill>
                  <a:srgbClr val="333333"/>
                </a:solidFill>
                <a:latin typeface="Calibri"/>
                <a:cs typeface="Calibri"/>
              </a:rPr>
              <a:t>the </a:t>
            </a:r>
            <a:r>
              <a:rPr sz="2000" spc="-15" dirty="0">
                <a:solidFill>
                  <a:srgbClr val="333333"/>
                </a:solidFill>
                <a:latin typeface="Calibri"/>
                <a:cs typeface="Calibri"/>
              </a:rPr>
              <a:t>stakeholders </a:t>
            </a:r>
            <a:r>
              <a:rPr sz="2000" spc="-5" dirty="0">
                <a:solidFill>
                  <a:srgbClr val="333333"/>
                </a:solidFill>
                <a:latin typeface="Calibri"/>
                <a:cs typeface="Calibri"/>
              </a:rPr>
              <a:t>in our school  </a:t>
            </a:r>
            <a:r>
              <a:rPr sz="2000" dirty="0">
                <a:solidFill>
                  <a:srgbClr val="333333"/>
                </a:solidFill>
                <a:latin typeface="Calibri"/>
                <a:cs typeface="Calibri"/>
              </a:rPr>
              <a:t>and</a:t>
            </a:r>
            <a:r>
              <a:rPr sz="2000" spc="-10" dirty="0">
                <a:solidFill>
                  <a:srgbClr val="333333"/>
                </a:solidFill>
                <a:latin typeface="Calibri"/>
                <a:cs typeface="Calibri"/>
              </a:rPr>
              <a:t> community?</a:t>
            </a:r>
            <a:endParaRPr sz="2000">
              <a:latin typeface="Calibri"/>
              <a:cs typeface="Calibri"/>
            </a:endParaRPr>
          </a:p>
        </p:txBody>
      </p:sp>
      <p:sp>
        <p:nvSpPr>
          <p:cNvPr id="8" name="object 8"/>
          <p:cNvSpPr/>
          <p:nvPr/>
        </p:nvSpPr>
        <p:spPr>
          <a:xfrm>
            <a:off x="0" y="0"/>
            <a:ext cx="8674100" cy="975360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10647026" y="6522963"/>
            <a:ext cx="57785" cy="180340"/>
          </a:xfrm>
          <a:custGeom>
            <a:avLst/>
            <a:gdLst/>
            <a:ahLst/>
            <a:cxnLst/>
            <a:rect l="l" t="t" r="r" b="b"/>
            <a:pathLst>
              <a:path w="57784" h="180340">
                <a:moveTo>
                  <a:pt x="54432" y="0"/>
                </a:moveTo>
                <a:lnTo>
                  <a:pt x="50799" y="0"/>
                </a:lnTo>
                <a:lnTo>
                  <a:pt x="31048" y="3997"/>
                </a:lnTo>
                <a:lnTo>
                  <a:pt x="14898" y="14892"/>
                </a:lnTo>
                <a:lnTo>
                  <a:pt x="3999" y="31037"/>
                </a:lnTo>
                <a:lnTo>
                  <a:pt x="0" y="50787"/>
                </a:lnTo>
                <a:lnTo>
                  <a:pt x="0" y="155867"/>
                </a:lnTo>
                <a:lnTo>
                  <a:pt x="1923" y="165369"/>
                </a:lnTo>
                <a:lnTo>
                  <a:pt x="7164" y="173137"/>
                </a:lnTo>
                <a:lnTo>
                  <a:pt x="14932" y="178378"/>
                </a:lnTo>
                <a:lnTo>
                  <a:pt x="24434" y="180301"/>
                </a:lnTo>
                <a:lnTo>
                  <a:pt x="33937" y="178378"/>
                </a:lnTo>
                <a:lnTo>
                  <a:pt x="41705" y="173137"/>
                </a:lnTo>
                <a:lnTo>
                  <a:pt x="45748" y="167144"/>
                </a:lnTo>
                <a:lnTo>
                  <a:pt x="18224" y="167144"/>
                </a:lnTo>
                <a:lnTo>
                  <a:pt x="13157" y="162090"/>
                </a:lnTo>
                <a:lnTo>
                  <a:pt x="13157" y="50787"/>
                </a:lnTo>
                <a:lnTo>
                  <a:pt x="16120" y="36152"/>
                </a:lnTo>
                <a:lnTo>
                  <a:pt x="24196" y="24190"/>
                </a:lnTo>
                <a:lnTo>
                  <a:pt x="36163" y="16118"/>
                </a:lnTo>
                <a:lnTo>
                  <a:pt x="50799" y="13157"/>
                </a:lnTo>
                <a:lnTo>
                  <a:pt x="54432" y="13157"/>
                </a:lnTo>
                <a:lnTo>
                  <a:pt x="57378" y="10210"/>
                </a:lnTo>
                <a:lnTo>
                  <a:pt x="57378" y="2933"/>
                </a:lnTo>
                <a:lnTo>
                  <a:pt x="54432" y="0"/>
                </a:lnTo>
                <a:close/>
              </a:path>
              <a:path w="57784" h="180340">
                <a:moveTo>
                  <a:pt x="45923" y="67195"/>
                </a:moveTo>
                <a:lnTo>
                  <a:pt x="38658" y="67195"/>
                </a:lnTo>
                <a:lnTo>
                  <a:pt x="35712" y="70142"/>
                </a:lnTo>
                <a:lnTo>
                  <a:pt x="35712" y="162090"/>
                </a:lnTo>
                <a:lnTo>
                  <a:pt x="30645" y="167144"/>
                </a:lnTo>
                <a:lnTo>
                  <a:pt x="45748" y="167144"/>
                </a:lnTo>
                <a:lnTo>
                  <a:pt x="46946" y="165369"/>
                </a:lnTo>
                <a:lnTo>
                  <a:pt x="48869" y="155867"/>
                </a:lnTo>
                <a:lnTo>
                  <a:pt x="48869" y="70142"/>
                </a:lnTo>
                <a:lnTo>
                  <a:pt x="45923" y="67195"/>
                </a:lnTo>
                <a:close/>
              </a:path>
            </a:pathLst>
          </a:custGeom>
          <a:solidFill>
            <a:srgbClr val="FFFFFF"/>
          </a:solidFill>
        </p:spPr>
        <p:txBody>
          <a:bodyPr wrap="square" lIns="0" tIns="0" rIns="0" bIns="0" rtlCol="0"/>
          <a:lstStyle/>
          <a:p>
            <a:endParaRPr/>
          </a:p>
        </p:txBody>
      </p:sp>
      <p:sp>
        <p:nvSpPr>
          <p:cNvPr id="10" name="object 10"/>
          <p:cNvSpPr/>
          <p:nvPr/>
        </p:nvSpPr>
        <p:spPr>
          <a:xfrm>
            <a:off x="10682738" y="6672027"/>
            <a:ext cx="66675" cy="203835"/>
          </a:xfrm>
          <a:custGeom>
            <a:avLst/>
            <a:gdLst/>
            <a:ahLst/>
            <a:cxnLst/>
            <a:rect l="l" t="t" r="r" b="b"/>
            <a:pathLst>
              <a:path w="66675" h="203834">
                <a:moveTo>
                  <a:pt x="10210" y="18084"/>
                </a:moveTo>
                <a:lnTo>
                  <a:pt x="2946" y="18084"/>
                </a:lnTo>
                <a:lnTo>
                  <a:pt x="0" y="21018"/>
                </a:lnTo>
                <a:lnTo>
                  <a:pt x="0" y="200634"/>
                </a:lnTo>
                <a:lnTo>
                  <a:pt x="2946" y="203581"/>
                </a:lnTo>
                <a:lnTo>
                  <a:pt x="63195" y="203581"/>
                </a:lnTo>
                <a:lnTo>
                  <a:pt x="66141" y="200634"/>
                </a:lnTo>
                <a:lnTo>
                  <a:pt x="66141" y="190423"/>
                </a:lnTo>
                <a:lnTo>
                  <a:pt x="13157" y="190423"/>
                </a:lnTo>
                <a:lnTo>
                  <a:pt x="13157" y="21018"/>
                </a:lnTo>
                <a:lnTo>
                  <a:pt x="10210" y="18084"/>
                </a:lnTo>
                <a:close/>
              </a:path>
              <a:path w="66675" h="203834">
                <a:moveTo>
                  <a:pt x="63195" y="0"/>
                </a:moveTo>
                <a:lnTo>
                  <a:pt x="55930" y="0"/>
                </a:lnTo>
                <a:lnTo>
                  <a:pt x="52984" y="2946"/>
                </a:lnTo>
                <a:lnTo>
                  <a:pt x="52984" y="190423"/>
                </a:lnTo>
                <a:lnTo>
                  <a:pt x="66141" y="190423"/>
                </a:lnTo>
                <a:lnTo>
                  <a:pt x="66141" y="2946"/>
                </a:lnTo>
                <a:lnTo>
                  <a:pt x="63195" y="0"/>
                </a:lnTo>
                <a:close/>
              </a:path>
            </a:pathLst>
          </a:custGeom>
          <a:solidFill>
            <a:srgbClr val="FFFFFF"/>
          </a:solidFill>
        </p:spPr>
        <p:txBody>
          <a:bodyPr wrap="square" lIns="0" tIns="0" rIns="0" bIns="0" rtlCol="0"/>
          <a:lstStyle/>
          <a:p>
            <a:endParaRPr/>
          </a:p>
        </p:txBody>
      </p:sp>
      <p:sp>
        <p:nvSpPr>
          <p:cNvPr id="11" name="object 11"/>
          <p:cNvSpPr/>
          <p:nvPr/>
        </p:nvSpPr>
        <p:spPr>
          <a:xfrm>
            <a:off x="10780207" y="6523536"/>
            <a:ext cx="57785" cy="180340"/>
          </a:xfrm>
          <a:custGeom>
            <a:avLst/>
            <a:gdLst/>
            <a:ahLst/>
            <a:cxnLst/>
            <a:rect l="l" t="t" r="r" b="b"/>
            <a:pathLst>
              <a:path w="57784" h="180340">
                <a:moveTo>
                  <a:pt x="18707" y="67208"/>
                </a:moveTo>
                <a:lnTo>
                  <a:pt x="11442" y="67208"/>
                </a:lnTo>
                <a:lnTo>
                  <a:pt x="8496" y="70154"/>
                </a:lnTo>
                <a:lnTo>
                  <a:pt x="8496" y="155879"/>
                </a:lnTo>
                <a:lnTo>
                  <a:pt x="10419" y="165382"/>
                </a:lnTo>
                <a:lnTo>
                  <a:pt x="15660" y="173150"/>
                </a:lnTo>
                <a:lnTo>
                  <a:pt x="23428" y="178391"/>
                </a:lnTo>
                <a:lnTo>
                  <a:pt x="32931" y="180314"/>
                </a:lnTo>
                <a:lnTo>
                  <a:pt x="42433" y="178391"/>
                </a:lnTo>
                <a:lnTo>
                  <a:pt x="50201" y="173150"/>
                </a:lnTo>
                <a:lnTo>
                  <a:pt x="54245" y="167157"/>
                </a:lnTo>
                <a:lnTo>
                  <a:pt x="26720" y="167157"/>
                </a:lnTo>
                <a:lnTo>
                  <a:pt x="21653" y="162102"/>
                </a:lnTo>
                <a:lnTo>
                  <a:pt x="21653" y="70154"/>
                </a:lnTo>
                <a:lnTo>
                  <a:pt x="18707" y="67208"/>
                </a:lnTo>
                <a:close/>
              </a:path>
              <a:path w="57784" h="180340">
                <a:moveTo>
                  <a:pt x="6578" y="0"/>
                </a:moveTo>
                <a:lnTo>
                  <a:pt x="2946" y="0"/>
                </a:lnTo>
                <a:lnTo>
                  <a:pt x="0" y="2946"/>
                </a:lnTo>
                <a:lnTo>
                  <a:pt x="0" y="10210"/>
                </a:lnTo>
                <a:lnTo>
                  <a:pt x="2946" y="13157"/>
                </a:lnTo>
                <a:lnTo>
                  <a:pt x="6578" y="13157"/>
                </a:lnTo>
                <a:lnTo>
                  <a:pt x="21207" y="16118"/>
                </a:lnTo>
                <a:lnTo>
                  <a:pt x="33170" y="24191"/>
                </a:lnTo>
                <a:lnTo>
                  <a:pt x="41245" y="36158"/>
                </a:lnTo>
                <a:lnTo>
                  <a:pt x="44208" y="50799"/>
                </a:lnTo>
                <a:lnTo>
                  <a:pt x="44208" y="162102"/>
                </a:lnTo>
                <a:lnTo>
                  <a:pt x="39141" y="167157"/>
                </a:lnTo>
                <a:lnTo>
                  <a:pt x="54245" y="167157"/>
                </a:lnTo>
                <a:lnTo>
                  <a:pt x="55442" y="165382"/>
                </a:lnTo>
                <a:lnTo>
                  <a:pt x="57365" y="155879"/>
                </a:lnTo>
                <a:lnTo>
                  <a:pt x="57365" y="50799"/>
                </a:lnTo>
                <a:lnTo>
                  <a:pt x="53368" y="31043"/>
                </a:lnTo>
                <a:lnTo>
                  <a:pt x="42473" y="14893"/>
                </a:lnTo>
                <a:lnTo>
                  <a:pt x="26328" y="3997"/>
                </a:lnTo>
                <a:lnTo>
                  <a:pt x="6578" y="0"/>
                </a:lnTo>
                <a:close/>
              </a:path>
            </a:pathLst>
          </a:custGeom>
          <a:solidFill>
            <a:srgbClr val="FFFFFF"/>
          </a:solidFill>
        </p:spPr>
        <p:txBody>
          <a:bodyPr wrap="square" lIns="0" tIns="0" rIns="0" bIns="0" rtlCol="0"/>
          <a:lstStyle/>
          <a:p>
            <a:endParaRPr/>
          </a:p>
        </p:txBody>
      </p:sp>
      <p:sp>
        <p:nvSpPr>
          <p:cNvPr id="12" name="object 12"/>
          <p:cNvSpPr/>
          <p:nvPr/>
        </p:nvSpPr>
        <p:spPr>
          <a:xfrm>
            <a:off x="10735723" y="6672612"/>
            <a:ext cx="66675" cy="203200"/>
          </a:xfrm>
          <a:custGeom>
            <a:avLst/>
            <a:gdLst/>
            <a:ahLst/>
            <a:cxnLst/>
            <a:rect l="l" t="t" r="r" b="b"/>
            <a:pathLst>
              <a:path w="66675" h="203200">
                <a:moveTo>
                  <a:pt x="10210" y="0"/>
                </a:moveTo>
                <a:lnTo>
                  <a:pt x="2946" y="0"/>
                </a:lnTo>
                <a:lnTo>
                  <a:pt x="0" y="2946"/>
                </a:lnTo>
                <a:lnTo>
                  <a:pt x="0" y="200050"/>
                </a:lnTo>
                <a:lnTo>
                  <a:pt x="2946" y="202996"/>
                </a:lnTo>
                <a:lnTo>
                  <a:pt x="63195" y="202996"/>
                </a:lnTo>
                <a:lnTo>
                  <a:pt x="66141" y="200050"/>
                </a:lnTo>
                <a:lnTo>
                  <a:pt x="66141" y="189839"/>
                </a:lnTo>
                <a:lnTo>
                  <a:pt x="13157" y="189839"/>
                </a:lnTo>
                <a:lnTo>
                  <a:pt x="13157" y="2946"/>
                </a:lnTo>
                <a:lnTo>
                  <a:pt x="10210" y="0"/>
                </a:lnTo>
                <a:close/>
              </a:path>
              <a:path w="66675" h="203200">
                <a:moveTo>
                  <a:pt x="63195" y="18084"/>
                </a:moveTo>
                <a:lnTo>
                  <a:pt x="55930" y="18084"/>
                </a:lnTo>
                <a:lnTo>
                  <a:pt x="52984" y="21031"/>
                </a:lnTo>
                <a:lnTo>
                  <a:pt x="52984" y="189839"/>
                </a:lnTo>
                <a:lnTo>
                  <a:pt x="66141" y="189839"/>
                </a:lnTo>
                <a:lnTo>
                  <a:pt x="66141" y="21031"/>
                </a:lnTo>
                <a:lnTo>
                  <a:pt x="63195" y="18084"/>
                </a:lnTo>
                <a:close/>
              </a:path>
            </a:pathLst>
          </a:custGeom>
          <a:solidFill>
            <a:srgbClr val="FFFFFF"/>
          </a:solidFill>
        </p:spPr>
        <p:txBody>
          <a:bodyPr wrap="square" lIns="0" tIns="0" rIns="0" bIns="0" rtlCol="0"/>
          <a:lstStyle/>
          <a:p>
            <a:endParaRPr/>
          </a:p>
        </p:txBody>
      </p:sp>
      <p:sp>
        <p:nvSpPr>
          <p:cNvPr id="13" name="object 13"/>
          <p:cNvSpPr/>
          <p:nvPr/>
        </p:nvSpPr>
        <p:spPr>
          <a:xfrm>
            <a:off x="10695832" y="6413047"/>
            <a:ext cx="93345" cy="93345"/>
          </a:xfrm>
          <a:custGeom>
            <a:avLst/>
            <a:gdLst/>
            <a:ahLst/>
            <a:cxnLst/>
            <a:rect l="l" t="t" r="r" b="b"/>
            <a:pathLst>
              <a:path w="93345" h="93345">
                <a:moveTo>
                  <a:pt x="46469" y="0"/>
                </a:moveTo>
                <a:lnTo>
                  <a:pt x="28401" y="3656"/>
                </a:lnTo>
                <a:lnTo>
                  <a:pt x="13628" y="13622"/>
                </a:lnTo>
                <a:lnTo>
                  <a:pt x="3658" y="28391"/>
                </a:lnTo>
                <a:lnTo>
                  <a:pt x="0" y="46456"/>
                </a:lnTo>
                <a:lnTo>
                  <a:pt x="3658" y="64529"/>
                </a:lnTo>
                <a:lnTo>
                  <a:pt x="13628" y="79301"/>
                </a:lnTo>
                <a:lnTo>
                  <a:pt x="28401" y="89269"/>
                </a:lnTo>
                <a:lnTo>
                  <a:pt x="46469" y="92925"/>
                </a:lnTo>
                <a:lnTo>
                  <a:pt x="64536" y="89269"/>
                </a:lnTo>
                <a:lnTo>
                  <a:pt x="78618" y="79768"/>
                </a:lnTo>
                <a:lnTo>
                  <a:pt x="46469" y="79768"/>
                </a:lnTo>
                <a:lnTo>
                  <a:pt x="33516" y="77146"/>
                </a:lnTo>
                <a:lnTo>
                  <a:pt x="22926" y="69999"/>
                </a:lnTo>
                <a:lnTo>
                  <a:pt x="15779" y="59409"/>
                </a:lnTo>
                <a:lnTo>
                  <a:pt x="13157" y="46456"/>
                </a:lnTo>
                <a:lnTo>
                  <a:pt x="15779" y="33506"/>
                </a:lnTo>
                <a:lnTo>
                  <a:pt x="22926" y="22920"/>
                </a:lnTo>
                <a:lnTo>
                  <a:pt x="33516" y="15777"/>
                </a:lnTo>
                <a:lnTo>
                  <a:pt x="46469" y="13157"/>
                </a:lnTo>
                <a:lnTo>
                  <a:pt x="78620" y="13157"/>
                </a:lnTo>
                <a:lnTo>
                  <a:pt x="64536" y="3656"/>
                </a:lnTo>
                <a:lnTo>
                  <a:pt x="46469" y="0"/>
                </a:lnTo>
                <a:close/>
              </a:path>
              <a:path w="93345" h="93345">
                <a:moveTo>
                  <a:pt x="78620" y="13157"/>
                </a:moveTo>
                <a:lnTo>
                  <a:pt x="46469" y="13157"/>
                </a:lnTo>
                <a:lnTo>
                  <a:pt x="59421" y="15777"/>
                </a:lnTo>
                <a:lnTo>
                  <a:pt x="70011" y="22920"/>
                </a:lnTo>
                <a:lnTo>
                  <a:pt x="77158" y="33506"/>
                </a:lnTo>
                <a:lnTo>
                  <a:pt x="79781" y="46456"/>
                </a:lnTo>
                <a:lnTo>
                  <a:pt x="77158" y="59409"/>
                </a:lnTo>
                <a:lnTo>
                  <a:pt x="70011" y="69999"/>
                </a:lnTo>
                <a:lnTo>
                  <a:pt x="59421" y="77146"/>
                </a:lnTo>
                <a:lnTo>
                  <a:pt x="46469" y="79768"/>
                </a:lnTo>
                <a:lnTo>
                  <a:pt x="78618" y="79768"/>
                </a:lnTo>
                <a:lnTo>
                  <a:pt x="79309" y="79301"/>
                </a:lnTo>
                <a:lnTo>
                  <a:pt x="89280" y="64529"/>
                </a:lnTo>
                <a:lnTo>
                  <a:pt x="92938" y="46456"/>
                </a:lnTo>
                <a:lnTo>
                  <a:pt x="89280" y="28391"/>
                </a:lnTo>
                <a:lnTo>
                  <a:pt x="79309" y="13622"/>
                </a:lnTo>
                <a:lnTo>
                  <a:pt x="78620" y="13157"/>
                </a:lnTo>
                <a:close/>
              </a:path>
            </a:pathLst>
          </a:custGeom>
          <a:solidFill>
            <a:srgbClr val="FFFFFF"/>
          </a:solidFill>
        </p:spPr>
        <p:txBody>
          <a:bodyPr wrap="square" lIns="0" tIns="0" rIns="0" bIns="0" rtlCol="0"/>
          <a:lstStyle/>
          <a:p>
            <a:endParaRPr/>
          </a:p>
        </p:txBody>
      </p:sp>
      <p:sp>
        <p:nvSpPr>
          <p:cNvPr id="14" name="object 14"/>
          <p:cNvSpPr/>
          <p:nvPr/>
        </p:nvSpPr>
        <p:spPr>
          <a:xfrm>
            <a:off x="10486569" y="6684612"/>
            <a:ext cx="189865" cy="144145"/>
          </a:xfrm>
          <a:custGeom>
            <a:avLst/>
            <a:gdLst/>
            <a:ahLst/>
            <a:cxnLst/>
            <a:rect l="l" t="t" r="r" b="b"/>
            <a:pathLst>
              <a:path w="189865" h="144145">
                <a:moveTo>
                  <a:pt x="45199" y="22555"/>
                </a:moveTo>
                <a:lnTo>
                  <a:pt x="42621" y="22771"/>
                </a:lnTo>
                <a:lnTo>
                  <a:pt x="40119" y="23012"/>
                </a:lnTo>
                <a:lnTo>
                  <a:pt x="37985" y="24650"/>
                </a:lnTo>
                <a:lnTo>
                  <a:pt x="0" y="125679"/>
                </a:lnTo>
                <a:lnTo>
                  <a:pt x="203" y="127812"/>
                </a:lnTo>
                <a:lnTo>
                  <a:pt x="2349" y="131279"/>
                </a:lnTo>
                <a:lnTo>
                  <a:pt x="4152" y="132422"/>
                </a:lnTo>
                <a:lnTo>
                  <a:pt x="109004" y="143509"/>
                </a:lnTo>
                <a:lnTo>
                  <a:pt x="109689" y="143548"/>
                </a:lnTo>
                <a:lnTo>
                  <a:pt x="111937" y="143548"/>
                </a:lnTo>
                <a:lnTo>
                  <a:pt x="114046" y="142405"/>
                </a:lnTo>
                <a:lnTo>
                  <a:pt x="116586" y="138353"/>
                </a:lnTo>
                <a:lnTo>
                  <a:pt x="116598" y="135648"/>
                </a:lnTo>
                <a:lnTo>
                  <a:pt x="112509" y="129019"/>
                </a:lnTo>
                <a:lnTo>
                  <a:pt x="97053" y="129019"/>
                </a:lnTo>
                <a:lnTo>
                  <a:pt x="16027" y="120446"/>
                </a:lnTo>
                <a:lnTo>
                  <a:pt x="44704" y="44183"/>
                </a:lnTo>
                <a:lnTo>
                  <a:pt x="60161" y="44183"/>
                </a:lnTo>
                <a:lnTo>
                  <a:pt x="47536" y="23723"/>
                </a:lnTo>
                <a:lnTo>
                  <a:pt x="45199" y="22555"/>
                </a:lnTo>
                <a:close/>
              </a:path>
              <a:path w="189865" h="144145">
                <a:moveTo>
                  <a:pt x="181724" y="46761"/>
                </a:moveTo>
                <a:lnTo>
                  <a:pt x="86144" y="105740"/>
                </a:lnTo>
                <a:lnTo>
                  <a:pt x="85191" y="109791"/>
                </a:lnTo>
                <a:lnTo>
                  <a:pt x="97053" y="129019"/>
                </a:lnTo>
                <a:lnTo>
                  <a:pt x="112509" y="129019"/>
                </a:lnTo>
                <a:lnTo>
                  <a:pt x="101752" y="111582"/>
                </a:lnTo>
                <a:lnTo>
                  <a:pt x="188620" y="57962"/>
                </a:lnTo>
                <a:lnTo>
                  <a:pt x="189585" y="53911"/>
                </a:lnTo>
                <a:lnTo>
                  <a:pt x="185762" y="47739"/>
                </a:lnTo>
                <a:lnTo>
                  <a:pt x="181724" y="46761"/>
                </a:lnTo>
                <a:close/>
              </a:path>
              <a:path w="189865" h="144145">
                <a:moveTo>
                  <a:pt x="60161" y="44183"/>
                </a:moveTo>
                <a:lnTo>
                  <a:pt x="44704" y="44183"/>
                </a:lnTo>
                <a:lnTo>
                  <a:pt x="56565" y="63398"/>
                </a:lnTo>
                <a:lnTo>
                  <a:pt x="60604" y="64363"/>
                </a:lnTo>
                <a:lnTo>
                  <a:pt x="87443" y="47802"/>
                </a:lnTo>
                <a:lnTo>
                  <a:pt x="62395" y="47802"/>
                </a:lnTo>
                <a:lnTo>
                  <a:pt x="60161" y="44183"/>
                </a:lnTo>
                <a:close/>
              </a:path>
              <a:path w="189865" h="144145">
                <a:moveTo>
                  <a:pt x="139852" y="0"/>
                </a:moveTo>
                <a:lnTo>
                  <a:pt x="62395" y="47802"/>
                </a:lnTo>
                <a:lnTo>
                  <a:pt x="87443" y="47802"/>
                </a:lnTo>
                <a:lnTo>
                  <a:pt x="146761" y="11201"/>
                </a:lnTo>
                <a:lnTo>
                  <a:pt x="147713" y="7150"/>
                </a:lnTo>
                <a:lnTo>
                  <a:pt x="143903" y="977"/>
                </a:lnTo>
                <a:lnTo>
                  <a:pt x="139852" y="0"/>
                </a:lnTo>
                <a:close/>
              </a:path>
            </a:pathLst>
          </a:custGeom>
          <a:solidFill>
            <a:srgbClr val="FFFFFF"/>
          </a:solidFill>
        </p:spPr>
        <p:txBody>
          <a:bodyPr wrap="square" lIns="0" tIns="0" rIns="0" bIns="0" rtlCol="0"/>
          <a:lstStyle/>
          <a:p>
            <a:endParaRPr/>
          </a:p>
        </p:txBody>
      </p:sp>
      <p:sp>
        <p:nvSpPr>
          <p:cNvPr id="15" name="object 15"/>
          <p:cNvSpPr/>
          <p:nvPr/>
        </p:nvSpPr>
        <p:spPr>
          <a:xfrm>
            <a:off x="10486573" y="6485879"/>
            <a:ext cx="147955" cy="142875"/>
          </a:xfrm>
          <a:custGeom>
            <a:avLst/>
            <a:gdLst/>
            <a:ahLst/>
            <a:cxnLst/>
            <a:rect l="l" t="t" r="r" b="b"/>
            <a:pathLst>
              <a:path w="147954" h="142875">
                <a:moveTo>
                  <a:pt x="87424" y="95961"/>
                </a:moveTo>
                <a:lnTo>
                  <a:pt x="62395" y="95961"/>
                </a:lnTo>
                <a:lnTo>
                  <a:pt x="136956" y="141985"/>
                </a:lnTo>
                <a:lnTo>
                  <a:pt x="138150" y="142303"/>
                </a:lnTo>
                <a:lnTo>
                  <a:pt x="141541" y="142303"/>
                </a:lnTo>
                <a:lnTo>
                  <a:pt x="143700" y="141185"/>
                </a:lnTo>
                <a:lnTo>
                  <a:pt x="146850" y="136080"/>
                </a:lnTo>
                <a:lnTo>
                  <a:pt x="145884" y="132041"/>
                </a:lnTo>
                <a:lnTo>
                  <a:pt x="87424" y="95961"/>
                </a:lnTo>
                <a:close/>
              </a:path>
              <a:path w="147954" h="142875">
                <a:moveTo>
                  <a:pt x="111493" y="0"/>
                </a:moveTo>
                <a:lnTo>
                  <a:pt x="4152" y="11353"/>
                </a:lnTo>
                <a:lnTo>
                  <a:pt x="2336" y="12484"/>
                </a:lnTo>
                <a:lnTo>
                  <a:pt x="203" y="15951"/>
                </a:lnTo>
                <a:lnTo>
                  <a:pt x="0" y="18084"/>
                </a:lnTo>
                <a:lnTo>
                  <a:pt x="37973" y="119113"/>
                </a:lnTo>
                <a:lnTo>
                  <a:pt x="40119" y="120764"/>
                </a:lnTo>
                <a:lnTo>
                  <a:pt x="45186" y="121234"/>
                </a:lnTo>
                <a:lnTo>
                  <a:pt x="47536" y="120040"/>
                </a:lnTo>
                <a:lnTo>
                  <a:pt x="60153" y="99593"/>
                </a:lnTo>
                <a:lnTo>
                  <a:pt x="44691" y="99593"/>
                </a:lnTo>
                <a:lnTo>
                  <a:pt x="16014" y="23329"/>
                </a:lnTo>
                <a:lnTo>
                  <a:pt x="97053" y="14757"/>
                </a:lnTo>
                <a:lnTo>
                  <a:pt x="112499" y="14757"/>
                </a:lnTo>
                <a:lnTo>
                  <a:pt x="116598" y="8115"/>
                </a:lnTo>
                <a:lnTo>
                  <a:pt x="116586" y="5422"/>
                </a:lnTo>
                <a:lnTo>
                  <a:pt x="113919" y="1181"/>
                </a:lnTo>
                <a:lnTo>
                  <a:pt x="111493" y="0"/>
                </a:lnTo>
                <a:close/>
              </a:path>
              <a:path w="147954" h="142875">
                <a:moveTo>
                  <a:pt x="60426" y="80111"/>
                </a:moveTo>
                <a:lnTo>
                  <a:pt x="57035" y="80911"/>
                </a:lnTo>
                <a:lnTo>
                  <a:pt x="55562" y="81978"/>
                </a:lnTo>
                <a:lnTo>
                  <a:pt x="44691" y="99593"/>
                </a:lnTo>
                <a:lnTo>
                  <a:pt x="60153" y="99593"/>
                </a:lnTo>
                <a:lnTo>
                  <a:pt x="62395" y="95961"/>
                </a:lnTo>
                <a:lnTo>
                  <a:pt x="87424" y="95961"/>
                </a:lnTo>
                <a:lnTo>
                  <a:pt x="62217" y="80403"/>
                </a:lnTo>
                <a:lnTo>
                  <a:pt x="60426" y="80111"/>
                </a:lnTo>
                <a:close/>
              </a:path>
              <a:path w="147954" h="142875">
                <a:moveTo>
                  <a:pt x="112499" y="14757"/>
                </a:moveTo>
                <a:lnTo>
                  <a:pt x="97053" y="14757"/>
                </a:lnTo>
                <a:lnTo>
                  <a:pt x="86182" y="32372"/>
                </a:lnTo>
                <a:lnTo>
                  <a:pt x="85890" y="34162"/>
                </a:lnTo>
                <a:lnTo>
                  <a:pt x="86690" y="37553"/>
                </a:lnTo>
                <a:lnTo>
                  <a:pt x="87744" y="39027"/>
                </a:lnTo>
                <a:lnTo>
                  <a:pt x="139852" y="71183"/>
                </a:lnTo>
                <a:lnTo>
                  <a:pt x="143891" y="70205"/>
                </a:lnTo>
                <a:lnTo>
                  <a:pt x="147713" y="64020"/>
                </a:lnTo>
                <a:lnTo>
                  <a:pt x="146748" y="59969"/>
                </a:lnTo>
                <a:lnTo>
                  <a:pt x="101739" y="32194"/>
                </a:lnTo>
                <a:lnTo>
                  <a:pt x="112499" y="14757"/>
                </a:lnTo>
                <a:close/>
              </a:path>
            </a:pathLst>
          </a:custGeom>
          <a:solidFill>
            <a:srgbClr val="FFFFFF"/>
          </a:solidFill>
        </p:spPr>
        <p:txBody>
          <a:bodyPr wrap="square" lIns="0" tIns="0" rIns="0" bIns="0" rtlCol="0"/>
          <a:lstStyle/>
          <a:p>
            <a:endParaRPr/>
          </a:p>
        </p:txBody>
      </p:sp>
      <p:sp>
        <p:nvSpPr>
          <p:cNvPr id="16" name="object 16"/>
          <p:cNvSpPr/>
          <p:nvPr/>
        </p:nvSpPr>
        <p:spPr>
          <a:xfrm>
            <a:off x="10808456" y="6684612"/>
            <a:ext cx="189865" cy="144145"/>
          </a:xfrm>
          <a:custGeom>
            <a:avLst/>
            <a:gdLst/>
            <a:ahLst/>
            <a:cxnLst/>
            <a:rect l="l" t="t" r="r" b="b"/>
            <a:pathLst>
              <a:path w="189865" h="144145">
                <a:moveTo>
                  <a:pt x="7861" y="46761"/>
                </a:moveTo>
                <a:lnTo>
                  <a:pt x="3809" y="47739"/>
                </a:lnTo>
                <a:lnTo>
                  <a:pt x="0" y="53911"/>
                </a:lnTo>
                <a:lnTo>
                  <a:pt x="952" y="57962"/>
                </a:lnTo>
                <a:lnTo>
                  <a:pt x="87820" y="111582"/>
                </a:lnTo>
                <a:lnTo>
                  <a:pt x="72961" y="135648"/>
                </a:lnTo>
                <a:lnTo>
                  <a:pt x="72986" y="138353"/>
                </a:lnTo>
                <a:lnTo>
                  <a:pt x="75526" y="142405"/>
                </a:lnTo>
                <a:lnTo>
                  <a:pt x="77635" y="143548"/>
                </a:lnTo>
                <a:lnTo>
                  <a:pt x="80111" y="143548"/>
                </a:lnTo>
                <a:lnTo>
                  <a:pt x="185419" y="132422"/>
                </a:lnTo>
                <a:lnTo>
                  <a:pt x="187236" y="131279"/>
                </a:lnTo>
                <a:lnTo>
                  <a:pt x="188627" y="129019"/>
                </a:lnTo>
                <a:lnTo>
                  <a:pt x="92519" y="129019"/>
                </a:lnTo>
                <a:lnTo>
                  <a:pt x="104381" y="109791"/>
                </a:lnTo>
                <a:lnTo>
                  <a:pt x="103428" y="105740"/>
                </a:lnTo>
                <a:lnTo>
                  <a:pt x="7861" y="46761"/>
                </a:lnTo>
                <a:close/>
              </a:path>
              <a:path w="189865" h="144145">
                <a:moveTo>
                  <a:pt x="158931" y="44183"/>
                </a:moveTo>
                <a:lnTo>
                  <a:pt x="144881" y="44183"/>
                </a:lnTo>
                <a:lnTo>
                  <a:pt x="173545" y="120446"/>
                </a:lnTo>
                <a:lnTo>
                  <a:pt x="92519" y="129019"/>
                </a:lnTo>
                <a:lnTo>
                  <a:pt x="188627" y="129019"/>
                </a:lnTo>
                <a:lnTo>
                  <a:pt x="189369" y="127812"/>
                </a:lnTo>
                <a:lnTo>
                  <a:pt x="189572" y="125679"/>
                </a:lnTo>
                <a:lnTo>
                  <a:pt x="158931" y="44183"/>
                </a:lnTo>
                <a:close/>
              </a:path>
              <a:path w="189865" h="144145">
                <a:moveTo>
                  <a:pt x="49720" y="0"/>
                </a:moveTo>
                <a:lnTo>
                  <a:pt x="45669" y="977"/>
                </a:lnTo>
                <a:lnTo>
                  <a:pt x="41859" y="7150"/>
                </a:lnTo>
                <a:lnTo>
                  <a:pt x="42811" y="11201"/>
                </a:lnTo>
                <a:lnTo>
                  <a:pt x="128968" y="64363"/>
                </a:lnTo>
                <a:lnTo>
                  <a:pt x="133019" y="63398"/>
                </a:lnTo>
                <a:lnTo>
                  <a:pt x="142647" y="47802"/>
                </a:lnTo>
                <a:lnTo>
                  <a:pt x="127177" y="47802"/>
                </a:lnTo>
                <a:lnTo>
                  <a:pt x="49720" y="0"/>
                </a:lnTo>
                <a:close/>
              </a:path>
              <a:path w="189865" h="144145">
                <a:moveTo>
                  <a:pt x="144411" y="22542"/>
                </a:moveTo>
                <a:lnTo>
                  <a:pt x="142036" y="23723"/>
                </a:lnTo>
                <a:lnTo>
                  <a:pt x="127177" y="47802"/>
                </a:lnTo>
                <a:lnTo>
                  <a:pt x="142647" y="47802"/>
                </a:lnTo>
                <a:lnTo>
                  <a:pt x="144881" y="44183"/>
                </a:lnTo>
                <a:lnTo>
                  <a:pt x="158931" y="44183"/>
                </a:lnTo>
                <a:lnTo>
                  <a:pt x="151587" y="24650"/>
                </a:lnTo>
                <a:lnTo>
                  <a:pt x="149453" y="23012"/>
                </a:lnTo>
                <a:lnTo>
                  <a:pt x="144411" y="22542"/>
                </a:lnTo>
                <a:close/>
              </a:path>
            </a:pathLst>
          </a:custGeom>
          <a:solidFill>
            <a:srgbClr val="FFFFFF"/>
          </a:solidFill>
        </p:spPr>
        <p:txBody>
          <a:bodyPr wrap="square" lIns="0" tIns="0" rIns="0" bIns="0" rtlCol="0"/>
          <a:lstStyle/>
          <a:p>
            <a:endParaRPr/>
          </a:p>
        </p:txBody>
      </p:sp>
      <p:sp>
        <p:nvSpPr>
          <p:cNvPr id="17" name="object 17"/>
          <p:cNvSpPr/>
          <p:nvPr/>
        </p:nvSpPr>
        <p:spPr>
          <a:xfrm>
            <a:off x="10850312" y="6485867"/>
            <a:ext cx="147955" cy="142875"/>
          </a:xfrm>
          <a:custGeom>
            <a:avLst/>
            <a:gdLst/>
            <a:ahLst/>
            <a:cxnLst/>
            <a:rect l="l" t="t" r="r" b="b"/>
            <a:pathLst>
              <a:path w="147954" h="142875">
                <a:moveTo>
                  <a:pt x="87109" y="79413"/>
                </a:moveTo>
                <a:lnTo>
                  <a:pt x="1828" y="132054"/>
                </a:lnTo>
                <a:lnTo>
                  <a:pt x="863" y="136093"/>
                </a:lnTo>
                <a:lnTo>
                  <a:pt x="4013" y="141198"/>
                </a:lnTo>
                <a:lnTo>
                  <a:pt x="6172" y="142316"/>
                </a:lnTo>
                <a:lnTo>
                  <a:pt x="9563" y="142316"/>
                </a:lnTo>
                <a:lnTo>
                  <a:pt x="10756" y="141998"/>
                </a:lnTo>
                <a:lnTo>
                  <a:pt x="85318" y="95973"/>
                </a:lnTo>
                <a:lnTo>
                  <a:pt x="100780" y="95973"/>
                </a:lnTo>
                <a:lnTo>
                  <a:pt x="91160" y="80391"/>
                </a:lnTo>
                <a:lnTo>
                  <a:pt x="87109" y="79413"/>
                </a:lnTo>
                <a:close/>
              </a:path>
              <a:path w="147954" h="142875">
                <a:moveTo>
                  <a:pt x="100780" y="95973"/>
                </a:moveTo>
                <a:lnTo>
                  <a:pt x="85318" y="95973"/>
                </a:lnTo>
                <a:lnTo>
                  <a:pt x="100190" y="120053"/>
                </a:lnTo>
                <a:lnTo>
                  <a:pt x="102565" y="121246"/>
                </a:lnTo>
                <a:lnTo>
                  <a:pt x="107594" y="120777"/>
                </a:lnTo>
                <a:lnTo>
                  <a:pt x="109740" y="119126"/>
                </a:lnTo>
                <a:lnTo>
                  <a:pt x="117079" y="99606"/>
                </a:lnTo>
                <a:lnTo>
                  <a:pt x="103022" y="99606"/>
                </a:lnTo>
                <a:lnTo>
                  <a:pt x="100780" y="95973"/>
                </a:lnTo>
                <a:close/>
              </a:path>
              <a:path w="147954" h="142875">
                <a:moveTo>
                  <a:pt x="146775" y="14770"/>
                </a:moveTo>
                <a:lnTo>
                  <a:pt x="50660" y="14770"/>
                </a:lnTo>
                <a:lnTo>
                  <a:pt x="131698" y="23342"/>
                </a:lnTo>
                <a:lnTo>
                  <a:pt x="103022" y="99606"/>
                </a:lnTo>
                <a:lnTo>
                  <a:pt x="117079" y="99606"/>
                </a:lnTo>
                <a:lnTo>
                  <a:pt x="147726" y="18097"/>
                </a:lnTo>
                <a:lnTo>
                  <a:pt x="147510" y="15963"/>
                </a:lnTo>
                <a:lnTo>
                  <a:pt x="146775" y="14770"/>
                </a:lnTo>
                <a:close/>
              </a:path>
              <a:path w="147954" h="142875">
                <a:moveTo>
                  <a:pt x="36207" y="0"/>
                </a:moveTo>
                <a:lnTo>
                  <a:pt x="33794" y="1193"/>
                </a:lnTo>
                <a:lnTo>
                  <a:pt x="31127" y="5435"/>
                </a:lnTo>
                <a:lnTo>
                  <a:pt x="31114" y="8128"/>
                </a:lnTo>
                <a:lnTo>
                  <a:pt x="45973" y="32207"/>
                </a:lnTo>
                <a:lnTo>
                  <a:pt x="965" y="59982"/>
                </a:lnTo>
                <a:lnTo>
                  <a:pt x="0" y="64033"/>
                </a:lnTo>
                <a:lnTo>
                  <a:pt x="3822" y="70218"/>
                </a:lnTo>
                <a:lnTo>
                  <a:pt x="7873" y="71196"/>
                </a:lnTo>
                <a:lnTo>
                  <a:pt x="59969" y="39039"/>
                </a:lnTo>
                <a:lnTo>
                  <a:pt x="61023" y="37566"/>
                </a:lnTo>
                <a:lnTo>
                  <a:pt x="61823" y="34175"/>
                </a:lnTo>
                <a:lnTo>
                  <a:pt x="61531" y="32385"/>
                </a:lnTo>
                <a:lnTo>
                  <a:pt x="50660" y="14770"/>
                </a:lnTo>
                <a:lnTo>
                  <a:pt x="146775" y="14770"/>
                </a:lnTo>
                <a:lnTo>
                  <a:pt x="145376" y="12496"/>
                </a:lnTo>
                <a:lnTo>
                  <a:pt x="143560" y="11366"/>
                </a:lnTo>
                <a:lnTo>
                  <a:pt x="36207" y="0"/>
                </a:lnTo>
                <a:close/>
              </a:path>
            </a:pathLst>
          </a:custGeom>
          <a:solidFill>
            <a:srgbClr val="FFFFFF"/>
          </a:solidFill>
        </p:spPr>
        <p:txBody>
          <a:bodyPr wrap="square" lIns="0" tIns="0" rIns="0" bIns="0" rtlCol="0"/>
          <a:lstStyle/>
          <a:p>
            <a:endParaRPr/>
          </a:p>
        </p:txBody>
      </p:sp>
      <p:sp>
        <p:nvSpPr>
          <p:cNvPr id="18" name="object 18"/>
          <p:cNvSpPr/>
          <p:nvPr/>
        </p:nvSpPr>
        <p:spPr>
          <a:xfrm>
            <a:off x="10598115" y="6869030"/>
            <a:ext cx="288925" cy="0"/>
          </a:xfrm>
          <a:custGeom>
            <a:avLst/>
            <a:gdLst/>
            <a:ahLst/>
            <a:cxnLst/>
            <a:rect l="l" t="t" r="r" b="b"/>
            <a:pathLst>
              <a:path w="288925">
                <a:moveTo>
                  <a:pt x="0" y="0"/>
                </a:moveTo>
                <a:lnTo>
                  <a:pt x="288366" y="0"/>
                </a:lnTo>
              </a:path>
            </a:pathLst>
          </a:custGeom>
          <a:ln w="13157">
            <a:solidFill>
              <a:srgbClr val="FFFFFF"/>
            </a:solidFill>
          </a:ln>
        </p:spPr>
        <p:txBody>
          <a:bodyPr wrap="square" lIns="0" tIns="0" rIns="0" bIns="0" rtlCol="0"/>
          <a:lstStyle/>
          <a:p>
            <a:endParaRPr/>
          </a:p>
        </p:txBody>
      </p:sp>
      <p:sp>
        <p:nvSpPr>
          <p:cNvPr id="19" name="object 19"/>
          <p:cNvSpPr/>
          <p:nvPr/>
        </p:nvSpPr>
        <p:spPr>
          <a:xfrm>
            <a:off x="10739439" y="5650003"/>
            <a:ext cx="635" cy="635"/>
          </a:xfrm>
          <a:custGeom>
            <a:avLst/>
            <a:gdLst/>
            <a:ahLst/>
            <a:cxnLst/>
            <a:rect l="l" t="t" r="r" b="b"/>
            <a:pathLst>
              <a:path w="634" h="635">
                <a:moveTo>
                  <a:pt x="228" y="76"/>
                </a:moveTo>
                <a:lnTo>
                  <a:pt x="0" y="0"/>
                </a:lnTo>
                <a:lnTo>
                  <a:pt x="292" y="114"/>
                </a:lnTo>
                <a:lnTo>
                  <a:pt x="457" y="152"/>
                </a:lnTo>
                <a:lnTo>
                  <a:pt x="228" y="76"/>
                </a:lnTo>
                <a:close/>
              </a:path>
            </a:pathLst>
          </a:custGeom>
          <a:solidFill>
            <a:srgbClr val="FFFFFF"/>
          </a:solidFill>
        </p:spPr>
        <p:txBody>
          <a:bodyPr wrap="square" lIns="0" tIns="0" rIns="0" bIns="0" rtlCol="0"/>
          <a:lstStyle/>
          <a:p>
            <a:endParaRPr/>
          </a:p>
        </p:txBody>
      </p:sp>
      <p:sp>
        <p:nvSpPr>
          <p:cNvPr id="20" name="object 20"/>
          <p:cNvSpPr/>
          <p:nvPr/>
        </p:nvSpPr>
        <p:spPr>
          <a:xfrm>
            <a:off x="10737774" y="5649186"/>
            <a:ext cx="635" cy="635"/>
          </a:xfrm>
          <a:custGeom>
            <a:avLst/>
            <a:gdLst/>
            <a:ahLst/>
            <a:cxnLst/>
            <a:rect l="l" t="t" r="r" b="b"/>
            <a:pathLst>
              <a:path w="634" h="635">
                <a:moveTo>
                  <a:pt x="558" y="330"/>
                </a:moveTo>
                <a:lnTo>
                  <a:pt x="139" y="76"/>
                </a:lnTo>
                <a:lnTo>
                  <a:pt x="0" y="0"/>
                </a:lnTo>
                <a:lnTo>
                  <a:pt x="558" y="330"/>
                </a:lnTo>
                <a:close/>
              </a:path>
            </a:pathLst>
          </a:custGeom>
          <a:solidFill>
            <a:srgbClr val="FFFFFF"/>
          </a:solidFill>
        </p:spPr>
        <p:txBody>
          <a:bodyPr wrap="square" lIns="0" tIns="0" rIns="0" bIns="0" rtlCol="0"/>
          <a:lstStyle/>
          <a:p>
            <a:endParaRPr/>
          </a:p>
        </p:txBody>
      </p:sp>
      <p:sp>
        <p:nvSpPr>
          <p:cNvPr id="21" name="object 21"/>
          <p:cNvSpPr/>
          <p:nvPr/>
        </p:nvSpPr>
        <p:spPr>
          <a:xfrm>
            <a:off x="10739664" y="5650083"/>
            <a:ext cx="635" cy="635"/>
          </a:xfrm>
          <a:custGeom>
            <a:avLst/>
            <a:gdLst/>
            <a:ahLst/>
            <a:cxnLst/>
            <a:rect l="l" t="t" r="r" b="b"/>
            <a:pathLst>
              <a:path w="634" h="635">
                <a:moveTo>
                  <a:pt x="361" y="101"/>
                </a:moveTo>
                <a:close/>
              </a:path>
              <a:path w="634" h="635">
                <a:moveTo>
                  <a:pt x="0" y="0"/>
                </a:moveTo>
                <a:lnTo>
                  <a:pt x="304" y="101"/>
                </a:lnTo>
                <a:lnTo>
                  <a:pt x="0" y="0"/>
                </a:lnTo>
                <a:close/>
              </a:path>
            </a:pathLst>
          </a:custGeom>
          <a:solidFill>
            <a:srgbClr val="FFFFFF"/>
          </a:solidFill>
        </p:spPr>
        <p:txBody>
          <a:bodyPr wrap="square" lIns="0" tIns="0" rIns="0" bIns="0" rtlCol="0"/>
          <a:lstStyle/>
          <a:p>
            <a:endParaRPr/>
          </a:p>
        </p:txBody>
      </p:sp>
      <p:sp>
        <p:nvSpPr>
          <p:cNvPr id="22" name="object 22"/>
          <p:cNvSpPr/>
          <p:nvPr/>
        </p:nvSpPr>
        <p:spPr>
          <a:xfrm>
            <a:off x="10738587" y="5649630"/>
            <a:ext cx="635" cy="635"/>
          </a:xfrm>
          <a:custGeom>
            <a:avLst/>
            <a:gdLst/>
            <a:ahLst/>
            <a:cxnLst/>
            <a:rect l="l" t="t" r="r" b="b"/>
            <a:pathLst>
              <a:path w="634" h="635">
                <a:moveTo>
                  <a:pt x="266" y="139"/>
                </a:moveTo>
                <a:lnTo>
                  <a:pt x="406" y="190"/>
                </a:lnTo>
                <a:lnTo>
                  <a:pt x="126" y="76"/>
                </a:lnTo>
                <a:lnTo>
                  <a:pt x="0" y="0"/>
                </a:lnTo>
                <a:lnTo>
                  <a:pt x="266" y="139"/>
                </a:lnTo>
                <a:close/>
              </a:path>
            </a:pathLst>
          </a:custGeom>
          <a:solidFill>
            <a:srgbClr val="FFFFFF"/>
          </a:solidFill>
        </p:spPr>
        <p:txBody>
          <a:bodyPr wrap="square" lIns="0" tIns="0" rIns="0" bIns="0" rtlCol="0"/>
          <a:lstStyle/>
          <a:p>
            <a:endParaRPr/>
          </a:p>
        </p:txBody>
      </p:sp>
      <p:sp>
        <p:nvSpPr>
          <p:cNvPr id="23" name="object 23"/>
          <p:cNvSpPr/>
          <p:nvPr/>
        </p:nvSpPr>
        <p:spPr>
          <a:xfrm>
            <a:off x="10746030" y="5649279"/>
            <a:ext cx="635" cy="635"/>
          </a:xfrm>
          <a:custGeom>
            <a:avLst/>
            <a:gdLst/>
            <a:ahLst/>
            <a:cxnLst/>
            <a:rect l="l" t="t" r="r" b="b"/>
            <a:pathLst>
              <a:path w="634" h="635">
                <a:moveTo>
                  <a:pt x="241" y="241"/>
                </a:moveTo>
                <a:lnTo>
                  <a:pt x="622" y="0"/>
                </a:lnTo>
                <a:lnTo>
                  <a:pt x="0" y="355"/>
                </a:lnTo>
                <a:lnTo>
                  <a:pt x="241" y="241"/>
                </a:lnTo>
                <a:close/>
              </a:path>
            </a:pathLst>
          </a:custGeom>
          <a:solidFill>
            <a:srgbClr val="FFFFFF"/>
          </a:solidFill>
        </p:spPr>
        <p:txBody>
          <a:bodyPr wrap="square" lIns="0" tIns="0" rIns="0" bIns="0" rtlCol="0"/>
          <a:lstStyle/>
          <a:p>
            <a:endParaRPr/>
          </a:p>
        </p:txBody>
      </p:sp>
      <p:sp>
        <p:nvSpPr>
          <p:cNvPr id="24" name="object 24"/>
          <p:cNvSpPr/>
          <p:nvPr/>
        </p:nvSpPr>
        <p:spPr>
          <a:xfrm>
            <a:off x="10486862" y="5261589"/>
            <a:ext cx="511175" cy="389255"/>
          </a:xfrm>
          <a:custGeom>
            <a:avLst/>
            <a:gdLst/>
            <a:ahLst/>
            <a:cxnLst/>
            <a:rect l="l" t="t" r="r" b="b"/>
            <a:pathLst>
              <a:path w="511175" h="389254">
                <a:moveTo>
                  <a:pt x="38277" y="0"/>
                </a:moveTo>
                <a:lnTo>
                  <a:pt x="33629" y="0"/>
                </a:lnTo>
                <a:lnTo>
                  <a:pt x="29883" y="3759"/>
                </a:lnTo>
                <a:lnTo>
                  <a:pt x="29857" y="39941"/>
                </a:lnTo>
                <a:lnTo>
                  <a:pt x="3759" y="39941"/>
                </a:lnTo>
                <a:lnTo>
                  <a:pt x="0" y="43700"/>
                </a:lnTo>
                <a:lnTo>
                  <a:pt x="0" y="385165"/>
                </a:lnTo>
                <a:lnTo>
                  <a:pt x="3759" y="388924"/>
                </a:lnTo>
                <a:lnTo>
                  <a:pt x="255816" y="388924"/>
                </a:lnTo>
                <a:lnTo>
                  <a:pt x="256197" y="388899"/>
                </a:lnTo>
                <a:lnTo>
                  <a:pt x="256565" y="388848"/>
                </a:lnTo>
                <a:lnTo>
                  <a:pt x="254317" y="388848"/>
                </a:lnTo>
                <a:lnTo>
                  <a:pt x="253530" y="388696"/>
                </a:lnTo>
                <a:lnTo>
                  <a:pt x="507340" y="388696"/>
                </a:lnTo>
                <a:lnTo>
                  <a:pt x="253174" y="388619"/>
                </a:lnTo>
                <a:lnTo>
                  <a:pt x="252869" y="388531"/>
                </a:lnTo>
                <a:lnTo>
                  <a:pt x="252577" y="388416"/>
                </a:lnTo>
                <a:lnTo>
                  <a:pt x="507620" y="388416"/>
                </a:lnTo>
                <a:lnTo>
                  <a:pt x="252336" y="388327"/>
                </a:lnTo>
                <a:lnTo>
                  <a:pt x="251485" y="387934"/>
                </a:lnTo>
                <a:lnTo>
                  <a:pt x="259391" y="387921"/>
                </a:lnTo>
                <a:lnTo>
                  <a:pt x="251472" y="387921"/>
                </a:lnTo>
                <a:lnTo>
                  <a:pt x="251345" y="387870"/>
                </a:lnTo>
                <a:lnTo>
                  <a:pt x="250913" y="387603"/>
                </a:lnTo>
                <a:lnTo>
                  <a:pt x="508436" y="387603"/>
                </a:lnTo>
                <a:lnTo>
                  <a:pt x="510882" y="385165"/>
                </a:lnTo>
                <a:lnTo>
                  <a:pt x="510882" y="372135"/>
                </a:lnTo>
                <a:lnTo>
                  <a:pt x="16802" y="372135"/>
                </a:lnTo>
                <a:lnTo>
                  <a:pt x="16802" y="56743"/>
                </a:lnTo>
                <a:lnTo>
                  <a:pt x="46648" y="56743"/>
                </a:lnTo>
                <a:lnTo>
                  <a:pt x="46672" y="16827"/>
                </a:lnTo>
                <a:lnTo>
                  <a:pt x="197207" y="16827"/>
                </a:lnTo>
                <a:lnTo>
                  <a:pt x="192866" y="15484"/>
                </a:lnTo>
                <a:lnTo>
                  <a:pt x="128710" y="4603"/>
                </a:lnTo>
                <a:lnTo>
                  <a:pt x="38277" y="0"/>
                </a:lnTo>
                <a:close/>
              </a:path>
              <a:path w="511175" h="389254">
                <a:moveTo>
                  <a:pt x="507340" y="388696"/>
                </a:moveTo>
                <a:lnTo>
                  <a:pt x="253530" y="388696"/>
                </a:lnTo>
                <a:lnTo>
                  <a:pt x="254317" y="388848"/>
                </a:lnTo>
                <a:lnTo>
                  <a:pt x="256565" y="388848"/>
                </a:lnTo>
                <a:lnTo>
                  <a:pt x="256197" y="388899"/>
                </a:lnTo>
                <a:lnTo>
                  <a:pt x="255816" y="388924"/>
                </a:lnTo>
                <a:lnTo>
                  <a:pt x="507110" y="388924"/>
                </a:lnTo>
                <a:lnTo>
                  <a:pt x="507340" y="388696"/>
                </a:lnTo>
                <a:close/>
              </a:path>
              <a:path w="511175" h="389254">
                <a:moveTo>
                  <a:pt x="507620" y="388416"/>
                </a:moveTo>
                <a:lnTo>
                  <a:pt x="252577" y="388416"/>
                </a:lnTo>
                <a:lnTo>
                  <a:pt x="253237" y="388632"/>
                </a:lnTo>
                <a:lnTo>
                  <a:pt x="507416" y="388619"/>
                </a:lnTo>
                <a:lnTo>
                  <a:pt x="507620" y="388416"/>
                </a:lnTo>
                <a:close/>
              </a:path>
              <a:path w="511175" h="389254">
                <a:moveTo>
                  <a:pt x="507416" y="388619"/>
                </a:moveTo>
                <a:lnTo>
                  <a:pt x="253225" y="388619"/>
                </a:lnTo>
                <a:lnTo>
                  <a:pt x="507416" y="388619"/>
                </a:lnTo>
                <a:close/>
              </a:path>
              <a:path w="511175" h="389254">
                <a:moveTo>
                  <a:pt x="259368" y="387934"/>
                </a:moveTo>
                <a:lnTo>
                  <a:pt x="251485" y="387934"/>
                </a:lnTo>
                <a:lnTo>
                  <a:pt x="252336" y="388327"/>
                </a:lnTo>
                <a:lnTo>
                  <a:pt x="507709" y="388327"/>
                </a:lnTo>
                <a:lnTo>
                  <a:pt x="507990" y="388048"/>
                </a:lnTo>
                <a:lnTo>
                  <a:pt x="259168" y="388048"/>
                </a:lnTo>
                <a:lnTo>
                  <a:pt x="259368" y="387934"/>
                </a:lnTo>
                <a:close/>
              </a:path>
              <a:path w="511175" h="389254">
                <a:moveTo>
                  <a:pt x="508347" y="387692"/>
                </a:moveTo>
                <a:lnTo>
                  <a:pt x="259791" y="387692"/>
                </a:lnTo>
                <a:lnTo>
                  <a:pt x="259410" y="387934"/>
                </a:lnTo>
                <a:lnTo>
                  <a:pt x="259168" y="388048"/>
                </a:lnTo>
                <a:lnTo>
                  <a:pt x="507990" y="388048"/>
                </a:lnTo>
                <a:lnTo>
                  <a:pt x="508347" y="387692"/>
                </a:lnTo>
                <a:close/>
              </a:path>
              <a:path w="511175" h="389254">
                <a:moveTo>
                  <a:pt x="251276" y="387809"/>
                </a:moveTo>
                <a:lnTo>
                  <a:pt x="251472" y="387921"/>
                </a:lnTo>
                <a:lnTo>
                  <a:pt x="251276" y="387809"/>
                </a:lnTo>
                <a:close/>
              </a:path>
              <a:path w="511175" h="389254">
                <a:moveTo>
                  <a:pt x="508436" y="387603"/>
                </a:moveTo>
                <a:lnTo>
                  <a:pt x="250913" y="387603"/>
                </a:lnTo>
                <a:lnTo>
                  <a:pt x="251472" y="387921"/>
                </a:lnTo>
                <a:lnTo>
                  <a:pt x="259391" y="387921"/>
                </a:lnTo>
                <a:lnTo>
                  <a:pt x="259791" y="387692"/>
                </a:lnTo>
                <a:lnTo>
                  <a:pt x="508347" y="387692"/>
                </a:lnTo>
                <a:close/>
              </a:path>
              <a:path w="511175" h="389254">
                <a:moveTo>
                  <a:pt x="46648" y="56743"/>
                </a:moveTo>
                <a:lnTo>
                  <a:pt x="29844" y="56743"/>
                </a:lnTo>
                <a:lnTo>
                  <a:pt x="29679" y="347611"/>
                </a:lnTo>
                <a:lnTo>
                  <a:pt x="30568" y="349745"/>
                </a:lnTo>
                <a:lnTo>
                  <a:pt x="33718" y="352894"/>
                </a:lnTo>
                <a:lnTo>
                  <a:pt x="35852" y="353771"/>
                </a:lnTo>
                <a:lnTo>
                  <a:pt x="38087" y="353771"/>
                </a:lnTo>
                <a:lnTo>
                  <a:pt x="95939" y="355388"/>
                </a:lnTo>
                <a:lnTo>
                  <a:pt x="143362" y="359614"/>
                </a:lnTo>
                <a:lnTo>
                  <a:pt x="181096" y="365510"/>
                </a:lnTo>
                <a:lnTo>
                  <a:pt x="209880" y="372135"/>
                </a:lnTo>
                <a:lnTo>
                  <a:pt x="300520" y="372135"/>
                </a:lnTo>
                <a:lnTo>
                  <a:pt x="323059" y="366928"/>
                </a:lnTo>
                <a:lnTo>
                  <a:pt x="247040" y="366928"/>
                </a:lnTo>
                <a:lnTo>
                  <a:pt x="222082" y="358024"/>
                </a:lnTo>
                <a:lnTo>
                  <a:pt x="181727" y="348426"/>
                </a:lnTo>
                <a:lnTo>
                  <a:pt x="123889" y="340601"/>
                </a:lnTo>
                <a:lnTo>
                  <a:pt x="46481" y="337019"/>
                </a:lnTo>
                <a:lnTo>
                  <a:pt x="46648" y="56743"/>
                </a:lnTo>
                <a:close/>
              </a:path>
              <a:path w="511175" h="389254">
                <a:moveTo>
                  <a:pt x="510882" y="56743"/>
                </a:moveTo>
                <a:lnTo>
                  <a:pt x="494080" y="56743"/>
                </a:lnTo>
                <a:lnTo>
                  <a:pt x="494080" y="372135"/>
                </a:lnTo>
                <a:lnTo>
                  <a:pt x="510882" y="372135"/>
                </a:lnTo>
                <a:lnTo>
                  <a:pt x="510882" y="56743"/>
                </a:lnTo>
                <a:close/>
              </a:path>
              <a:path w="511175" h="389254">
                <a:moveTo>
                  <a:pt x="197207" y="16827"/>
                </a:moveTo>
                <a:lnTo>
                  <a:pt x="46672" y="16827"/>
                </a:lnTo>
                <a:lnTo>
                  <a:pt x="100148" y="18914"/>
                </a:lnTo>
                <a:lnTo>
                  <a:pt x="143924" y="23482"/>
                </a:lnTo>
                <a:lnTo>
                  <a:pt x="204495" y="35966"/>
                </a:lnTo>
                <a:lnTo>
                  <a:pt x="241267" y="49837"/>
                </a:lnTo>
                <a:lnTo>
                  <a:pt x="247040" y="52946"/>
                </a:lnTo>
                <a:lnTo>
                  <a:pt x="247040" y="366928"/>
                </a:lnTo>
                <a:lnTo>
                  <a:pt x="263829" y="366928"/>
                </a:lnTo>
                <a:lnTo>
                  <a:pt x="263829" y="52946"/>
                </a:lnTo>
                <a:lnTo>
                  <a:pt x="269622" y="49832"/>
                </a:lnTo>
                <a:lnTo>
                  <a:pt x="278498" y="45742"/>
                </a:lnTo>
                <a:lnTo>
                  <a:pt x="290679" y="41009"/>
                </a:lnTo>
                <a:lnTo>
                  <a:pt x="298871" y="38379"/>
                </a:lnTo>
                <a:lnTo>
                  <a:pt x="255435" y="38379"/>
                </a:lnTo>
                <a:lnTo>
                  <a:pt x="234018" y="28217"/>
                </a:lnTo>
                <a:lnTo>
                  <a:pt x="197207" y="16827"/>
                </a:lnTo>
                <a:close/>
              </a:path>
              <a:path w="511175" h="389254">
                <a:moveTo>
                  <a:pt x="481008" y="16827"/>
                </a:moveTo>
                <a:lnTo>
                  <a:pt x="464210" y="16827"/>
                </a:lnTo>
                <a:lnTo>
                  <a:pt x="464388" y="337019"/>
                </a:lnTo>
                <a:lnTo>
                  <a:pt x="386980" y="340601"/>
                </a:lnTo>
                <a:lnTo>
                  <a:pt x="329142" y="348426"/>
                </a:lnTo>
                <a:lnTo>
                  <a:pt x="288787" y="358024"/>
                </a:lnTo>
                <a:lnTo>
                  <a:pt x="263829" y="366928"/>
                </a:lnTo>
                <a:lnTo>
                  <a:pt x="323059" y="366928"/>
                </a:lnTo>
                <a:lnTo>
                  <a:pt x="329199" y="365510"/>
                </a:lnTo>
                <a:lnTo>
                  <a:pt x="366941" y="359614"/>
                </a:lnTo>
                <a:lnTo>
                  <a:pt x="414541" y="355388"/>
                </a:lnTo>
                <a:lnTo>
                  <a:pt x="472795" y="353771"/>
                </a:lnTo>
                <a:lnTo>
                  <a:pt x="475030" y="353771"/>
                </a:lnTo>
                <a:lnTo>
                  <a:pt x="477164" y="352894"/>
                </a:lnTo>
                <a:lnTo>
                  <a:pt x="480313" y="349745"/>
                </a:lnTo>
                <a:lnTo>
                  <a:pt x="481202" y="347611"/>
                </a:lnTo>
                <a:lnTo>
                  <a:pt x="481037" y="56743"/>
                </a:lnTo>
                <a:lnTo>
                  <a:pt x="510882" y="56743"/>
                </a:lnTo>
                <a:lnTo>
                  <a:pt x="510882" y="43700"/>
                </a:lnTo>
                <a:lnTo>
                  <a:pt x="507110" y="39941"/>
                </a:lnTo>
                <a:lnTo>
                  <a:pt x="481025" y="39941"/>
                </a:lnTo>
                <a:lnTo>
                  <a:pt x="481008" y="16827"/>
                </a:lnTo>
                <a:close/>
              </a:path>
              <a:path w="511175" h="389254">
                <a:moveTo>
                  <a:pt x="477240" y="0"/>
                </a:moveTo>
                <a:lnTo>
                  <a:pt x="472592" y="0"/>
                </a:lnTo>
                <a:lnTo>
                  <a:pt x="382172" y="4609"/>
                </a:lnTo>
                <a:lnTo>
                  <a:pt x="318017" y="15489"/>
                </a:lnTo>
                <a:lnTo>
                  <a:pt x="276860" y="28219"/>
                </a:lnTo>
                <a:lnTo>
                  <a:pt x="255435" y="38379"/>
                </a:lnTo>
                <a:lnTo>
                  <a:pt x="298871" y="38379"/>
                </a:lnTo>
                <a:lnTo>
                  <a:pt x="306387" y="35966"/>
                </a:lnTo>
                <a:lnTo>
                  <a:pt x="332351" y="29502"/>
                </a:lnTo>
                <a:lnTo>
                  <a:pt x="366953" y="23477"/>
                </a:lnTo>
                <a:lnTo>
                  <a:pt x="410729" y="18912"/>
                </a:lnTo>
                <a:lnTo>
                  <a:pt x="464210" y="16827"/>
                </a:lnTo>
                <a:lnTo>
                  <a:pt x="481008" y="16827"/>
                </a:lnTo>
                <a:lnTo>
                  <a:pt x="480999" y="3759"/>
                </a:lnTo>
                <a:lnTo>
                  <a:pt x="477240" y="0"/>
                </a:lnTo>
                <a:close/>
              </a:path>
            </a:pathLst>
          </a:custGeom>
          <a:solidFill>
            <a:srgbClr val="FFFFFF"/>
          </a:solidFill>
        </p:spPr>
        <p:txBody>
          <a:bodyPr wrap="square" lIns="0" tIns="0" rIns="0" bIns="0" rtlCol="0"/>
          <a:lstStyle/>
          <a:p>
            <a:endParaRPr/>
          </a:p>
        </p:txBody>
      </p:sp>
      <p:sp>
        <p:nvSpPr>
          <p:cNvPr id="25" name="object 25"/>
          <p:cNvSpPr/>
          <p:nvPr/>
        </p:nvSpPr>
        <p:spPr>
          <a:xfrm>
            <a:off x="10565122" y="5342561"/>
            <a:ext cx="137706" cy="200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object 26"/>
          <p:cNvSpPr/>
          <p:nvPr/>
        </p:nvSpPr>
        <p:spPr>
          <a:xfrm>
            <a:off x="10781779" y="5342557"/>
            <a:ext cx="137706" cy="200703"/>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7" name="object 27"/>
          <p:cNvSpPr/>
          <p:nvPr/>
        </p:nvSpPr>
        <p:spPr>
          <a:xfrm>
            <a:off x="1524000" y="8960586"/>
            <a:ext cx="376677" cy="202709"/>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object 28"/>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9" name="object 29"/>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30" name="object 30"/>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31" name="object 31"/>
          <p:cNvSpPr/>
          <p:nvPr/>
        </p:nvSpPr>
        <p:spPr>
          <a:xfrm>
            <a:off x="8509000" y="9064218"/>
            <a:ext cx="6449695" cy="0"/>
          </a:xfrm>
          <a:custGeom>
            <a:avLst/>
            <a:gdLst/>
            <a:ahLst/>
            <a:cxnLst/>
            <a:rect l="l" t="t" r="r" b="b"/>
            <a:pathLst>
              <a:path w="6449694">
                <a:moveTo>
                  <a:pt x="0" y="0"/>
                </a:moveTo>
                <a:lnTo>
                  <a:pt x="6449402" y="0"/>
                </a:lnTo>
              </a:path>
            </a:pathLst>
          </a:custGeom>
          <a:ln w="12700">
            <a:solidFill>
              <a:srgbClr val="CCCCCC"/>
            </a:solidFill>
          </a:ln>
        </p:spPr>
        <p:txBody>
          <a:bodyPr wrap="square" lIns="0" tIns="0" rIns="0" bIns="0" rtlCol="0"/>
          <a:lstStyle/>
          <a:p>
            <a:endParaRPr/>
          </a:p>
        </p:txBody>
      </p:sp>
      <p:sp>
        <p:nvSpPr>
          <p:cNvPr id="32" name="object 32"/>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350"/>
            <a:ext cx="6305550" cy="9747250"/>
          </a:xfrm>
          <a:custGeom>
            <a:avLst/>
            <a:gdLst/>
            <a:ahLst/>
            <a:cxnLst/>
            <a:rect l="l" t="t" r="r" b="b"/>
            <a:pathLst>
              <a:path w="6305550" h="9747250">
                <a:moveTo>
                  <a:pt x="0" y="9747250"/>
                </a:moveTo>
                <a:lnTo>
                  <a:pt x="6305550" y="9747250"/>
                </a:lnTo>
                <a:lnTo>
                  <a:pt x="6305550" y="0"/>
                </a:lnTo>
                <a:lnTo>
                  <a:pt x="0" y="0"/>
                </a:lnTo>
                <a:lnTo>
                  <a:pt x="0" y="9747250"/>
                </a:lnTo>
                <a:close/>
              </a:path>
            </a:pathLst>
          </a:custGeom>
          <a:solidFill>
            <a:srgbClr val="00597B"/>
          </a:solidFill>
        </p:spPr>
        <p:txBody>
          <a:bodyPr wrap="square" lIns="0" tIns="0" rIns="0" bIns="0" rtlCol="0"/>
          <a:lstStyle/>
          <a:p>
            <a:endParaRPr/>
          </a:p>
        </p:txBody>
      </p:sp>
      <p:sp>
        <p:nvSpPr>
          <p:cNvPr id="3" name="object 3"/>
          <p:cNvSpPr txBox="1">
            <a:spLocks noGrp="1"/>
          </p:cNvSpPr>
          <p:nvPr>
            <p:ph type="title"/>
          </p:nvPr>
        </p:nvSpPr>
        <p:spPr>
          <a:xfrm>
            <a:off x="1511300" y="1130300"/>
            <a:ext cx="1329690" cy="635000"/>
          </a:xfrm>
          <a:prstGeom prst="rect">
            <a:avLst/>
          </a:prstGeom>
        </p:spPr>
        <p:txBody>
          <a:bodyPr vert="horz" wrap="square" lIns="0" tIns="12700" rIns="0" bIns="0" rtlCol="0">
            <a:spAutoFit/>
          </a:bodyPr>
          <a:lstStyle/>
          <a:p>
            <a:pPr marL="12700">
              <a:lnSpc>
                <a:spcPct val="100000"/>
              </a:lnSpc>
              <a:spcBef>
                <a:spcPts val="100"/>
              </a:spcBef>
            </a:pPr>
            <a:r>
              <a:rPr sz="4000" b="0" spc="-20" dirty="0">
                <a:latin typeface="Calibri"/>
                <a:cs typeface="Calibri"/>
              </a:rPr>
              <a:t>Task</a:t>
            </a:r>
            <a:r>
              <a:rPr sz="4000" b="0" spc="65" dirty="0">
                <a:latin typeface="Calibri"/>
                <a:cs typeface="Calibri"/>
              </a:rPr>
              <a:t> </a:t>
            </a:r>
            <a:r>
              <a:rPr sz="4000" b="0" dirty="0">
                <a:latin typeface="Calibri"/>
                <a:cs typeface="Calibri"/>
              </a:rPr>
              <a:t>2</a:t>
            </a:r>
            <a:endParaRPr sz="4000">
              <a:latin typeface="Calibri"/>
              <a:cs typeface="Calibri"/>
            </a:endParaRPr>
          </a:p>
        </p:txBody>
      </p:sp>
      <p:sp>
        <p:nvSpPr>
          <p:cNvPr id="4" name="object 4"/>
          <p:cNvSpPr/>
          <p:nvPr/>
        </p:nvSpPr>
        <p:spPr>
          <a:xfrm>
            <a:off x="1524000" y="4229096"/>
            <a:ext cx="459740" cy="459740"/>
          </a:xfrm>
          <a:custGeom>
            <a:avLst/>
            <a:gdLst/>
            <a:ahLst/>
            <a:cxnLst/>
            <a:rect l="l" t="t" r="r" b="b"/>
            <a:pathLst>
              <a:path w="459739" h="459739">
                <a:moveTo>
                  <a:pt x="229743" y="0"/>
                </a:moveTo>
                <a:lnTo>
                  <a:pt x="183441" y="4666"/>
                </a:lnTo>
                <a:lnTo>
                  <a:pt x="140315" y="18052"/>
                </a:lnTo>
                <a:lnTo>
                  <a:pt x="101290" y="39232"/>
                </a:lnTo>
                <a:lnTo>
                  <a:pt x="67289" y="67284"/>
                </a:lnTo>
                <a:lnTo>
                  <a:pt x="39235" y="101284"/>
                </a:lnTo>
                <a:lnTo>
                  <a:pt x="18054" y="140310"/>
                </a:lnTo>
                <a:lnTo>
                  <a:pt x="4667" y="183437"/>
                </a:lnTo>
                <a:lnTo>
                  <a:pt x="0" y="229743"/>
                </a:lnTo>
                <a:lnTo>
                  <a:pt x="4667" y="276048"/>
                </a:lnTo>
                <a:lnTo>
                  <a:pt x="18054" y="319175"/>
                </a:lnTo>
                <a:lnTo>
                  <a:pt x="39235" y="358201"/>
                </a:lnTo>
                <a:lnTo>
                  <a:pt x="67289" y="392201"/>
                </a:lnTo>
                <a:lnTo>
                  <a:pt x="101290" y="420253"/>
                </a:lnTo>
                <a:lnTo>
                  <a:pt x="140315" y="441433"/>
                </a:lnTo>
                <a:lnTo>
                  <a:pt x="183441" y="454819"/>
                </a:lnTo>
                <a:lnTo>
                  <a:pt x="229743" y="459486"/>
                </a:lnTo>
                <a:lnTo>
                  <a:pt x="276044" y="454819"/>
                </a:lnTo>
                <a:lnTo>
                  <a:pt x="319170" y="441433"/>
                </a:lnTo>
                <a:lnTo>
                  <a:pt x="358195" y="420253"/>
                </a:lnTo>
                <a:lnTo>
                  <a:pt x="392196" y="392201"/>
                </a:lnTo>
                <a:lnTo>
                  <a:pt x="420250" y="358201"/>
                </a:lnTo>
                <a:lnTo>
                  <a:pt x="441431" y="319175"/>
                </a:lnTo>
                <a:lnTo>
                  <a:pt x="454818" y="276048"/>
                </a:lnTo>
                <a:lnTo>
                  <a:pt x="459486" y="229743"/>
                </a:lnTo>
                <a:lnTo>
                  <a:pt x="454818" y="183437"/>
                </a:lnTo>
                <a:lnTo>
                  <a:pt x="441431" y="140310"/>
                </a:lnTo>
                <a:lnTo>
                  <a:pt x="420250" y="101284"/>
                </a:lnTo>
                <a:lnTo>
                  <a:pt x="392196" y="67284"/>
                </a:lnTo>
                <a:lnTo>
                  <a:pt x="358195" y="39232"/>
                </a:lnTo>
                <a:lnTo>
                  <a:pt x="319170" y="18052"/>
                </a:lnTo>
                <a:lnTo>
                  <a:pt x="276044" y="4666"/>
                </a:lnTo>
                <a:lnTo>
                  <a:pt x="229743" y="0"/>
                </a:lnTo>
                <a:close/>
              </a:path>
            </a:pathLst>
          </a:custGeom>
          <a:solidFill>
            <a:srgbClr val="FFFFFF"/>
          </a:solidFill>
        </p:spPr>
        <p:txBody>
          <a:bodyPr wrap="square" lIns="0" tIns="0" rIns="0" bIns="0" rtlCol="0"/>
          <a:lstStyle/>
          <a:p>
            <a:endParaRPr/>
          </a:p>
        </p:txBody>
      </p:sp>
      <p:sp>
        <p:nvSpPr>
          <p:cNvPr id="5" name="object 5"/>
          <p:cNvSpPr/>
          <p:nvPr/>
        </p:nvSpPr>
        <p:spPr>
          <a:xfrm>
            <a:off x="1599533" y="4305077"/>
            <a:ext cx="308416" cy="278922"/>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1524000" y="5374378"/>
            <a:ext cx="459740" cy="459740"/>
          </a:xfrm>
          <a:custGeom>
            <a:avLst/>
            <a:gdLst/>
            <a:ahLst/>
            <a:cxnLst/>
            <a:rect l="l" t="t" r="r" b="b"/>
            <a:pathLst>
              <a:path w="459739" h="459739">
                <a:moveTo>
                  <a:pt x="229743" y="0"/>
                </a:moveTo>
                <a:lnTo>
                  <a:pt x="183441" y="4666"/>
                </a:lnTo>
                <a:lnTo>
                  <a:pt x="140315" y="18052"/>
                </a:lnTo>
                <a:lnTo>
                  <a:pt x="101290" y="39232"/>
                </a:lnTo>
                <a:lnTo>
                  <a:pt x="67289" y="67284"/>
                </a:lnTo>
                <a:lnTo>
                  <a:pt x="39235" y="101284"/>
                </a:lnTo>
                <a:lnTo>
                  <a:pt x="18054" y="140310"/>
                </a:lnTo>
                <a:lnTo>
                  <a:pt x="4667" y="183437"/>
                </a:lnTo>
                <a:lnTo>
                  <a:pt x="0" y="229743"/>
                </a:lnTo>
                <a:lnTo>
                  <a:pt x="4667" y="276048"/>
                </a:lnTo>
                <a:lnTo>
                  <a:pt x="18054" y="319175"/>
                </a:lnTo>
                <a:lnTo>
                  <a:pt x="39235" y="358201"/>
                </a:lnTo>
                <a:lnTo>
                  <a:pt x="67289" y="392201"/>
                </a:lnTo>
                <a:lnTo>
                  <a:pt x="101290" y="420253"/>
                </a:lnTo>
                <a:lnTo>
                  <a:pt x="140315" y="441433"/>
                </a:lnTo>
                <a:lnTo>
                  <a:pt x="183441" y="454819"/>
                </a:lnTo>
                <a:lnTo>
                  <a:pt x="229743" y="459486"/>
                </a:lnTo>
                <a:lnTo>
                  <a:pt x="276044" y="454819"/>
                </a:lnTo>
                <a:lnTo>
                  <a:pt x="319170" y="441433"/>
                </a:lnTo>
                <a:lnTo>
                  <a:pt x="358195" y="420253"/>
                </a:lnTo>
                <a:lnTo>
                  <a:pt x="392196" y="392201"/>
                </a:lnTo>
                <a:lnTo>
                  <a:pt x="420250" y="358201"/>
                </a:lnTo>
                <a:lnTo>
                  <a:pt x="441431" y="319175"/>
                </a:lnTo>
                <a:lnTo>
                  <a:pt x="454818" y="276048"/>
                </a:lnTo>
                <a:lnTo>
                  <a:pt x="459486" y="229743"/>
                </a:lnTo>
                <a:lnTo>
                  <a:pt x="454818" y="183437"/>
                </a:lnTo>
                <a:lnTo>
                  <a:pt x="441431" y="140310"/>
                </a:lnTo>
                <a:lnTo>
                  <a:pt x="420250" y="101284"/>
                </a:lnTo>
                <a:lnTo>
                  <a:pt x="392196" y="67284"/>
                </a:lnTo>
                <a:lnTo>
                  <a:pt x="358195" y="39232"/>
                </a:lnTo>
                <a:lnTo>
                  <a:pt x="319170" y="18052"/>
                </a:lnTo>
                <a:lnTo>
                  <a:pt x="276044" y="4666"/>
                </a:lnTo>
                <a:lnTo>
                  <a:pt x="229743" y="0"/>
                </a:lnTo>
                <a:close/>
              </a:path>
            </a:pathLst>
          </a:custGeom>
          <a:solidFill>
            <a:srgbClr val="FFFFFF"/>
          </a:solidFill>
        </p:spPr>
        <p:txBody>
          <a:bodyPr wrap="square" lIns="0" tIns="0" rIns="0" bIns="0" rtlCol="0"/>
          <a:lstStyle/>
          <a:p>
            <a:endParaRPr/>
          </a:p>
        </p:txBody>
      </p:sp>
      <p:sp>
        <p:nvSpPr>
          <p:cNvPr id="7" name="object 7"/>
          <p:cNvSpPr/>
          <p:nvPr/>
        </p:nvSpPr>
        <p:spPr>
          <a:xfrm>
            <a:off x="1751363" y="5720796"/>
            <a:ext cx="635" cy="635"/>
          </a:xfrm>
          <a:custGeom>
            <a:avLst/>
            <a:gdLst/>
            <a:ahLst/>
            <a:cxnLst/>
            <a:rect l="l" t="t" r="r" b="b"/>
            <a:pathLst>
              <a:path w="635" h="635">
                <a:moveTo>
                  <a:pt x="139" y="63"/>
                </a:moveTo>
                <a:lnTo>
                  <a:pt x="0" y="0"/>
                </a:lnTo>
                <a:lnTo>
                  <a:pt x="177" y="88"/>
                </a:lnTo>
                <a:close/>
              </a:path>
            </a:pathLst>
          </a:custGeom>
          <a:solidFill>
            <a:srgbClr val="00597B"/>
          </a:solidFill>
        </p:spPr>
        <p:txBody>
          <a:bodyPr wrap="square" lIns="0" tIns="0" rIns="0" bIns="0" rtlCol="0"/>
          <a:lstStyle/>
          <a:p>
            <a:endParaRPr/>
          </a:p>
        </p:txBody>
      </p:sp>
      <p:sp>
        <p:nvSpPr>
          <p:cNvPr id="8" name="object 8"/>
          <p:cNvSpPr/>
          <p:nvPr/>
        </p:nvSpPr>
        <p:spPr>
          <a:xfrm>
            <a:off x="1752151" y="5721131"/>
            <a:ext cx="635" cy="635"/>
          </a:xfrm>
          <a:custGeom>
            <a:avLst/>
            <a:gdLst/>
            <a:ahLst/>
            <a:cxnLst/>
            <a:rect l="l" t="t" r="r" b="b"/>
            <a:pathLst>
              <a:path w="635" h="635">
                <a:moveTo>
                  <a:pt x="203" y="63"/>
                </a:moveTo>
                <a:lnTo>
                  <a:pt x="0" y="0"/>
                </a:lnTo>
                <a:lnTo>
                  <a:pt x="177" y="63"/>
                </a:lnTo>
                <a:close/>
              </a:path>
            </a:pathLst>
          </a:custGeom>
          <a:solidFill>
            <a:srgbClr val="00597B"/>
          </a:solidFill>
        </p:spPr>
        <p:txBody>
          <a:bodyPr wrap="square" lIns="0" tIns="0" rIns="0" bIns="0" rtlCol="0"/>
          <a:lstStyle/>
          <a:p>
            <a:endParaRPr/>
          </a:p>
        </p:txBody>
      </p:sp>
      <p:sp>
        <p:nvSpPr>
          <p:cNvPr id="9" name="object 9"/>
          <p:cNvSpPr/>
          <p:nvPr/>
        </p:nvSpPr>
        <p:spPr>
          <a:xfrm>
            <a:off x="1599721" y="5486860"/>
            <a:ext cx="308610" cy="234950"/>
          </a:xfrm>
          <a:custGeom>
            <a:avLst/>
            <a:gdLst/>
            <a:ahLst/>
            <a:cxnLst/>
            <a:rect l="l" t="t" r="r" b="b"/>
            <a:pathLst>
              <a:path w="308610" h="234950">
                <a:moveTo>
                  <a:pt x="23075" y="0"/>
                </a:moveTo>
                <a:lnTo>
                  <a:pt x="20281" y="0"/>
                </a:lnTo>
                <a:lnTo>
                  <a:pt x="18008" y="2273"/>
                </a:lnTo>
                <a:lnTo>
                  <a:pt x="17995" y="24091"/>
                </a:lnTo>
                <a:lnTo>
                  <a:pt x="2260" y="24091"/>
                </a:lnTo>
                <a:lnTo>
                  <a:pt x="0" y="26365"/>
                </a:lnTo>
                <a:lnTo>
                  <a:pt x="0" y="232257"/>
                </a:lnTo>
                <a:lnTo>
                  <a:pt x="2260" y="234530"/>
                </a:lnTo>
                <a:lnTo>
                  <a:pt x="154254" y="234530"/>
                </a:lnTo>
                <a:lnTo>
                  <a:pt x="154698" y="234480"/>
                </a:lnTo>
                <a:lnTo>
                  <a:pt x="153339" y="234480"/>
                </a:lnTo>
                <a:lnTo>
                  <a:pt x="152869" y="234391"/>
                </a:lnTo>
                <a:lnTo>
                  <a:pt x="305917" y="234391"/>
                </a:lnTo>
                <a:lnTo>
                  <a:pt x="152704" y="234353"/>
                </a:lnTo>
                <a:lnTo>
                  <a:pt x="152298" y="234226"/>
                </a:lnTo>
                <a:lnTo>
                  <a:pt x="306082" y="234226"/>
                </a:lnTo>
                <a:lnTo>
                  <a:pt x="152158" y="234175"/>
                </a:lnTo>
                <a:lnTo>
                  <a:pt x="151638" y="233933"/>
                </a:lnTo>
                <a:lnTo>
                  <a:pt x="156403" y="233921"/>
                </a:lnTo>
                <a:lnTo>
                  <a:pt x="151625" y="233921"/>
                </a:lnTo>
                <a:lnTo>
                  <a:pt x="151295" y="233730"/>
                </a:lnTo>
                <a:lnTo>
                  <a:pt x="306577" y="233730"/>
                </a:lnTo>
                <a:lnTo>
                  <a:pt x="308051" y="232257"/>
                </a:lnTo>
                <a:lnTo>
                  <a:pt x="308051" y="224396"/>
                </a:lnTo>
                <a:lnTo>
                  <a:pt x="10121" y="224396"/>
                </a:lnTo>
                <a:lnTo>
                  <a:pt x="10121" y="34226"/>
                </a:lnTo>
                <a:lnTo>
                  <a:pt x="28116" y="34226"/>
                </a:lnTo>
                <a:lnTo>
                  <a:pt x="28130" y="10159"/>
                </a:lnTo>
                <a:lnTo>
                  <a:pt x="118929" y="10159"/>
                </a:lnTo>
                <a:lnTo>
                  <a:pt x="116287" y="9342"/>
                </a:lnTo>
                <a:lnTo>
                  <a:pt x="77601" y="2779"/>
                </a:lnTo>
                <a:lnTo>
                  <a:pt x="23075" y="0"/>
                </a:lnTo>
                <a:close/>
              </a:path>
              <a:path w="308610" h="234950">
                <a:moveTo>
                  <a:pt x="305917" y="234391"/>
                </a:moveTo>
                <a:lnTo>
                  <a:pt x="152869" y="234391"/>
                </a:lnTo>
                <a:lnTo>
                  <a:pt x="153339" y="234480"/>
                </a:lnTo>
                <a:lnTo>
                  <a:pt x="154698" y="234480"/>
                </a:lnTo>
                <a:lnTo>
                  <a:pt x="154254" y="234530"/>
                </a:lnTo>
                <a:lnTo>
                  <a:pt x="305777" y="234530"/>
                </a:lnTo>
                <a:lnTo>
                  <a:pt x="305917" y="234391"/>
                </a:lnTo>
                <a:close/>
              </a:path>
              <a:path w="308610" h="234950">
                <a:moveTo>
                  <a:pt x="306082" y="234226"/>
                </a:moveTo>
                <a:lnTo>
                  <a:pt x="152298" y="234226"/>
                </a:lnTo>
                <a:lnTo>
                  <a:pt x="152704" y="234353"/>
                </a:lnTo>
                <a:lnTo>
                  <a:pt x="305955" y="234353"/>
                </a:lnTo>
                <a:lnTo>
                  <a:pt x="306082" y="234226"/>
                </a:lnTo>
                <a:close/>
              </a:path>
              <a:path w="308610" h="234950">
                <a:moveTo>
                  <a:pt x="156381" y="233933"/>
                </a:moveTo>
                <a:lnTo>
                  <a:pt x="151638" y="233933"/>
                </a:lnTo>
                <a:lnTo>
                  <a:pt x="152158" y="234175"/>
                </a:lnTo>
                <a:lnTo>
                  <a:pt x="306133" y="234175"/>
                </a:lnTo>
                <a:lnTo>
                  <a:pt x="306311" y="233997"/>
                </a:lnTo>
                <a:lnTo>
                  <a:pt x="156273" y="233997"/>
                </a:lnTo>
                <a:close/>
              </a:path>
              <a:path w="308610" h="234950">
                <a:moveTo>
                  <a:pt x="306527" y="233781"/>
                </a:moveTo>
                <a:lnTo>
                  <a:pt x="156641" y="233781"/>
                </a:lnTo>
                <a:lnTo>
                  <a:pt x="156413" y="233933"/>
                </a:lnTo>
                <a:lnTo>
                  <a:pt x="156273" y="233997"/>
                </a:lnTo>
                <a:lnTo>
                  <a:pt x="306311" y="233997"/>
                </a:lnTo>
                <a:lnTo>
                  <a:pt x="306527" y="233781"/>
                </a:lnTo>
                <a:close/>
              </a:path>
              <a:path w="308610" h="234950">
                <a:moveTo>
                  <a:pt x="306577" y="233730"/>
                </a:moveTo>
                <a:lnTo>
                  <a:pt x="151295" y="233730"/>
                </a:lnTo>
                <a:lnTo>
                  <a:pt x="151625" y="233921"/>
                </a:lnTo>
                <a:lnTo>
                  <a:pt x="156403" y="233921"/>
                </a:lnTo>
                <a:lnTo>
                  <a:pt x="156641" y="233781"/>
                </a:lnTo>
                <a:lnTo>
                  <a:pt x="306527" y="233781"/>
                </a:lnTo>
                <a:close/>
              </a:path>
              <a:path w="308610" h="234950">
                <a:moveTo>
                  <a:pt x="28116" y="34226"/>
                </a:moveTo>
                <a:lnTo>
                  <a:pt x="17995" y="34226"/>
                </a:lnTo>
                <a:lnTo>
                  <a:pt x="17894" y="209613"/>
                </a:lnTo>
                <a:lnTo>
                  <a:pt x="18427" y="210896"/>
                </a:lnTo>
                <a:lnTo>
                  <a:pt x="20319" y="212801"/>
                </a:lnTo>
                <a:lnTo>
                  <a:pt x="21615" y="213334"/>
                </a:lnTo>
                <a:lnTo>
                  <a:pt x="22948" y="213334"/>
                </a:lnTo>
                <a:lnTo>
                  <a:pt x="57839" y="214309"/>
                </a:lnTo>
                <a:lnTo>
                  <a:pt x="86439" y="216855"/>
                </a:lnTo>
                <a:lnTo>
                  <a:pt x="109195" y="220406"/>
                </a:lnTo>
                <a:lnTo>
                  <a:pt x="126555" y="224396"/>
                </a:lnTo>
                <a:lnTo>
                  <a:pt x="181203" y="224396"/>
                </a:lnTo>
                <a:lnTo>
                  <a:pt x="194799" y="221259"/>
                </a:lnTo>
                <a:lnTo>
                  <a:pt x="148958" y="221259"/>
                </a:lnTo>
                <a:lnTo>
                  <a:pt x="133913" y="215889"/>
                </a:lnTo>
                <a:lnTo>
                  <a:pt x="109580" y="210104"/>
                </a:lnTo>
                <a:lnTo>
                  <a:pt x="74700" y="205387"/>
                </a:lnTo>
                <a:lnTo>
                  <a:pt x="28016" y="203225"/>
                </a:lnTo>
                <a:lnTo>
                  <a:pt x="28116" y="34226"/>
                </a:lnTo>
                <a:close/>
              </a:path>
              <a:path w="308610" h="234950">
                <a:moveTo>
                  <a:pt x="308051" y="34226"/>
                </a:moveTo>
                <a:lnTo>
                  <a:pt x="297916" y="34226"/>
                </a:lnTo>
                <a:lnTo>
                  <a:pt x="297916" y="224396"/>
                </a:lnTo>
                <a:lnTo>
                  <a:pt x="308051" y="224396"/>
                </a:lnTo>
                <a:lnTo>
                  <a:pt x="308051" y="34226"/>
                </a:lnTo>
                <a:close/>
              </a:path>
              <a:path w="308610" h="234950">
                <a:moveTo>
                  <a:pt x="118929" y="10159"/>
                </a:moveTo>
                <a:lnTo>
                  <a:pt x="28130" y="10159"/>
                </a:lnTo>
                <a:lnTo>
                  <a:pt x="60378" y="11417"/>
                </a:lnTo>
                <a:lnTo>
                  <a:pt x="86775" y="14168"/>
                </a:lnTo>
                <a:lnTo>
                  <a:pt x="132779" y="24737"/>
                </a:lnTo>
                <a:lnTo>
                  <a:pt x="148958" y="31927"/>
                </a:lnTo>
                <a:lnTo>
                  <a:pt x="148958" y="221259"/>
                </a:lnTo>
                <a:lnTo>
                  <a:pt x="159080" y="221259"/>
                </a:lnTo>
                <a:lnTo>
                  <a:pt x="159080" y="31927"/>
                </a:lnTo>
                <a:lnTo>
                  <a:pt x="162574" y="30051"/>
                </a:lnTo>
                <a:lnTo>
                  <a:pt x="167925" y="27585"/>
                </a:lnTo>
                <a:lnTo>
                  <a:pt x="175267" y="24732"/>
                </a:lnTo>
                <a:lnTo>
                  <a:pt x="180187" y="23152"/>
                </a:lnTo>
                <a:lnTo>
                  <a:pt x="154025" y="23152"/>
                </a:lnTo>
                <a:lnTo>
                  <a:pt x="141104" y="17021"/>
                </a:lnTo>
                <a:lnTo>
                  <a:pt x="118929" y="10159"/>
                </a:lnTo>
                <a:close/>
              </a:path>
              <a:path w="308610" h="234950">
                <a:moveTo>
                  <a:pt x="290034" y="10159"/>
                </a:moveTo>
                <a:lnTo>
                  <a:pt x="279908" y="10159"/>
                </a:lnTo>
                <a:lnTo>
                  <a:pt x="280022" y="203225"/>
                </a:lnTo>
                <a:lnTo>
                  <a:pt x="233344" y="205387"/>
                </a:lnTo>
                <a:lnTo>
                  <a:pt x="198467" y="210104"/>
                </a:lnTo>
                <a:lnTo>
                  <a:pt x="174132" y="215889"/>
                </a:lnTo>
                <a:lnTo>
                  <a:pt x="159080" y="221259"/>
                </a:lnTo>
                <a:lnTo>
                  <a:pt x="194799" y="221259"/>
                </a:lnTo>
                <a:lnTo>
                  <a:pt x="198494" y="220406"/>
                </a:lnTo>
                <a:lnTo>
                  <a:pt x="221254" y="216855"/>
                </a:lnTo>
                <a:lnTo>
                  <a:pt x="249960" y="214309"/>
                </a:lnTo>
                <a:lnTo>
                  <a:pt x="285089" y="213334"/>
                </a:lnTo>
                <a:lnTo>
                  <a:pt x="286435" y="213334"/>
                </a:lnTo>
                <a:lnTo>
                  <a:pt x="287718" y="212801"/>
                </a:lnTo>
                <a:lnTo>
                  <a:pt x="289623" y="210896"/>
                </a:lnTo>
                <a:lnTo>
                  <a:pt x="290156" y="209613"/>
                </a:lnTo>
                <a:lnTo>
                  <a:pt x="290055" y="34226"/>
                </a:lnTo>
                <a:lnTo>
                  <a:pt x="308051" y="34226"/>
                </a:lnTo>
                <a:lnTo>
                  <a:pt x="308051" y="26365"/>
                </a:lnTo>
                <a:lnTo>
                  <a:pt x="305777" y="24091"/>
                </a:lnTo>
                <a:lnTo>
                  <a:pt x="290042" y="24091"/>
                </a:lnTo>
                <a:lnTo>
                  <a:pt x="290034" y="10159"/>
                </a:lnTo>
                <a:close/>
              </a:path>
              <a:path w="308610" h="234950">
                <a:moveTo>
                  <a:pt x="287769" y="0"/>
                </a:moveTo>
                <a:lnTo>
                  <a:pt x="284975" y="0"/>
                </a:lnTo>
                <a:lnTo>
                  <a:pt x="230447" y="2779"/>
                </a:lnTo>
                <a:lnTo>
                  <a:pt x="191758" y="9342"/>
                </a:lnTo>
                <a:lnTo>
                  <a:pt x="166940" y="17021"/>
                </a:lnTo>
                <a:lnTo>
                  <a:pt x="154025" y="23152"/>
                </a:lnTo>
                <a:lnTo>
                  <a:pt x="180187" y="23152"/>
                </a:lnTo>
                <a:lnTo>
                  <a:pt x="184734" y="21691"/>
                </a:lnTo>
                <a:lnTo>
                  <a:pt x="200394" y="17798"/>
                </a:lnTo>
                <a:lnTo>
                  <a:pt x="221262" y="14168"/>
                </a:lnTo>
                <a:lnTo>
                  <a:pt x="247659" y="11417"/>
                </a:lnTo>
                <a:lnTo>
                  <a:pt x="279908" y="10159"/>
                </a:lnTo>
                <a:lnTo>
                  <a:pt x="290034" y="10159"/>
                </a:lnTo>
                <a:lnTo>
                  <a:pt x="290029" y="2273"/>
                </a:lnTo>
                <a:lnTo>
                  <a:pt x="287769" y="0"/>
                </a:lnTo>
                <a:close/>
              </a:path>
            </a:pathLst>
          </a:custGeom>
          <a:solidFill>
            <a:srgbClr val="00597B"/>
          </a:solidFill>
        </p:spPr>
        <p:txBody>
          <a:bodyPr wrap="square" lIns="0" tIns="0" rIns="0" bIns="0" rtlCol="0"/>
          <a:lstStyle/>
          <a:p>
            <a:endParaRPr/>
          </a:p>
        </p:txBody>
      </p:sp>
      <p:sp>
        <p:nvSpPr>
          <p:cNvPr id="10" name="object 10"/>
          <p:cNvSpPr/>
          <p:nvPr/>
        </p:nvSpPr>
        <p:spPr>
          <a:xfrm>
            <a:off x="1646900" y="5535696"/>
            <a:ext cx="83185" cy="20320"/>
          </a:xfrm>
          <a:custGeom>
            <a:avLst/>
            <a:gdLst/>
            <a:ahLst/>
            <a:cxnLst/>
            <a:rect l="l" t="t" r="r" b="b"/>
            <a:pathLst>
              <a:path w="83185" h="20320">
                <a:moveTo>
                  <a:pt x="3581" y="0"/>
                </a:moveTo>
                <a:lnTo>
                  <a:pt x="1600" y="0"/>
                </a:lnTo>
                <a:lnTo>
                  <a:pt x="0" y="1600"/>
                </a:lnTo>
                <a:lnTo>
                  <a:pt x="0" y="5549"/>
                </a:lnTo>
                <a:lnTo>
                  <a:pt x="1600" y="7137"/>
                </a:lnTo>
                <a:lnTo>
                  <a:pt x="3581" y="7137"/>
                </a:lnTo>
                <a:lnTo>
                  <a:pt x="29081" y="9078"/>
                </a:lnTo>
                <a:lnTo>
                  <a:pt x="53016" y="13357"/>
                </a:lnTo>
                <a:lnTo>
                  <a:pt x="70836" y="17660"/>
                </a:lnTo>
                <a:lnTo>
                  <a:pt x="78346" y="19773"/>
                </a:lnTo>
                <a:lnTo>
                  <a:pt x="78701" y="19824"/>
                </a:lnTo>
                <a:lnTo>
                  <a:pt x="80568" y="19824"/>
                </a:lnTo>
                <a:lnTo>
                  <a:pt x="81991" y="18834"/>
                </a:lnTo>
                <a:lnTo>
                  <a:pt x="83032" y="15405"/>
                </a:lnTo>
                <a:lnTo>
                  <a:pt x="81978" y="13398"/>
                </a:lnTo>
                <a:lnTo>
                  <a:pt x="80086" y="12826"/>
                </a:lnTo>
                <a:lnTo>
                  <a:pt x="72204" y="10603"/>
                </a:lnTo>
                <a:lnTo>
                  <a:pt x="53978" y="6218"/>
                </a:lnTo>
                <a:lnTo>
                  <a:pt x="29679" y="1930"/>
                </a:lnTo>
                <a:lnTo>
                  <a:pt x="3581" y="0"/>
                </a:lnTo>
                <a:close/>
              </a:path>
            </a:pathLst>
          </a:custGeom>
          <a:solidFill>
            <a:srgbClr val="00597B"/>
          </a:solidFill>
        </p:spPr>
        <p:txBody>
          <a:bodyPr wrap="square" lIns="0" tIns="0" rIns="0" bIns="0" rtlCol="0"/>
          <a:lstStyle/>
          <a:p>
            <a:endParaRPr/>
          </a:p>
        </p:txBody>
      </p:sp>
      <p:sp>
        <p:nvSpPr>
          <p:cNvPr id="11" name="object 11"/>
          <p:cNvSpPr/>
          <p:nvPr/>
        </p:nvSpPr>
        <p:spPr>
          <a:xfrm>
            <a:off x="1646900" y="5560997"/>
            <a:ext cx="83185" cy="20320"/>
          </a:xfrm>
          <a:custGeom>
            <a:avLst/>
            <a:gdLst/>
            <a:ahLst/>
            <a:cxnLst/>
            <a:rect l="l" t="t" r="r" b="b"/>
            <a:pathLst>
              <a:path w="83185" h="20320">
                <a:moveTo>
                  <a:pt x="3581" y="0"/>
                </a:moveTo>
                <a:lnTo>
                  <a:pt x="1600" y="0"/>
                </a:lnTo>
                <a:lnTo>
                  <a:pt x="0" y="1587"/>
                </a:lnTo>
                <a:lnTo>
                  <a:pt x="0" y="5549"/>
                </a:lnTo>
                <a:lnTo>
                  <a:pt x="1600" y="7137"/>
                </a:lnTo>
                <a:lnTo>
                  <a:pt x="3581" y="7137"/>
                </a:lnTo>
                <a:lnTo>
                  <a:pt x="29081" y="9077"/>
                </a:lnTo>
                <a:lnTo>
                  <a:pt x="53016" y="13355"/>
                </a:lnTo>
                <a:lnTo>
                  <a:pt x="70836" y="17654"/>
                </a:lnTo>
                <a:lnTo>
                  <a:pt x="77990" y="19659"/>
                </a:lnTo>
                <a:lnTo>
                  <a:pt x="78346" y="19773"/>
                </a:lnTo>
                <a:lnTo>
                  <a:pt x="78701" y="19824"/>
                </a:lnTo>
                <a:lnTo>
                  <a:pt x="80568" y="19824"/>
                </a:lnTo>
                <a:lnTo>
                  <a:pt x="81991" y="18834"/>
                </a:lnTo>
                <a:lnTo>
                  <a:pt x="83032" y="15405"/>
                </a:lnTo>
                <a:lnTo>
                  <a:pt x="81978" y="13398"/>
                </a:lnTo>
                <a:lnTo>
                  <a:pt x="80086" y="12826"/>
                </a:lnTo>
                <a:lnTo>
                  <a:pt x="72204" y="10603"/>
                </a:lnTo>
                <a:lnTo>
                  <a:pt x="53978" y="6218"/>
                </a:lnTo>
                <a:lnTo>
                  <a:pt x="29679" y="1930"/>
                </a:lnTo>
                <a:lnTo>
                  <a:pt x="3581" y="0"/>
                </a:lnTo>
                <a:close/>
              </a:path>
            </a:pathLst>
          </a:custGeom>
          <a:solidFill>
            <a:srgbClr val="00597B"/>
          </a:solidFill>
        </p:spPr>
        <p:txBody>
          <a:bodyPr wrap="square" lIns="0" tIns="0" rIns="0" bIns="0" rtlCol="0"/>
          <a:lstStyle/>
          <a:p>
            <a:endParaRPr/>
          </a:p>
        </p:txBody>
      </p:sp>
      <p:sp>
        <p:nvSpPr>
          <p:cNvPr id="12" name="object 12"/>
          <p:cNvSpPr/>
          <p:nvPr/>
        </p:nvSpPr>
        <p:spPr>
          <a:xfrm>
            <a:off x="1646900" y="5586294"/>
            <a:ext cx="83185" cy="20320"/>
          </a:xfrm>
          <a:custGeom>
            <a:avLst/>
            <a:gdLst/>
            <a:ahLst/>
            <a:cxnLst/>
            <a:rect l="l" t="t" r="r" b="b"/>
            <a:pathLst>
              <a:path w="83185" h="20320">
                <a:moveTo>
                  <a:pt x="3581" y="0"/>
                </a:moveTo>
                <a:lnTo>
                  <a:pt x="1600" y="0"/>
                </a:lnTo>
                <a:lnTo>
                  <a:pt x="0" y="1600"/>
                </a:lnTo>
                <a:lnTo>
                  <a:pt x="0" y="5549"/>
                </a:lnTo>
                <a:lnTo>
                  <a:pt x="1600" y="7150"/>
                </a:lnTo>
                <a:lnTo>
                  <a:pt x="3581" y="7150"/>
                </a:lnTo>
                <a:lnTo>
                  <a:pt x="29081" y="9088"/>
                </a:lnTo>
                <a:lnTo>
                  <a:pt x="53016" y="13363"/>
                </a:lnTo>
                <a:lnTo>
                  <a:pt x="70836" y="17662"/>
                </a:lnTo>
                <a:lnTo>
                  <a:pt x="78346" y="19773"/>
                </a:lnTo>
                <a:lnTo>
                  <a:pt x="78701" y="19824"/>
                </a:lnTo>
                <a:lnTo>
                  <a:pt x="80568" y="19824"/>
                </a:lnTo>
                <a:lnTo>
                  <a:pt x="81991" y="18834"/>
                </a:lnTo>
                <a:lnTo>
                  <a:pt x="83032" y="15405"/>
                </a:lnTo>
                <a:lnTo>
                  <a:pt x="81978" y="13398"/>
                </a:lnTo>
                <a:lnTo>
                  <a:pt x="80086" y="12826"/>
                </a:lnTo>
                <a:lnTo>
                  <a:pt x="72204" y="10603"/>
                </a:lnTo>
                <a:lnTo>
                  <a:pt x="53978" y="6218"/>
                </a:lnTo>
                <a:lnTo>
                  <a:pt x="29679" y="1930"/>
                </a:lnTo>
                <a:lnTo>
                  <a:pt x="3581" y="0"/>
                </a:lnTo>
                <a:close/>
              </a:path>
            </a:pathLst>
          </a:custGeom>
          <a:solidFill>
            <a:srgbClr val="00597B"/>
          </a:solidFill>
        </p:spPr>
        <p:txBody>
          <a:bodyPr wrap="square" lIns="0" tIns="0" rIns="0" bIns="0" rtlCol="0"/>
          <a:lstStyle/>
          <a:p>
            <a:endParaRPr/>
          </a:p>
        </p:txBody>
      </p:sp>
      <p:sp>
        <p:nvSpPr>
          <p:cNvPr id="13" name="object 13"/>
          <p:cNvSpPr/>
          <p:nvPr/>
        </p:nvSpPr>
        <p:spPr>
          <a:xfrm>
            <a:off x="1646900" y="5611595"/>
            <a:ext cx="83185" cy="20320"/>
          </a:xfrm>
          <a:custGeom>
            <a:avLst/>
            <a:gdLst/>
            <a:ahLst/>
            <a:cxnLst/>
            <a:rect l="l" t="t" r="r" b="b"/>
            <a:pathLst>
              <a:path w="83185" h="20320">
                <a:moveTo>
                  <a:pt x="3581" y="0"/>
                </a:moveTo>
                <a:lnTo>
                  <a:pt x="1600" y="0"/>
                </a:lnTo>
                <a:lnTo>
                  <a:pt x="0" y="1600"/>
                </a:lnTo>
                <a:lnTo>
                  <a:pt x="0" y="5549"/>
                </a:lnTo>
                <a:lnTo>
                  <a:pt x="1600" y="7150"/>
                </a:lnTo>
                <a:lnTo>
                  <a:pt x="3581" y="7150"/>
                </a:lnTo>
                <a:lnTo>
                  <a:pt x="29081" y="9088"/>
                </a:lnTo>
                <a:lnTo>
                  <a:pt x="53016" y="13363"/>
                </a:lnTo>
                <a:lnTo>
                  <a:pt x="70836" y="17662"/>
                </a:lnTo>
                <a:lnTo>
                  <a:pt x="78346" y="19773"/>
                </a:lnTo>
                <a:lnTo>
                  <a:pt x="78701" y="19824"/>
                </a:lnTo>
                <a:lnTo>
                  <a:pt x="80568" y="19824"/>
                </a:lnTo>
                <a:lnTo>
                  <a:pt x="81991" y="18834"/>
                </a:lnTo>
                <a:lnTo>
                  <a:pt x="83032" y="15405"/>
                </a:lnTo>
                <a:lnTo>
                  <a:pt x="81978" y="13398"/>
                </a:lnTo>
                <a:lnTo>
                  <a:pt x="80086" y="12826"/>
                </a:lnTo>
                <a:lnTo>
                  <a:pt x="72204" y="10603"/>
                </a:lnTo>
                <a:lnTo>
                  <a:pt x="53978" y="6218"/>
                </a:lnTo>
                <a:lnTo>
                  <a:pt x="29679" y="1930"/>
                </a:lnTo>
                <a:lnTo>
                  <a:pt x="3581" y="0"/>
                </a:lnTo>
                <a:close/>
              </a:path>
            </a:pathLst>
          </a:custGeom>
          <a:solidFill>
            <a:srgbClr val="00597B"/>
          </a:solidFill>
        </p:spPr>
        <p:txBody>
          <a:bodyPr wrap="square" lIns="0" tIns="0" rIns="0" bIns="0" rtlCol="0"/>
          <a:lstStyle/>
          <a:p>
            <a:endParaRPr/>
          </a:p>
        </p:txBody>
      </p:sp>
      <p:sp>
        <p:nvSpPr>
          <p:cNvPr id="14" name="object 14"/>
          <p:cNvSpPr/>
          <p:nvPr/>
        </p:nvSpPr>
        <p:spPr>
          <a:xfrm>
            <a:off x="1646900" y="5636896"/>
            <a:ext cx="83185" cy="20320"/>
          </a:xfrm>
          <a:custGeom>
            <a:avLst/>
            <a:gdLst/>
            <a:ahLst/>
            <a:cxnLst/>
            <a:rect l="l" t="t" r="r" b="b"/>
            <a:pathLst>
              <a:path w="83185" h="20320">
                <a:moveTo>
                  <a:pt x="3581" y="0"/>
                </a:moveTo>
                <a:lnTo>
                  <a:pt x="1600" y="0"/>
                </a:lnTo>
                <a:lnTo>
                  <a:pt x="0" y="1600"/>
                </a:lnTo>
                <a:lnTo>
                  <a:pt x="0" y="5549"/>
                </a:lnTo>
                <a:lnTo>
                  <a:pt x="1600" y="7137"/>
                </a:lnTo>
                <a:lnTo>
                  <a:pt x="3581" y="7137"/>
                </a:lnTo>
                <a:lnTo>
                  <a:pt x="29081" y="9078"/>
                </a:lnTo>
                <a:lnTo>
                  <a:pt x="53016" y="13357"/>
                </a:lnTo>
                <a:lnTo>
                  <a:pt x="70836" y="17660"/>
                </a:lnTo>
                <a:lnTo>
                  <a:pt x="78346" y="19773"/>
                </a:lnTo>
                <a:lnTo>
                  <a:pt x="78701" y="19824"/>
                </a:lnTo>
                <a:lnTo>
                  <a:pt x="80568" y="19824"/>
                </a:lnTo>
                <a:lnTo>
                  <a:pt x="81991" y="18834"/>
                </a:lnTo>
                <a:lnTo>
                  <a:pt x="83032" y="15405"/>
                </a:lnTo>
                <a:lnTo>
                  <a:pt x="81978" y="13398"/>
                </a:lnTo>
                <a:lnTo>
                  <a:pt x="80086" y="12826"/>
                </a:lnTo>
                <a:lnTo>
                  <a:pt x="72204" y="10603"/>
                </a:lnTo>
                <a:lnTo>
                  <a:pt x="53978" y="6218"/>
                </a:lnTo>
                <a:lnTo>
                  <a:pt x="29679" y="1930"/>
                </a:lnTo>
                <a:lnTo>
                  <a:pt x="3581" y="0"/>
                </a:lnTo>
                <a:close/>
              </a:path>
            </a:pathLst>
          </a:custGeom>
          <a:solidFill>
            <a:srgbClr val="00597B"/>
          </a:solidFill>
        </p:spPr>
        <p:txBody>
          <a:bodyPr wrap="square" lIns="0" tIns="0" rIns="0" bIns="0" rtlCol="0"/>
          <a:lstStyle/>
          <a:p>
            <a:endParaRPr/>
          </a:p>
        </p:txBody>
      </p:sp>
      <p:sp>
        <p:nvSpPr>
          <p:cNvPr id="15" name="object 15"/>
          <p:cNvSpPr/>
          <p:nvPr/>
        </p:nvSpPr>
        <p:spPr>
          <a:xfrm>
            <a:off x="1777545" y="5535690"/>
            <a:ext cx="83032" cy="121024"/>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6"/>
          <p:cNvSpPr txBox="1"/>
          <p:nvPr/>
        </p:nvSpPr>
        <p:spPr>
          <a:xfrm>
            <a:off x="1511300" y="2209800"/>
            <a:ext cx="3241675" cy="4170679"/>
          </a:xfrm>
          <a:prstGeom prst="rect">
            <a:avLst/>
          </a:prstGeom>
        </p:spPr>
        <p:txBody>
          <a:bodyPr vert="horz" wrap="square" lIns="0" tIns="12700" rIns="0" bIns="0" rtlCol="0">
            <a:spAutoFit/>
          </a:bodyPr>
          <a:lstStyle/>
          <a:p>
            <a:pPr marL="12700" marR="5080">
              <a:lnSpc>
                <a:spcPct val="100000"/>
              </a:lnSpc>
              <a:spcBef>
                <a:spcPts val="100"/>
              </a:spcBef>
            </a:pPr>
            <a:r>
              <a:rPr sz="2000" spc="-55" dirty="0">
                <a:solidFill>
                  <a:srgbClr val="FFFFFF"/>
                </a:solidFill>
                <a:latin typeface="Calibri"/>
                <a:cs typeface="Calibri"/>
              </a:rPr>
              <a:t>You </a:t>
            </a:r>
            <a:r>
              <a:rPr sz="2000" dirty="0">
                <a:solidFill>
                  <a:srgbClr val="FFFFFF"/>
                </a:solidFill>
                <a:latin typeface="Calibri"/>
                <a:cs typeface="Calibri"/>
              </a:rPr>
              <a:t>will </a:t>
            </a:r>
            <a:r>
              <a:rPr sz="2000" spc="-5" dirty="0">
                <a:solidFill>
                  <a:srgbClr val="FFFFFF"/>
                </a:solidFill>
                <a:latin typeface="Calibri"/>
                <a:cs typeface="Calibri"/>
              </a:rPr>
              <a:t>be given </a:t>
            </a:r>
            <a:r>
              <a:rPr sz="2000" dirty="0">
                <a:solidFill>
                  <a:srgbClr val="FFFFFF"/>
                </a:solidFill>
                <a:latin typeface="Calibri"/>
                <a:cs typeface="Calibri"/>
              </a:rPr>
              <a:t>a </a:t>
            </a:r>
            <a:r>
              <a:rPr sz="2000" spc="-5" dirty="0">
                <a:solidFill>
                  <a:srgbClr val="FFFFFF"/>
                </a:solidFill>
                <a:latin typeface="Calibri"/>
                <a:cs typeface="Calibri"/>
              </a:rPr>
              <a:t>handout  that </a:t>
            </a:r>
            <a:r>
              <a:rPr sz="2000" spc="-15" dirty="0">
                <a:solidFill>
                  <a:srgbClr val="FFFFFF"/>
                </a:solidFill>
                <a:latin typeface="Calibri"/>
                <a:cs typeface="Calibri"/>
              </a:rPr>
              <a:t>relates to </a:t>
            </a:r>
            <a:r>
              <a:rPr sz="2000" dirty="0">
                <a:solidFill>
                  <a:srgbClr val="FFFFFF"/>
                </a:solidFill>
                <a:latin typeface="Calibri"/>
                <a:cs typeface="Calibri"/>
              </a:rPr>
              <a:t>the </a:t>
            </a:r>
            <a:r>
              <a:rPr sz="2000" spc="-15" dirty="0">
                <a:solidFill>
                  <a:srgbClr val="FFFFFF"/>
                </a:solidFill>
                <a:latin typeface="Calibri"/>
                <a:cs typeface="Calibri"/>
              </a:rPr>
              <a:t>stakeholders  </a:t>
            </a:r>
            <a:r>
              <a:rPr sz="2000" spc="-5" dirty="0">
                <a:solidFill>
                  <a:srgbClr val="FFFFFF"/>
                </a:solidFill>
                <a:latin typeface="Calibri"/>
                <a:cs typeface="Calibri"/>
              </a:rPr>
              <a:t>in</a:t>
            </a:r>
            <a:r>
              <a:rPr lang="en-GB" sz="2000" spc="-5" dirty="0">
                <a:solidFill>
                  <a:srgbClr val="FFFFFF"/>
                </a:solidFill>
                <a:latin typeface="Calibri"/>
                <a:cs typeface="Calibri"/>
              </a:rPr>
              <a:t> our </a:t>
            </a:r>
            <a:r>
              <a:rPr sz="2000" spc="-5" dirty="0">
                <a:solidFill>
                  <a:srgbClr val="FFFFFF"/>
                </a:solidFill>
                <a:latin typeface="Calibri"/>
                <a:cs typeface="Calibri"/>
              </a:rPr>
              <a:t>school.</a:t>
            </a:r>
            <a:endParaRPr sz="2000" dirty="0">
              <a:latin typeface="Calibri"/>
              <a:cs typeface="Calibri"/>
            </a:endParaRPr>
          </a:p>
          <a:p>
            <a:pPr>
              <a:lnSpc>
                <a:spcPct val="100000"/>
              </a:lnSpc>
              <a:spcBef>
                <a:spcPts val="35"/>
              </a:spcBef>
            </a:pPr>
            <a:endParaRPr sz="2100" dirty="0">
              <a:latin typeface="Calibri"/>
              <a:cs typeface="Calibri"/>
            </a:endParaRPr>
          </a:p>
          <a:p>
            <a:pPr marL="12700">
              <a:lnSpc>
                <a:spcPct val="100000"/>
              </a:lnSpc>
            </a:pPr>
            <a:r>
              <a:rPr sz="2000" spc="-5" dirty="0">
                <a:solidFill>
                  <a:srgbClr val="FFFFFF"/>
                </a:solidFill>
                <a:latin typeface="Calibri"/>
                <a:cs typeface="Calibri"/>
              </a:rPr>
              <a:t>Discuss </a:t>
            </a:r>
            <a:r>
              <a:rPr sz="2000" dirty="0">
                <a:solidFill>
                  <a:srgbClr val="FFFFFF"/>
                </a:solidFill>
                <a:latin typeface="Calibri"/>
                <a:cs typeface="Calibri"/>
              </a:rPr>
              <a:t>and </a:t>
            </a:r>
            <a:r>
              <a:rPr sz="2000" spc="-20" dirty="0">
                <a:solidFill>
                  <a:srgbClr val="FFFFFF"/>
                </a:solidFill>
                <a:latin typeface="Calibri"/>
                <a:cs typeface="Calibri"/>
              </a:rPr>
              <a:t>make </a:t>
            </a:r>
            <a:r>
              <a:rPr sz="2000" spc="-10" dirty="0">
                <a:solidFill>
                  <a:srgbClr val="FFFFFF"/>
                </a:solidFill>
                <a:latin typeface="Calibri"/>
                <a:cs typeface="Calibri"/>
              </a:rPr>
              <a:t>notes </a:t>
            </a:r>
            <a:r>
              <a:rPr sz="2000" spc="-5" dirty="0">
                <a:solidFill>
                  <a:srgbClr val="FFFFFF"/>
                </a:solidFill>
                <a:latin typeface="Calibri"/>
                <a:cs typeface="Calibri"/>
              </a:rPr>
              <a:t>on:</a:t>
            </a:r>
            <a:endParaRPr sz="2000" dirty="0">
              <a:latin typeface="Calibri"/>
              <a:cs typeface="Calibri"/>
            </a:endParaRPr>
          </a:p>
          <a:p>
            <a:pPr>
              <a:lnSpc>
                <a:spcPct val="100000"/>
              </a:lnSpc>
            </a:pPr>
            <a:endParaRPr sz="2000" dirty="0">
              <a:latin typeface="Calibri"/>
              <a:cs typeface="Calibri"/>
            </a:endParaRPr>
          </a:p>
          <a:p>
            <a:pPr marL="643890" marR="673735" indent="-516255">
              <a:lnSpc>
                <a:spcPct val="100000"/>
              </a:lnSpc>
              <a:spcBef>
                <a:spcPts val="1775"/>
              </a:spcBef>
              <a:tabLst>
                <a:tab pos="355600" algn="l"/>
                <a:tab pos="643890" algn="l"/>
              </a:tabLst>
            </a:pPr>
            <a:r>
              <a:rPr sz="2000" u="sng" dirty="0">
                <a:solidFill>
                  <a:srgbClr val="FFFFFF"/>
                </a:solidFill>
                <a:uFill>
                  <a:solidFill>
                    <a:srgbClr val="00597B"/>
                  </a:solidFill>
                </a:uFill>
                <a:latin typeface="Calibri"/>
                <a:cs typeface="Calibri"/>
              </a:rPr>
              <a:t> 	</a:t>
            </a:r>
            <a:r>
              <a:rPr sz="2000" dirty="0">
                <a:solidFill>
                  <a:srgbClr val="FFFFFF"/>
                </a:solidFill>
                <a:latin typeface="Calibri"/>
                <a:cs typeface="Calibri"/>
              </a:rPr>
              <a:t>	Who </a:t>
            </a:r>
            <a:r>
              <a:rPr sz="2000" spc="-10" dirty="0">
                <a:solidFill>
                  <a:srgbClr val="FFFFFF"/>
                </a:solidFill>
                <a:latin typeface="Calibri"/>
                <a:cs typeface="Calibri"/>
              </a:rPr>
              <a:t>you </a:t>
            </a:r>
            <a:r>
              <a:rPr sz="2000" spc="-5" dirty="0">
                <a:solidFill>
                  <a:srgbClr val="FFFFFF"/>
                </a:solidFill>
                <a:latin typeface="Calibri"/>
                <a:cs typeface="Calibri"/>
              </a:rPr>
              <a:t>think</a:t>
            </a:r>
            <a:r>
              <a:rPr sz="2000" spc="-85" dirty="0">
                <a:solidFill>
                  <a:srgbClr val="FFFFFF"/>
                </a:solidFill>
                <a:latin typeface="Calibri"/>
                <a:cs typeface="Calibri"/>
              </a:rPr>
              <a:t> </a:t>
            </a:r>
            <a:r>
              <a:rPr sz="2000" spc="-5" dirty="0">
                <a:solidFill>
                  <a:srgbClr val="FFFFFF"/>
                </a:solidFill>
                <a:latin typeface="Calibri"/>
                <a:cs typeface="Calibri"/>
              </a:rPr>
              <a:t>the  </a:t>
            </a:r>
            <a:r>
              <a:rPr sz="2000" spc="-15" dirty="0">
                <a:solidFill>
                  <a:srgbClr val="FFFFFF"/>
                </a:solidFill>
                <a:latin typeface="Calibri"/>
                <a:cs typeface="Calibri"/>
              </a:rPr>
              <a:t>stakeholders</a:t>
            </a:r>
            <a:r>
              <a:rPr sz="2000" spc="-25" dirty="0">
                <a:solidFill>
                  <a:srgbClr val="FFFFFF"/>
                </a:solidFill>
                <a:latin typeface="Calibri"/>
                <a:cs typeface="Calibri"/>
              </a:rPr>
              <a:t> </a:t>
            </a:r>
            <a:r>
              <a:rPr sz="2000" spc="-10" dirty="0">
                <a:solidFill>
                  <a:srgbClr val="FFFFFF"/>
                </a:solidFill>
                <a:latin typeface="Calibri"/>
                <a:cs typeface="Calibri"/>
              </a:rPr>
              <a:t>are.</a:t>
            </a:r>
            <a:endParaRPr sz="2000" dirty="0">
              <a:latin typeface="Calibri"/>
              <a:cs typeface="Calibri"/>
            </a:endParaRPr>
          </a:p>
          <a:p>
            <a:pPr>
              <a:lnSpc>
                <a:spcPct val="100000"/>
              </a:lnSpc>
            </a:pPr>
            <a:endParaRPr sz="2000" dirty="0">
              <a:latin typeface="Calibri"/>
              <a:cs typeface="Calibri"/>
            </a:endParaRPr>
          </a:p>
          <a:p>
            <a:pPr marL="643890" marR="80645">
              <a:lnSpc>
                <a:spcPct val="100000"/>
              </a:lnSpc>
              <a:spcBef>
                <a:spcPts val="1780"/>
              </a:spcBef>
            </a:pPr>
            <a:r>
              <a:rPr sz="2000" spc="-5" dirty="0">
                <a:solidFill>
                  <a:srgbClr val="FFFFFF"/>
                </a:solidFill>
                <a:latin typeface="Calibri"/>
                <a:cs typeface="Calibri"/>
              </a:rPr>
              <a:t>How school might  </a:t>
            </a:r>
            <a:r>
              <a:rPr sz="2000" spc="-10" dirty="0">
                <a:solidFill>
                  <a:srgbClr val="FFFFFF"/>
                </a:solidFill>
                <a:latin typeface="Calibri"/>
                <a:cs typeface="Calibri"/>
              </a:rPr>
              <a:t>engage </a:t>
            </a:r>
            <a:r>
              <a:rPr sz="2000" dirty="0">
                <a:solidFill>
                  <a:srgbClr val="FFFFFF"/>
                </a:solidFill>
                <a:latin typeface="Calibri"/>
                <a:cs typeface="Calibri"/>
              </a:rPr>
              <a:t>and </a:t>
            </a:r>
            <a:r>
              <a:rPr sz="2000" spc="-10" dirty="0">
                <a:solidFill>
                  <a:srgbClr val="FFFFFF"/>
                </a:solidFill>
                <a:latin typeface="Calibri"/>
                <a:cs typeface="Calibri"/>
              </a:rPr>
              <a:t>consult</a:t>
            </a:r>
            <a:r>
              <a:rPr sz="2000" spc="-75" dirty="0">
                <a:solidFill>
                  <a:srgbClr val="FFFFFF"/>
                </a:solidFill>
                <a:latin typeface="Calibri"/>
                <a:cs typeface="Calibri"/>
              </a:rPr>
              <a:t> </a:t>
            </a:r>
            <a:r>
              <a:rPr sz="2000" dirty="0">
                <a:solidFill>
                  <a:srgbClr val="FFFFFF"/>
                </a:solidFill>
                <a:latin typeface="Calibri"/>
                <a:cs typeface="Calibri"/>
              </a:rPr>
              <a:t>with  them </a:t>
            </a:r>
            <a:r>
              <a:rPr sz="2000" spc="-5" dirty="0">
                <a:solidFill>
                  <a:srgbClr val="FFFFFF"/>
                </a:solidFill>
                <a:latin typeface="Calibri"/>
                <a:cs typeface="Calibri"/>
              </a:rPr>
              <a:t>on</a:t>
            </a:r>
            <a:r>
              <a:rPr sz="2000" spc="-30" dirty="0">
                <a:solidFill>
                  <a:srgbClr val="FFFFFF"/>
                </a:solidFill>
                <a:latin typeface="Calibri"/>
                <a:cs typeface="Calibri"/>
              </a:rPr>
              <a:t> </a:t>
            </a:r>
            <a:r>
              <a:rPr sz="2000" spc="-10" dirty="0">
                <a:solidFill>
                  <a:srgbClr val="FFFFFF"/>
                </a:solidFill>
                <a:latin typeface="Calibri"/>
                <a:cs typeface="Calibri"/>
              </a:rPr>
              <a:t>accessibility.</a:t>
            </a:r>
            <a:endParaRPr sz="2000" dirty="0">
              <a:latin typeface="Calibri"/>
              <a:cs typeface="Calibri"/>
            </a:endParaRPr>
          </a:p>
        </p:txBody>
      </p:sp>
      <p:sp>
        <p:nvSpPr>
          <p:cNvPr id="17" name="object 17"/>
          <p:cNvSpPr/>
          <p:nvPr/>
        </p:nvSpPr>
        <p:spPr>
          <a:xfrm>
            <a:off x="6305550" y="6350"/>
            <a:ext cx="11042650" cy="9747250"/>
          </a:xfrm>
          <a:prstGeom prst="rect">
            <a:avLst/>
          </a:prstGeom>
          <a:blipFill>
            <a:blip r:embed="rId5" cstate="print"/>
            <a:stretch>
              <a:fillRect/>
            </a:stretch>
          </a:blipFill>
        </p:spPr>
        <p:txBody>
          <a:bodyPr wrap="square" lIns="0" tIns="0" rIns="0" bIns="0" rtlCol="0"/>
          <a:lstStyle/>
          <a:p>
            <a:endParaRPr/>
          </a:p>
        </p:txBody>
      </p:sp>
      <p:sp>
        <p:nvSpPr>
          <p:cNvPr id="18" name="object 18"/>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19" name="object 19"/>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20" name="object 20"/>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1" name="object 21"/>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22" name="object 22"/>
          <p:cNvSpPr/>
          <p:nvPr/>
        </p:nvSpPr>
        <p:spPr>
          <a:xfrm>
            <a:off x="1524000" y="8960586"/>
            <a:ext cx="376677" cy="202709"/>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3" name="object 23"/>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24" name="object 24"/>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7348200" cy="5417185"/>
          </a:xfrm>
          <a:custGeom>
            <a:avLst/>
            <a:gdLst/>
            <a:ahLst/>
            <a:cxnLst/>
            <a:rect l="l" t="t" r="r" b="b"/>
            <a:pathLst>
              <a:path w="17348200" h="5417185">
                <a:moveTo>
                  <a:pt x="0" y="5416842"/>
                </a:moveTo>
                <a:lnTo>
                  <a:pt x="17348200" y="5416842"/>
                </a:lnTo>
                <a:lnTo>
                  <a:pt x="17348200" y="0"/>
                </a:lnTo>
                <a:lnTo>
                  <a:pt x="0" y="0"/>
                </a:lnTo>
                <a:lnTo>
                  <a:pt x="0" y="5416842"/>
                </a:lnTo>
                <a:close/>
              </a:path>
            </a:pathLst>
          </a:custGeom>
          <a:solidFill>
            <a:srgbClr val="E5E5E5"/>
          </a:solidFill>
        </p:spPr>
        <p:txBody>
          <a:bodyPr wrap="square" lIns="0" tIns="0" rIns="0" bIns="0" rtlCol="0"/>
          <a:lstStyle/>
          <a:p>
            <a:endParaRPr/>
          </a:p>
        </p:txBody>
      </p:sp>
      <p:sp>
        <p:nvSpPr>
          <p:cNvPr id="3" name="object 3"/>
          <p:cNvSpPr txBox="1">
            <a:spLocks noGrp="1"/>
          </p:cNvSpPr>
          <p:nvPr>
            <p:ph type="title"/>
          </p:nvPr>
        </p:nvSpPr>
        <p:spPr>
          <a:xfrm>
            <a:off x="5439629" y="1580298"/>
            <a:ext cx="6479540" cy="635000"/>
          </a:xfrm>
          <a:prstGeom prst="rect">
            <a:avLst/>
          </a:prstGeom>
        </p:spPr>
        <p:txBody>
          <a:bodyPr vert="horz" wrap="square" lIns="0" tIns="12700" rIns="0" bIns="0" rtlCol="0">
            <a:spAutoFit/>
          </a:bodyPr>
          <a:lstStyle/>
          <a:p>
            <a:pPr marL="12700">
              <a:lnSpc>
                <a:spcPct val="100000"/>
              </a:lnSpc>
              <a:spcBef>
                <a:spcPts val="100"/>
              </a:spcBef>
            </a:pPr>
            <a:r>
              <a:rPr sz="4000" b="0" spc="55" dirty="0">
                <a:solidFill>
                  <a:srgbClr val="000000"/>
                </a:solidFill>
                <a:latin typeface="Calibri"/>
                <a:cs typeface="Calibri"/>
              </a:rPr>
              <a:t>Outcomes </a:t>
            </a:r>
            <a:r>
              <a:rPr sz="4000" b="0" spc="35" dirty="0">
                <a:solidFill>
                  <a:srgbClr val="000000"/>
                </a:solidFill>
                <a:latin typeface="Calibri"/>
                <a:cs typeface="Calibri"/>
              </a:rPr>
              <a:t>of </a:t>
            </a:r>
            <a:r>
              <a:rPr sz="4000" b="0" spc="50" dirty="0">
                <a:solidFill>
                  <a:srgbClr val="000000"/>
                </a:solidFill>
                <a:latin typeface="Calibri"/>
                <a:cs typeface="Calibri"/>
              </a:rPr>
              <a:t>the</a:t>
            </a:r>
            <a:r>
              <a:rPr sz="4000" b="0" spc="305" dirty="0">
                <a:solidFill>
                  <a:srgbClr val="000000"/>
                </a:solidFill>
                <a:latin typeface="Calibri"/>
                <a:cs typeface="Calibri"/>
              </a:rPr>
              <a:t> </a:t>
            </a:r>
            <a:r>
              <a:rPr sz="4000" b="0" spc="70" dirty="0">
                <a:solidFill>
                  <a:srgbClr val="000000"/>
                </a:solidFill>
                <a:latin typeface="Calibri"/>
                <a:cs typeface="Calibri"/>
              </a:rPr>
              <a:t>Consultation</a:t>
            </a:r>
            <a:endParaRPr sz="4000">
              <a:latin typeface="Calibri"/>
              <a:cs typeface="Calibri"/>
            </a:endParaRPr>
          </a:p>
        </p:txBody>
      </p:sp>
      <p:sp>
        <p:nvSpPr>
          <p:cNvPr id="4" name="object 4"/>
          <p:cNvSpPr txBox="1"/>
          <p:nvPr/>
        </p:nvSpPr>
        <p:spPr>
          <a:xfrm>
            <a:off x="1965622" y="5740820"/>
            <a:ext cx="2387600" cy="1732280"/>
          </a:xfrm>
          <a:prstGeom prst="rect">
            <a:avLst/>
          </a:prstGeom>
        </p:spPr>
        <p:txBody>
          <a:bodyPr vert="horz" wrap="square" lIns="0" tIns="12700" rIns="0" bIns="0" rtlCol="0">
            <a:spAutoFit/>
          </a:bodyPr>
          <a:lstStyle/>
          <a:p>
            <a:pPr marL="100965" marR="95250" indent="74295">
              <a:lnSpc>
                <a:spcPct val="100000"/>
              </a:lnSpc>
              <a:spcBef>
                <a:spcPts val="100"/>
              </a:spcBef>
            </a:pPr>
            <a:r>
              <a:rPr sz="1600" spc="-5" dirty="0">
                <a:solidFill>
                  <a:srgbClr val="333333"/>
                </a:solidFill>
                <a:latin typeface="Calibri"/>
                <a:cs typeface="Calibri"/>
              </a:rPr>
              <a:t>School </a:t>
            </a:r>
            <a:r>
              <a:rPr sz="1600" spc="-10" dirty="0">
                <a:solidFill>
                  <a:srgbClr val="333333"/>
                </a:solidFill>
                <a:latin typeface="Calibri"/>
                <a:cs typeface="Calibri"/>
              </a:rPr>
              <a:t>leaders </a:t>
            </a:r>
            <a:r>
              <a:rPr sz="1600" spc="-5" dirty="0">
                <a:solidFill>
                  <a:srgbClr val="333333"/>
                </a:solidFill>
                <a:latin typeface="Calibri"/>
                <a:cs typeface="Calibri"/>
              </a:rPr>
              <a:t>now </a:t>
            </a:r>
            <a:r>
              <a:rPr sz="1600" spc="-15" dirty="0">
                <a:solidFill>
                  <a:srgbClr val="333333"/>
                </a:solidFill>
                <a:latin typeface="Calibri"/>
                <a:cs typeface="Calibri"/>
              </a:rPr>
              <a:t>have  </a:t>
            </a:r>
            <a:r>
              <a:rPr sz="1600" dirty="0">
                <a:solidFill>
                  <a:srgbClr val="333333"/>
                </a:solidFill>
                <a:latin typeface="Calibri"/>
                <a:cs typeface="Calibri"/>
              </a:rPr>
              <a:t>a </a:t>
            </a:r>
            <a:r>
              <a:rPr sz="1600" spc="-10" dirty="0">
                <a:solidFill>
                  <a:srgbClr val="333333"/>
                </a:solidFill>
                <a:latin typeface="Calibri"/>
                <a:cs typeface="Calibri"/>
              </a:rPr>
              <a:t>picture </a:t>
            </a:r>
            <a:r>
              <a:rPr sz="1600" spc="-5" dirty="0">
                <a:solidFill>
                  <a:srgbClr val="333333"/>
                </a:solidFill>
                <a:latin typeface="Calibri"/>
                <a:cs typeface="Calibri"/>
              </a:rPr>
              <a:t>of </a:t>
            </a:r>
            <a:r>
              <a:rPr sz="1600" dirty="0">
                <a:solidFill>
                  <a:srgbClr val="333333"/>
                </a:solidFill>
                <a:latin typeface="Calibri"/>
                <a:cs typeface="Calibri"/>
              </a:rPr>
              <a:t>the whole  </a:t>
            </a:r>
            <a:r>
              <a:rPr sz="1600" spc="-5" dirty="0">
                <a:solidFill>
                  <a:srgbClr val="333333"/>
                </a:solidFill>
                <a:latin typeface="Calibri"/>
                <a:cs typeface="Calibri"/>
              </a:rPr>
              <a:t>school </a:t>
            </a:r>
            <a:r>
              <a:rPr sz="1600" spc="-20" dirty="0">
                <a:solidFill>
                  <a:srgbClr val="333333"/>
                </a:solidFill>
                <a:latin typeface="Calibri"/>
                <a:cs typeface="Calibri"/>
              </a:rPr>
              <a:t>staff’s </a:t>
            </a:r>
            <a:r>
              <a:rPr sz="1600" spc="-5" dirty="0">
                <a:solidFill>
                  <a:srgbClr val="333333"/>
                </a:solidFill>
                <a:latin typeface="Calibri"/>
                <a:cs typeface="Calibri"/>
              </a:rPr>
              <a:t>views on  how </a:t>
            </a:r>
            <a:r>
              <a:rPr sz="1600" dirty="0">
                <a:solidFill>
                  <a:srgbClr val="333333"/>
                </a:solidFill>
                <a:latin typeface="Calibri"/>
                <a:cs typeface="Calibri"/>
              </a:rPr>
              <a:t>accessible </a:t>
            </a:r>
            <a:r>
              <a:rPr sz="1600" spc="-10" dirty="0">
                <a:solidFill>
                  <a:srgbClr val="333333"/>
                </a:solidFill>
                <a:latin typeface="Calibri"/>
                <a:cs typeface="Calibri"/>
              </a:rPr>
              <a:t>to </a:t>
            </a:r>
            <a:r>
              <a:rPr sz="1600" spc="-5" dirty="0">
                <a:solidFill>
                  <a:srgbClr val="333333"/>
                </a:solidFill>
                <a:latin typeface="Calibri"/>
                <a:cs typeface="Calibri"/>
              </a:rPr>
              <a:t>pupils  </a:t>
            </a:r>
            <a:r>
              <a:rPr sz="1600" dirty="0">
                <a:solidFill>
                  <a:srgbClr val="333333"/>
                </a:solidFill>
                <a:latin typeface="Calibri"/>
                <a:cs typeface="Calibri"/>
              </a:rPr>
              <a:t>with </a:t>
            </a:r>
            <a:r>
              <a:rPr sz="1600" spc="-10" dirty="0">
                <a:solidFill>
                  <a:srgbClr val="333333"/>
                </a:solidFill>
                <a:latin typeface="Calibri"/>
                <a:cs typeface="Calibri"/>
              </a:rPr>
              <a:t>disabilities </a:t>
            </a:r>
            <a:r>
              <a:rPr sz="1600" dirty="0">
                <a:solidFill>
                  <a:srgbClr val="333333"/>
                </a:solidFill>
                <a:latin typeface="Calibri"/>
                <a:cs typeface="Calibri"/>
              </a:rPr>
              <a:t>the</a:t>
            </a:r>
            <a:r>
              <a:rPr sz="1600" spc="-40" dirty="0">
                <a:solidFill>
                  <a:srgbClr val="333333"/>
                </a:solidFill>
                <a:latin typeface="Calibri"/>
                <a:cs typeface="Calibri"/>
              </a:rPr>
              <a:t> </a:t>
            </a:r>
            <a:r>
              <a:rPr sz="1600" spc="-5" dirty="0">
                <a:solidFill>
                  <a:srgbClr val="333333"/>
                </a:solidFill>
                <a:latin typeface="Calibri"/>
                <a:cs typeface="Calibri"/>
              </a:rPr>
              <a:t>school</a:t>
            </a:r>
            <a:endParaRPr sz="1600">
              <a:latin typeface="Calibri"/>
              <a:cs typeface="Calibri"/>
            </a:endParaRPr>
          </a:p>
          <a:p>
            <a:pPr marL="160655" marR="5080" indent="-148590">
              <a:lnSpc>
                <a:spcPct val="100000"/>
              </a:lnSpc>
            </a:pPr>
            <a:r>
              <a:rPr sz="1600" spc="-5" dirty="0">
                <a:solidFill>
                  <a:srgbClr val="333333"/>
                </a:solidFill>
                <a:latin typeface="Calibri"/>
                <a:cs typeface="Calibri"/>
              </a:rPr>
              <a:t>currently is </a:t>
            </a:r>
            <a:r>
              <a:rPr sz="1600" dirty="0">
                <a:solidFill>
                  <a:srgbClr val="333333"/>
                </a:solidFill>
                <a:latin typeface="Calibri"/>
                <a:cs typeface="Calibri"/>
              </a:rPr>
              <a:t>and </a:t>
            </a:r>
            <a:r>
              <a:rPr sz="1600" spc="-5" dirty="0">
                <a:solidFill>
                  <a:srgbClr val="333333"/>
                </a:solidFill>
                <a:latin typeface="Calibri"/>
                <a:cs typeface="Calibri"/>
              </a:rPr>
              <a:t>how it</a:t>
            </a:r>
            <a:r>
              <a:rPr sz="1600" spc="-70" dirty="0">
                <a:solidFill>
                  <a:srgbClr val="333333"/>
                </a:solidFill>
                <a:latin typeface="Calibri"/>
                <a:cs typeface="Calibri"/>
              </a:rPr>
              <a:t> </a:t>
            </a:r>
            <a:r>
              <a:rPr sz="1600" spc="-5" dirty="0">
                <a:solidFill>
                  <a:srgbClr val="333333"/>
                </a:solidFill>
                <a:latin typeface="Calibri"/>
                <a:cs typeface="Calibri"/>
              </a:rPr>
              <a:t>might  </a:t>
            </a:r>
            <a:r>
              <a:rPr sz="1600" spc="-15" dirty="0">
                <a:solidFill>
                  <a:srgbClr val="333333"/>
                </a:solidFill>
                <a:latin typeface="Calibri"/>
                <a:cs typeface="Calibri"/>
              </a:rPr>
              <a:t>improve </a:t>
            </a:r>
            <a:r>
              <a:rPr sz="1600" dirty="0">
                <a:solidFill>
                  <a:srgbClr val="333333"/>
                </a:solidFill>
                <a:latin typeface="Calibri"/>
                <a:cs typeface="Calibri"/>
              </a:rPr>
              <a:t>access </a:t>
            </a:r>
            <a:r>
              <a:rPr sz="1600" spc="-5" dirty="0">
                <a:solidFill>
                  <a:srgbClr val="333333"/>
                </a:solidFill>
                <a:latin typeface="Calibri"/>
                <a:cs typeface="Calibri"/>
              </a:rPr>
              <a:t>in</a:t>
            </a:r>
            <a:r>
              <a:rPr sz="1600" spc="-15" dirty="0">
                <a:solidFill>
                  <a:srgbClr val="333333"/>
                </a:solidFill>
                <a:latin typeface="Calibri"/>
                <a:cs typeface="Calibri"/>
              </a:rPr>
              <a:t> </a:t>
            </a:r>
            <a:r>
              <a:rPr sz="1600" spc="-10" dirty="0">
                <a:solidFill>
                  <a:srgbClr val="333333"/>
                </a:solidFill>
                <a:latin typeface="Calibri"/>
                <a:cs typeface="Calibri"/>
              </a:rPr>
              <a:t>future.</a:t>
            </a:r>
            <a:endParaRPr sz="1600">
              <a:latin typeface="Calibri"/>
              <a:cs typeface="Calibri"/>
            </a:endParaRPr>
          </a:p>
        </p:txBody>
      </p:sp>
      <p:sp>
        <p:nvSpPr>
          <p:cNvPr id="5" name="object 5"/>
          <p:cNvSpPr/>
          <p:nvPr/>
        </p:nvSpPr>
        <p:spPr>
          <a:xfrm>
            <a:off x="1524000" y="2742349"/>
            <a:ext cx="3270250" cy="5186680"/>
          </a:xfrm>
          <a:custGeom>
            <a:avLst/>
            <a:gdLst/>
            <a:ahLst/>
            <a:cxnLst/>
            <a:rect l="l" t="t" r="r" b="b"/>
            <a:pathLst>
              <a:path w="3270250" h="5186680">
                <a:moveTo>
                  <a:pt x="0" y="5186680"/>
                </a:moveTo>
                <a:lnTo>
                  <a:pt x="3270250" y="5186680"/>
                </a:lnTo>
                <a:lnTo>
                  <a:pt x="3270250" y="0"/>
                </a:lnTo>
                <a:lnTo>
                  <a:pt x="0" y="0"/>
                </a:lnTo>
                <a:lnTo>
                  <a:pt x="0" y="5186680"/>
                </a:lnTo>
                <a:close/>
              </a:path>
            </a:pathLst>
          </a:custGeom>
          <a:ln w="12700">
            <a:solidFill>
              <a:srgbClr val="00A0D2"/>
            </a:solidFill>
          </a:ln>
        </p:spPr>
        <p:txBody>
          <a:bodyPr wrap="square" lIns="0" tIns="0" rIns="0" bIns="0" rtlCol="0"/>
          <a:lstStyle/>
          <a:p>
            <a:endParaRPr/>
          </a:p>
        </p:txBody>
      </p:sp>
      <p:sp>
        <p:nvSpPr>
          <p:cNvPr id="6" name="object 6"/>
          <p:cNvSpPr txBox="1"/>
          <p:nvPr/>
        </p:nvSpPr>
        <p:spPr>
          <a:xfrm>
            <a:off x="5625405" y="5618900"/>
            <a:ext cx="2421255" cy="1976120"/>
          </a:xfrm>
          <a:prstGeom prst="rect">
            <a:avLst/>
          </a:prstGeom>
        </p:spPr>
        <p:txBody>
          <a:bodyPr vert="horz" wrap="square" lIns="0" tIns="12700" rIns="0" bIns="0" rtlCol="0">
            <a:spAutoFit/>
          </a:bodyPr>
          <a:lstStyle/>
          <a:p>
            <a:pPr marL="12065" marR="5080" indent="-635" algn="ctr">
              <a:lnSpc>
                <a:spcPct val="100000"/>
              </a:lnSpc>
              <a:spcBef>
                <a:spcPts val="100"/>
              </a:spcBef>
            </a:pPr>
            <a:r>
              <a:rPr sz="1600" spc="-5" dirty="0">
                <a:solidFill>
                  <a:srgbClr val="333333"/>
                </a:solidFill>
                <a:latin typeface="Calibri"/>
                <a:cs typeface="Calibri"/>
              </a:rPr>
              <a:t>This </a:t>
            </a:r>
            <a:r>
              <a:rPr sz="1600" spc="-15" dirty="0">
                <a:solidFill>
                  <a:srgbClr val="333333"/>
                </a:solidFill>
                <a:latin typeface="Calibri"/>
                <a:cs typeface="Calibri"/>
              </a:rPr>
              <a:t>information </a:t>
            </a:r>
            <a:r>
              <a:rPr sz="1600" dirty="0">
                <a:solidFill>
                  <a:srgbClr val="333333"/>
                </a:solidFill>
                <a:latin typeface="Calibri"/>
                <a:cs typeface="Calibri"/>
              </a:rPr>
              <a:t>along with  </a:t>
            </a:r>
            <a:r>
              <a:rPr sz="1600" spc="-15" dirty="0">
                <a:solidFill>
                  <a:srgbClr val="333333"/>
                </a:solidFill>
                <a:latin typeface="Calibri"/>
                <a:cs typeface="Calibri"/>
              </a:rPr>
              <a:t>information </a:t>
            </a:r>
            <a:r>
              <a:rPr sz="1600" spc="-10" dirty="0">
                <a:solidFill>
                  <a:srgbClr val="333333"/>
                </a:solidFill>
                <a:latin typeface="Calibri"/>
                <a:cs typeface="Calibri"/>
              </a:rPr>
              <a:t>from </a:t>
            </a:r>
            <a:r>
              <a:rPr sz="1600" spc="-5" dirty="0">
                <a:solidFill>
                  <a:srgbClr val="333333"/>
                </a:solidFill>
                <a:latin typeface="Calibri"/>
                <a:cs typeface="Calibri"/>
              </a:rPr>
              <a:t>other  </a:t>
            </a:r>
            <a:r>
              <a:rPr sz="1600" spc="-10" dirty="0">
                <a:solidFill>
                  <a:srgbClr val="333333"/>
                </a:solidFill>
                <a:latin typeface="Calibri"/>
                <a:cs typeface="Calibri"/>
              </a:rPr>
              <a:t>sources </a:t>
            </a:r>
            <a:r>
              <a:rPr sz="1600" spc="-5" dirty="0">
                <a:solidFill>
                  <a:srgbClr val="333333"/>
                </a:solidFill>
                <a:latin typeface="Calibri"/>
                <a:cs typeface="Calibri"/>
              </a:rPr>
              <a:t>such </a:t>
            </a:r>
            <a:r>
              <a:rPr sz="1600" dirty="0">
                <a:solidFill>
                  <a:srgbClr val="333333"/>
                </a:solidFill>
                <a:latin typeface="Calibri"/>
                <a:cs typeface="Calibri"/>
              </a:rPr>
              <a:t>as </a:t>
            </a:r>
            <a:r>
              <a:rPr sz="1600" spc="-10" dirty="0">
                <a:solidFill>
                  <a:srgbClr val="333333"/>
                </a:solidFill>
                <a:latin typeface="Calibri"/>
                <a:cs typeface="Calibri"/>
              </a:rPr>
              <a:t>consultation  </a:t>
            </a:r>
            <a:r>
              <a:rPr sz="1600" dirty="0">
                <a:solidFill>
                  <a:srgbClr val="333333"/>
                </a:solidFill>
                <a:latin typeface="Calibri"/>
                <a:cs typeface="Calibri"/>
              </a:rPr>
              <a:t>with </a:t>
            </a:r>
            <a:r>
              <a:rPr sz="1600" spc="-15" dirty="0">
                <a:solidFill>
                  <a:srgbClr val="333333"/>
                </a:solidFill>
                <a:latin typeface="Calibri"/>
                <a:cs typeface="Calibri"/>
              </a:rPr>
              <a:t>stakeholders </a:t>
            </a:r>
            <a:r>
              <a:rPr sz="1600" dirty="0">
                <a:solidFill>
                  <a:srgbClr val="333333"/>
                </a:solidFill>
                <a:latin typeface="Calibri"/>
                <a:cs typeface="Calibri"/>
              </a:rPr>
              <a:t>and  </a:t>
            </a:r>
            <a:r>
              <a:rPr sz="1600" spc="-5" dirty="0">
                <a:solidFill>
                  <a:srgbClr val="333333"/>
                </a:solidFill>
                <a:latin typeface="Calibri"/>
                <a:cs typeface="Calibri"/>
              </a:rPr>
              <a:t>results of SEND </a:t>
            </a:r>
            <a:r>
              <a:rPr sz="1600" dirty="0">
                <a:solidFill>
                  <a:srgbClr val="333333"/>
                </a:solidFill>
                <a:latin typeface="Calibri"/>
                <a:cs typeface="Calibri"/>
              </a:rPr>
              <a:t>audits will</a:t>
            </a:r>
            <a:r>
              <a:rPr sz="1600" spc="-80" dirty="0">
                <a:solidFill>
                  <a:srgbClr val="333333"/>
                </a:solidFill>
                <a:latin typeface="Calibri"/>
                <a:cs typeface="Calibri"/>
              </a:rPr>
              <a:t> </a:t>
            </a:r>
            <a:r>
              <a:rPr sz="1600" spc="-5" dirty="0">
                <a:solidFill>
                  <a:srgbClr val="333333"/>
                </a:solidFill>
                <a:latin typeface="Calibri"/>
                <a:cs typeface="Calibri"/>
              </a:rPr>
              <a:t>be  used </a:t>
            </a:r>
            <a:r>
              <a:rPr sz="1600" spc="-10" dirty="0">
                <a:solidFill>
                  <a:srgbClr val="333333"/>
                </a:solidFill>
                <a:latin typeface="Calibri"/>
                <a:cs typeface="Calibri"/>
              </a:rPr>
              <a:t>to review </a:t>
            </a:r>
            <a:r>
              <a:rPr sz="1600" dirty="0">
                <a:solidFill>
                  <a:srgbClr val="333333"/>
                </a:solidFill>
                <a:latin typeface="Calibri"/>
                <a:cs typeface="Calibri"/>
              </a:rPr>
              <a:t>the </a:t>
            </a:r>
            <a:r>
              <a:rPr sz="1600" spc="-15" dirty="0">
                <a:solidFill>
                  <a:srgbClr val="333333"/>
                </a:solidFill>
                <a:latin typeface="Calibri"/>
                <a:cs typeface="Calibri"/>
              </a:rPr>
              <a:t>existing  </a:t>
            </a:r>
            <a:r>
              <a:rPr sz="1600" dirty="0">
                <a:solidFill>
                  <a:srgbClr val="333333"/>
                </a:solidFill>
                <a:latin typeface="Calibri"/>
                <a:cs typeface="Calibri"/>
              </a:rPr>
              <a:t>Accessibility Plan and  </a:t>
            </a:r>
            <a:r>
              <a:rPr sz="1600" spc="-5" dirty="0">
                <a:solidFill>
                  <a:srgbClr val="333333"/>
                </a:solidFill>
                <a:latin typeface="Calibri"/>
                <a:cs typeface="Calibri"/>
              </a:rPr>
              <a:t>develop </a:t>
            </a:r>
            <a:r>
              <a:rPr sz="1600" dirty="0">
                <a:solidFill>
                  <a:srgbClr val="333333"/>
                </a:solidFill>
                <a:latin typeface="Calibri"/>
                <a:cs typeface="Calibri"/>
              </a:rPr>
              <a:t>a </a:t>
            </a:r>
            <a:r>
              <a:rPr sz="1600" spc="-5" dirty="0">
                <a:solidFill>
                  <a:srgbClr val="333333"/>
                </a:solidFill>
                <a:latin typeface="Calibri"/>
                <a:cs typeface="Calibri"/>
              </a:rPr>
              <a:t>new</a:t>
            </a:r>
            <a:r>
              <a:rPr sz="1600" spc="-30" dirty="0">
                <a:solidFill>
                  <a:srgbClr val="333333"/>
                </a:solidFill>
                <a:latin typeface="Calibri"/>
                <a:cs typeface="Calibri"/>
              </a:rPr>
              <a:t> </a:t>
            </a:r>
            <a:r>
              <a:rPr sz="1600" spc="-5" dirty="0">
                <a:solidFill>
                  <a:srgbClr val="333333"/>
                </a:solidFill>
                <a:latin typeface="Calibri"/>
                <a:cs typeface="Calibri"/>
              </a:rPr>
              <a:t>one.</a:t>
            </a:r>
            <a:endParaRPr sz="1600">
              <a:latin typeface="Calibri"/>
              <a:cs typeface="Calibri"/>
            </a:endParaRPr>
          </a:p>
        </p:txBody>
      </p:sp>
      <p:sp>
        <p:nvSpPr>
          <p:cNvPr id="7" name="object 7"/>
          <p:cNvSpPr/>
          <p:nvPr/>
        </p:nvSpPr>
        <p:spPr>
          <a:xfrm>
            <a:off x="5200650" y="2742349"/>
            <a:ext cx="3270250" cy="5186680"/>
          </a:xfrm>
          <a:custGeom>
            <a:avLst/>
            <a:gdLst/>
            <a:ahLst/>
            <a:cxnLst/>
            <a:rect l="l" t="t" r="r" b="b"/>
            <a:pathLst>
              <a:path w="3270250" h="5186680">
                <a:moveTo>
                  <a:pt x="0" y="5186680"/>
                </a:moveTo>
                <a:lnTo>
                  <a:pt x="3270250" y="5186680"/>
                </a:lnTo>
                <a:lnTo>
                  <a:pt x="3270250" y="0"/>
                </a:lnTo>
                <a:lnTo>
                  <a:pt x="0" y="0"/>
                </a:lnTo>
                <a:lnTo>
                  <a:pt x="0" y="5186680"/>
                </a:lnTo>
                <a:close/>
              </a:path>
            </a:pathLst>
          </a:custGeom>
          <a:ln w="12700">
            <a:solidFill>
              <a:srgbClr val="00597B"/>
            </a:solidFill>
          </a:ln>
        </p:spPr>
        <p:txBody>
          <a:bodyPr wrap="square" lIns="0" tIns="0" rIns="0" bIns="0" rtlCol="0"/>
          <a:lstStyle/>
          <a:p>
            <a:endParaRPr/>
          </a:p>
        </p:txBody>
      </p:sp>
      <p:sp>
        <p:nvSpPr>
          <p:cNvPr id="8" name="object 8"/>
          <p:cNvSpPr txBox="1"/>
          <p:nvPr/>
        </p:nvSpPr>
        <p:spPr>
          <a:xfrm>
            <a:off x="9256514" y="6228500"/>
            <a:ext cx="2514600" cy="756920"/>
          </a:xfrm>
          <a:prstGeom prst="rect">
            <a:avLst/>
          </a:prstGeom>
        </p:spPr>
        <p:txBody>
          <a:bodyPr vert="horz" wrap="square" lIns="0" tIns="12700" rIns="0" bIns="0" rtlCol="0">
            <a:spAutoFit/>
          </a:bodyPr>
          <a:lstStyle/>
          <a:p>
            <a:pPr marL="12700" marR="5080" algn="ctr">
              <a:lnSpc>
                <a:spcPct val="100000"/>
              </a:lnSpc>
              <a:spcBef>
                <a:spcPts val="100"/>
              </a:spcBef>
            </a:pPr>
            <a:r>
              <a:rPr sz="1600" spc="-5" dirty="0">
                <a:solidFill>
                  <a:srgbClr val="333333"/>
                </a:solidFill>
                <a:latin typeface="Calibri"/>
                <a:cs typeface="Calibri"/>
              </a:rPr>
              <a:t>The new </a:t>
            </a:r>
            <a:r>
              <a:rPr sz="1600" dirty="0">
                <a:solidFill>
                  <a:srgbClr val="333333"/>
                </a:solidFill>
                <a:latin typeface="Calibri"/>
                <a:cs typeface="Calibri"/>
              </a:rPr>
              <a:t>Accessibility Plan</a:t>
            </a:r>
            <a:r>
              <a:rPr sz="1600" spc="-90" dirty="0">
                <a:solidFill>
                  <a:srgbClr val="333333"/>
                </a:solidFill>
                <a:latin typeface="Calibri"/>
                <a:cs typeface="Calibri"/>
              </a:rPr>
              <a:t> </a:t>
            </a:r>
            <a:r>
              <a:rPr sz="1600" dirty="0">
                <a:solidFill>
                  <a:srgbClr val="333333"/>
                </a:solidFill>
                <a:latin typeface="Calibri"/>
                <a:cs typeface="Calibri"/>
              </a:rPr>
              <a:t>will  </a:t>
            </a:r>
            <a:r>
              <a:rPr sz="1600" spc="-5" dirty="0">
                <a:solidFill>
                  <a:srgbClr val="333333"/>
                </a:solidFill>
                <a:latin typeface="Calibri"/>
                <a:cs typeface="Calibri"/>
              </a:rPr>
              <a:t>set </a:t>
            </a:r>
            <a:r>
              <a:rPr sz="1600" spc="-10" dirty="0">
                <a:solidFill>
                  <a:srgbClr val="333333"/>
                </a:solidFill>
                <a:latin typeface="Calibri"/>
                <a:cs typeface="Calibri"/>
              </a:rPr>
              <a:t>targets </a:t>
            </a:r>
            <a:r>
              <a:rPr sz="1600" spc="-15" dirty="0">
                <a:solidFill>
                  <a:srgbClr val="333333"/>
                </a:solidFill>
                <a:latin typeface="Calibri"/>
                <a:cs typeface="Calibri"/>
              </a:rPr>
              <a:t>for </a:t>
            </a:r>
            <a:r>
              <a:rPr sz="1600" spc="-10" dirty="0">
                <a:solidFill>
                  <a:srgbClr val="333333"/>
                </a:solidFill>
                <a:latin typeface="Calibri"/>
                <a:cs typeface="Calibri"/>
              </a:rPr>
              <a:t>improvement  over </a:t>
            </a:r>
            <a:r>
              <a:rPr sz="1600" dirty="0">
                <a:solidFill>
                  <a:srgbClr val="333333"/>
                </a:solidFill>
                <a:latin typeface="Calibri"/>
                <a:cs typeface="Calibri"/>
              </a:rPr>
              <a:t>the </a:t>
            </a:r>
            <a:r>
              <a:rPr sz="1600" spc="-10" dirty="0">
                <a:solidFill>
                  <a:srgbClr val="333333"/>
                </a:solidFill>
                <a:latin typeface="Calibri"/>
                <a:cs typeface="Calibri"/>
              </a:rPr>
              <a:t>coming </a:t>
            </a:r>
            <a:r>
              <a:rPr sz="1600" spc="-5" dirty="0">
                <a:solidFill>
                  <a:srgbClr val="333333"/>
                </a:solidFill>
                <a:latin typeface="Calibri"/>
                <a:cs typeface="Calibri"/>
              </a:rPr>
              <a:t>three</a:t>
            </a:r>
            <a:r>
              <a:rPr sz="1600" spc="-15" dirty="0">
                <a:solidFill>
                  <a:srgbClr val="333333"/>
                </a:solidFill>
                <a:latin typeface="Calibri"/>
                <a:cs typeface="Calibri"/>
              </a:rPr>
              <a:t> years.</a:t>
            </a:r>
            <a:endParaRPr sz="1600">
              <a:latin typeface="Calibri"/>
              <a:cs typeface="Calibri"/>
            </a:endParaRPr>
          </a:p>
        </p:txBody>
      </p:sp>
      <p:sp>
        <p:nvSpPr>
          <p:cNvPr id="9" name="object 9"/>
          <p:cNvSpPr/>
          <p:nvPr/>
        </p:nvSpPr>
        <p:spPr>
          <a:xfrm>
            <a:off x="8877300" y="2742349"/>
            <a:ext cx="3270250" cy="5186680"/>
          </a:xfrm>
          <a:custGeom>
            <a:avLst/>
            <a:gdLst/>
            <a:ahLst/>
            <a:cxnLst/>
            <a:rect l="l" t="t" r="r" b="b"/>
            <a:pathLst>
              <a:path w="3270250" h="5186680">
                <a:moveTo>
                  <a:pt x="0" y="5186680"/>
                </a:moveTo>
                <a:lnTo>
                  <a:pt x="3270250" y="5186680"/>
                </a:lnTo>
                <a:lnTo>
                  <a:pt x="3270250" y="0"/>
                </a:lnTo>
                <a:lnTo>
                  <a:pt x="0" y="0"/>
                </a:lnTo>
                <a:lnTo>
                  <a:pt x="0" y="5186680"/>
                </a:lnTo>
                <a:close/>
              </a:path>
            </a:pathLst>
          </a:custGeom>
          <a:ln w="12700">
            <a:solidFill>
              <a:srgbClr val="00AAA5"/>
            </a:solidFill>
          </a:ln>
        </p:spPr>
        <p:txBody>
          <a:bodyPr wrap="square" lIns="0" tIns="0" rIns="0" bIns="0" rtlCol="0"/>
          <a:lstStyle/>
          <a:p>
            <a:endParaRPr/>
          </a:p>
        </p:txBody>
      </p:sp>
      <p:sp>
        <p:nvSpPr>
          <p:cNvPr id="10" name="object 10"/>
          <p:cNvSpPr txBox="1"/>
          <p:nvPr/>
        </p:nvSpPr>
        <p:spPr>
          <a:xfrm>
            <a:off x="12942986" y="6228500"/>
            <a:ext cx="2493645" cy="756920"/>
          </a:xfrm>
          <a:prstGeom prst="rect">
            <a:avLst/>
          </a:prstGeom>
        </p:spPr>
        <p:txBody>
          <a:bodyPr vert="horz" wrap="square" lIns="0" tIns="12700" rIns="0" bIns="0" rtlCol="0">
            <a:spAutoFit/>
          </a:bodyPr>
          <a:lstStyle/>
          <a:p>
            <a:pPr marL="12065" marR="5080" indent="1270" algn="ctr">
              <a:lnSpc>
                <a:spcPct val="100000"/>
              </a:lnSpc>
              <a:spcBef>
                <a:spcPts val="100"/>
              </a:spcBef>
            </a:pPr>
            <a:r>
              <a:rPr sz="1600" spc="-5" dirty="0">
                <a:solidFill>
                  <a:srgbClr val="333333"/>
                </a:solidFill>
                <a:latin typeface="Calibri"/>
                <a:cs typeface="Calibri"/>
              </a:rPr>
              <a:t>The new </a:t>
            </a:r>
            <a:r>
              <a:rPr sz="1600" dirty="0">
                <a:solidFill>
                  <a:srgbClr val="333333"/>
                </a:solidFill>
                <a:latin typeface="Calibri"/>
                <a:cs typeface="Calibri"/>
              </a:rPr>
              <a:t>Accessibility Plan  will </a:t>
            </a:r>
            <a:r>
              <a:rPr sz="1600" spc="-5" dirty="0">
                <a:solidFill>
                  <a:srgbClr val="333333"/>
                </a:solidFill>
                <a:latin typeface="Calibri"/>
                <a:cs typeface="Calibri"/>
              </a:rPr>
              <a:t>be </a:t>
            </a:r>
            <a:r>
              <a:rPr sz="1600" spc="-10" dirty="0">
                <a:solidFill>
                  <a:srgbClr val="333333"/>
                </a:solidFill>
                <a:latin typeface="Calibri"/>
                <a:cs typeface="Calibri"/>
              </a:rPr>
              <a:t>available </a:t>
            </a:r>
            <a:r>
              <a:rPr sz="1600" spc="-15" dirty="0">
                <a:solidFill>
                  <a:srgbClr val="333333"/>
                </a:solidFill>
                <a:latin typeface="Calibri"/>
                <a:cs typeface="Calibri"/>
              </a:rPr>
              <a:t>for </a:t>
            </a:r>
            <a:r>
              <a:rPr sz="1600" dirty="0">
                <a:solidFill>
                  <a:srgbClr val="333333"/>
                </a:solidFill>
                <a:latin typeface="Calibri"/>
                <a:cs typeface="Calibri"/>
              </a:rPr>
              <a:t>all </a:t>
            </a:r>
            <a:r>
              <a:rPr sz="1600" spc="-10" dirty="0">
                <a:solidFill>
                  <a:srgbClr val="333333"/>
                </a:solidFill>
                <a:latin typeface="Calibri"/>
                <a:cs typeface="Calibri"/>
              </a:rPr>
              <a:t>to read  </a:t>
            </a:r>
            <a:r>
              <a:rPr sz="1600" spc="-5" dirty="0">
                <a:solidFill>
                  <a:srgbClr val="333333"/>
                </a:solidFill>
                <a:latin typeface="Calibri"/>
                <a:cs typeface="Calibri"/>
              </a:rPr>
              <a:t>once it is</a:t>
            </a:r>
            <a:r>
              <a:rPr sz="1600" spc="-20" dirty="0">
                <a:solidFill>
                  <a:srgbClr val="333333"/>
                </a:solidFill>
                <a:latin typeface="Calibri"/>
                <a:cs typeface="Calibri"/>
              </a:rPr>
              <a:t> </a:t>
            </a:r>
            <a:r>
              <a:rPr sz="1600" spc="-10" dirty="0">
                <a:solidFill>
                  <a:srgbClr val="333333"/>
                </a:solidFill>
                <a:latin typeface="Calibri"/>
                <a:cs typeface="Calibri"/>
              </a:rPr>
              <a:t>completed.</a:t>
            </a:r>
            <a:endParaRPr sz="1600">
              <a:latin typeface="Calibri"/>
              <a:cs typeface="Calibri"/>
            </a:endParaRPr>
          </a:p>
        </p:txBody>
      </p:sp>
      <p:sp>
        <p:nvSpPr>
          <p:cNvPr id="11" name="object 11"/>
          <p:cNvSpPr/>
          <p:nvPr/>
        </p:nvSpPr>
        <p:spPr>
          <a:xfrm>
            <a:off x="12553950" y="2742349"/>
            <a:ext cx="3270250" cy="5186680"/>
          </a:xfrm>
          <a:custGeom>
            <a:avLst/>
            <a:gdLst/>
            <a:ahLst/>
            <a:cxnLst/>
            <a:rect l="l" t="t" r="r" b="b"/>
            <a:pathLst>
              <a:path w="3270250" h="5186680">
                <a:moveTo>
                  <a:pt x="0" y="5186680"/>
                </a:moveTo>
                <a:lnTo>
                  <a:pt x="3270250" y="5186680"/>
                </a:lnTo>
                <a:lnTo>
                  <a:pt x="3270250" y="0"/>
                </a:lnTo>
                <a:lnTo>
                  <a:pt x="0" y="0"/>
                </a:lnTo>
                <a:lnTo>
                  <a:pt x="0" y="5186680"/>
                </a:lnTo>
                <a:close/>
              </a:path>
            </a:pathLst>
          </a:custGeom>
          <a:ln w="12700">
            <a:solidFill>
              <a:srgbClr val="00597B"/>
            </a:solidFill>
          </a:ln>
        </p:spPr>
        <p:txBody>
          <a:bodyPr wrap="square" lIns="0" tIns="0" rIns="0" bIns="0" rtlCol="0"/>
          <a:lstStyle/>
          <a:p>
            <a:endParaRPr/>
          </a:p>
        </p:txBody>
      </p:sp>
      <p:sp>
        <p:nvSpPr>
          <p:cNvPr id="12" name="object 12"/>
          <p:cNvSpPr/>
          <p:nvPr/>
        </p:nvSpPr>
        <p:spPr>
          <a:xfrm>
            <a:off x="1524000" y="2735960"/>
            <a:ext cx="3270250" cy="381000"/>
          </a:xfrm>
          <a:custGeom>
            <a:avLst/>
            <a:gdLst/>
            <a:ahLst/>
            <a:cxnLst/>
            <a:rect l="l" t="t" r="r" b="b"/>
            <a:pathLst>
              <a:path w="3270250" h="381000">
                <a:moveTo>
                  <a:pt x="0" y="381000"/>
                </a:moveTo>
                <a:lnTo>
                  <a:pt x="3270250" y="381000"/>
                </a:lnTo>
                <a:lnTo>
                  <a:pt x="3270250" y="0"/>
                </a:lnTo>
                <a:lnTo>
                  <a:pt x="0" y="0"/>
                </a:lnTo>
                <a:lnTo>
                  <a:pt x="0" y="381000"/>
                </a:lnTo>
                <a:close/>
              </a:path>
            </a:pathLst>
          </a:custGeom>
          <a:solidFill>
            <a:srgbClr val="00A0D2"/>
          </a:solidFill>
        </p:spPr>
        <p:txBody>
          <a:bodyPr wrap="square" lIns="0" tIns="0" rIns="0" bIns="0" rtlCol="0"/>
          <a:lstStyle/>
          <a:p>
            <a:endParaRPr/>
          </a:p>
        </p:txBody>
      </p:sp>
      <p:sp>
        <p:nvSpPr>
          <p:cNvPr id="13" name="object 13"/>
          <p:cNvSpPr/>
          <p:nvPr/>
        </p:nvSpPr>
        <p:spPr>
          <a:xfrm>
            <a:off x="5200650" y="2735960"/>
            <a:ext cx="3270250" cy="381000"/>
          </a:xfrm>
          <a:custGeom>
            <a:avLst/>
            <a:gdLst/>
            <a:ahLst/>
            <a:cxnLst/>
            <a:rect l="l" t="t" r="r" b="b"/>
            <a:pathLst>
              <a:path w="3270250" h="381000">
                <a:moveTo>
                  <a:pt x="0" y="381000"/>
                </a:moveTo>
                <a:lnTo>
                  <a:pt x="3270250" y="381000"/>
                </a:lnTo>
                <a:lnTo>
                  <a:pt x="3270250" y="0"/>
                </a:lnTo>
                <a:lnTo>
                  <a:pt x="0" y="0"/>
                </a:lnTo>
                <a:lnTo>
                  <a:pt x="0" y="381000"/>
                </a:lnTo>
                <a:close/>
              </a:path>
            </a:pathLst>
          </a:custGeom>
          <a:solidFill>
            <a:srgbClr val="00597B"/>
          </a:solidFill>
        </p:spPr>
        <p:txBody>
          <a:bodyPr wrap="square" lIns="0" tIns="0" rIns="0" bIns="0" rtlCol="0"/>
          <a:lstStyle/>
          <a:p>
            <a:endParaRPr/>
          </a:p>
        </p:txBody>
      </p:sp>
      <p:sp>
        <p:nvSpPr>
          <p:cNvPr id="14" name="object 14"/>
          <p:cNvSpPr/>
          <p:nvPr/>
        </p:nvSpPr>
        <p:spPr>
          <a:xfrm>
            <a:off x="8877300" y="2735960"/>
            <a:ext cx="3270250" cy="381000"/>
          </a:xfrm>
          <a:custGeom>
            <a:avLst/>
            <a:gdLst/>
            <a:ahLst/>
            <a:cxnLst/>
            <a:rect l="l" t="t" r="r" b="b"/>
            <a:pathLst>
              <a:path w="3270250" h="381000">
                <a:moveTo>
                  <a:pt x="0" y="381000"/>
                </a:moveTo>
                <a:lnTo>
                  <a:pt x="3270250" y="381000"/>
                </a:lnTo>
                <a:lnTo>
                  <a:pt x="3270250" y="0"/>
                </a:lnTo>
                <a:lnTo>
                  <a:pt x="0" y="0"/>
                </a:lnTo>
                <a:lnTo>
                  <a:pt x="0" y="381000"/>
                </a:lnTo>
                <a:close/>
              </a:path>
            </a:pathLst>
          </a:custGeom>
          <a:solidFill>
            <a:srgbClr val="00AAA5"/>
          </a:solidFill>
        </p:spPr>
        <p:txBody>
          <a:bodyPr wrap="square" lIns="0" tIns="0" rIns="0" bIns="0" rtlCol="0"/>
          <a:lstStyle/>
          <a:p>
            <a:endParaRPr/>
          </a:p>
        </p:txBody>
      </p:sp>
      <p:sp>
        <p:nvSpPr>
          <p:cNvPr id="15" name="object 15"/>
          <p:cNvSpPr/>
          <p:nvPr/>
        </p:nvSpPr>
        <p:spPr>
          <a:xfrm>
            <a:off x="9067800" y="3307460"/>
            <a:ext cx="2889250" cy="1930400"/>
          </a:xfrm>
          <a:custGeom>
            <a:avLst/>
            <a:gdLst/>
            <a:ahLst/>
            <a:cxnLst/>
            <a:rect l="l" t="t" r="r" b="b"/>
            <a:pathLst>
              <a:path w="2889250" h="1930400">
                <a:moveTo>
                  <a:pt x="0" y="1930400"/>
                </a:moveTo>
                <a:lnTo>
                  <a:pt x="2889250" y="1930400"/>
                </a:lnTo>
                <a:lnTo>
                  <a:pt x="2889250" y="0"/>
                </a:lnTo>
                <a:lnTo>
                  <a:pt x="0" y="0"/>
                </a:lnTo>
                <a:lnTo>
                  <a:pt x="0" y="1930400"/>
                </a:lnTo>
                <a:close/>
              </a:path>
            </a:pathLst>
          </a:custGeom>
          <a:solidFill>
            <a:srgbClr val="00AAA5"/>
          </a:solidFill>
        </p:spPr>
        <p:txBody>
          <a:bodyPr wrap="square" lIns="0" tIns="0" rIns="0" bIns="0" rtlCol="0"/>
          <a:lstStyle/>
          <a:p>
            <a:endParaRPr/>
          </a:p>
        </p:txBody>
      </p:sp>
      <p:sp>
        <p:nvSpPr>
          <p:cNvPr id="16" name="object 16"/>
          <p:cNvSpPr/>
          <p:nvPr/>
        </p:nvSpPr>
        <p:spPr>
          <a:xfrm>
            <a:off x="9279370" y="3307460"/>
            <a:ext cx="2353310" cy="1930400"/>
          </a:xfrm>
          <a:custGeom>
            <a:avLst/>
            <a:gdLst/>
            <a:ahLst/>
            <a:cxnLst/>
            <a:rect l="l" t="t" r="r" b="b"/>
            <a:pathLst>
              <a:path w="2353309" h="1930400">
                <a:moveTo>
                  <a:pt x="957248" y="0"/>
                </a:moveTo>
                <a:lnTo>
                  <a:pt x="482535" y="0"/>
                </a:lnTo>
                <a:lnTo>
                  <a:pt x="455453" y="20156"/>
                </a:lnTo>
                <a:lnTo>
                  <a:pt x="420198" y="48561"/>
                </a:lnTo>
                <a:lnTo>
                  <a:pt x="386012" y="78341"/>
                </a:lnTo>
                <a:lnTo>
                  <a:pt x="352942" y="109473"/>
                </a:lnTo>
                <a:lnTo>
                  <a:pt x="321034" y="141929"/>
                </a:lnTo>
                <a:lnTo>
                  <a:pt x="290336" y="175684"/>
                </a:lnTo>
                <a:lnTo>
                  <a:pt x="260894" y="210713"/>
                </a:lnTo>
                <a:lnTo>
                  <a:pt x="232755" y="246988"/>
                </a:lnTo>
                <a:lnTo>
                  <a:pt x="205966" y="284484"/>
                </a:lnTo>
                <a:lnTo>
                  <a:pt x="180573" y="323175"/>
                </a:lnTo>
                <a:lnTo>
                  <a:pt x="156624" y="363036"/>
                </a:lnTo>
                <a:lnTo>
                  <a:pt x="134165" y="404040"/>
                </a:lnTo>
                <a:lnTo>
                  <a:pt x="113243" y="446161"/>
                </a:lnTo>
                <a:lnTo>
                  <a:pt x="93905" y="489373"/>
                </a:lnTo>
                <a:lnTo>
                  <a:pt x="76197" y="533650"/>
                </a:lnTo>
                <a:lnTo>
                  <a:pt x="60167" y="578968"/>
                </a:lnTo>
                <a:lnTo>
                  <a:pt x="45861" y="625298"/>
                </a:lnTo>
                <a:lnTo>
                  <a:pt x="33441" y="672171"/>
                </a:lnTo>
                <a:lnTo>
                  <a:pt x="23020" y="719097"/>
                </a:lnTo>
                <a:lnTo>
                  <a:pt x="14573" y="766031"/>
                </a:lnTo>
                <a:lnTo>
                  <a:pt x="8073" y="812925"/>
                </a:lnTo>
                <a:lnTo>
                  <a:pt x="3495" y="859734"/>
                </a:lnTo>
                <a:lnTo>
                  <a:pt x="813" y="906409"/>
                </a:lnTo>
                <a:lnTo>
                  <a:pt x="0" y="952904"/>
                </a:lnTo>
                <a:lnTo>
                  <a:pt x="1030" y="999173"/>
                </a:lnTo>
                <a:lnTo>
                  <a:pt x="3879" y="1045168"/>
                </a:lnTo>
                <a:lnTo>
                  <a:pt x="8519" y="1090843"/>
                </a:lnTo>
                <a:lnTo>
                  <a:pt x="14925" y="1136151"/>
                </a:lnTo>
                <a:lnTo>
                  <a:pt x="23071" y="1181045"/>
                </a:lnTo>
                <a:lnTo>
                  <a:pt x="32931" y="1225479"/>
                </a:lnTo>
                <a:lnTo>
                  <a:pt x="44479" y="1269405"/>
                </a:lnTo>
                <a:lnTo>
                  <a:pt x="57689" y="1312777"/>
                </a:lnTo>
                <a:lnTo>
                  <a:pt x="72535" y="1355548"/>
                </a:lnTo>
                <a:lnTo>
                  <a:pt x="88992" y="1397671"/>
                </a:lnTo>
                <a:lnTo>
                  <a:pt x="107032" y="1439099"/>
                </a:lnTo>
                <a:lnTo>
                  <a:pt x="126631" y="1479786"/>
                </a:lnTo>
                <a:lnTo>
                  <a:pt x="147763" y="1519685"/>
                </a:lnTo>
                <a:lnTo>
                  <a:pt x="170401" y="1558748"/>
                </a:lnTo>
                <a:lnTo>
                  <a:pt x="194519" y="1596930"/>
                </a:lnTo>
                <a:lnTo>
                  <a:pt x="220092" y="1634183"/>
                </a:lnTo>
                <a:lnTo>
                  <a:pt x="247093" y="1670461"/>
                </a:lnTo>
                <a:lnTo>
                  <a:pt x="275497" y="1705717"/>
                </a:lnTo>
                <a:lnTo>
                  <a:pt x="305278" y="1739903"/>
                </a:lnTo>
                <a:lnTo>
                  <a:pt x="336410" y="1772974"/>
                </a:lnTo>
                <a:lnTo>
                  <a:pt x="368866" y="1804882"/>
                </a:lnTo>
                <a:lnTo>
                  <a:pt x="402621" y="1835580"/>
                </a:lnTo>
                <a:lnTo>
                  <a:pt x="437649" y="1865023"/>
                </a:lnTo>
                <a:lnTo>
                  <a:pt x="473925" y="1893162"/>
                </a:lnTo>
                <a:lnTo>
                  <a:pt x="511421" y="1919952"/>
                </a:lnTo>
                <a:lnTo>
                  <a:pt x="527340" y="1930400"/>
                </a:lnTo>
                <a:lnTo>
                  <a:pt x="1825321" y="1930400"/>
                </a:lnTo>
                <a:lnTo>
                  <a:pt x="1834349" y="1924203"/>
                </a:lnTo>
                <a:lnTo>
                  <a:pt x="1189732" y="1924203"/>
                </a:lnTo>
                <a:lnTo>
                  <a:pt x="1143069" y="1923695"/>
                </a:lnTo>
                <a:lnTo>
                  <a:pt x="1096183" y="1920914"/>
                </a:lnTo>
                <a:lnTo>
                  <a:pt x="1049144" y="1915820"/>
                </a:lnTo>
                <a:lnTo>
                  <a:pt x="1002021" y="1908376"/>
                </a:lnTo>
                <a:lnTo>
                  <a:pt x="954882" y="1898542"/>
                </a:lnTo>
                <a:lnTo>
                  <a:pt x="907797" y="1886281"/>
                </a:lnTo>
                <a:lnTo>
                  <a:pt x="861371" y="1871728"/>
                </a:lnTo>
                <a:lnTo>
                  <a:pt x="816185" y="1855089"/>
                </a:lnTo>
                <a:lnTo>
                  <a:pt x="772279" y="1836431"/>
                </a:lnTo>
                <a:lnTo>
                  <a:pt x="729689" y="1815824"/>
                </a:lnTo>
                <a:lnTo>
                  <a:pt x="688455" y="1793337"/>
                </a:lnTo>
                <a:lnTo>
                  <a:pt x="648614" y="1769040"/>
                </a:lnTo>
                <a:lnTo>
                  <a:pt x="610206" y="1743000"/>
                </a:lnTo>
                <a:lnTo>
                  <a:pt x="573268" y="1715288"/>
                </a:lnTo>
                <a:lnTo>
                  <a:pt x="537838" y="1685973"/>
                </a:lnTo>
                <a:lnTo>
                  <a:pt x="503955" y="1655123"/>
                </a:lnTo>
                <a:lnTo>
                  <a:pt x="471658" y="1622807"/>
                </a:lnTo>
                <a:lnTo>
                  <a:pt x="440984" y="1589095"/>
                </a:lnTo>
                <a:lnTo>
                  <a:pt x="411971" y="1554055"/>
                </a:lnTo>
                <a:lnTo>
                  <a:pt x="384659" y="1517758"/>
                </a:lnTo>
                <a:lnTo>
                  <a:pt x="359084" y="1480271"/>
                </a:lnTo>
                <a:lnTo>
                  <a:pt x="335287" y="1441663"/>
                </a:lnTo>
                <a:lnTo>
                  <a:pt x="313304" y="1402005"/>
                </a:lnTo>
                <a:lnTo>
                  <a:pt x="293174" y="1361365"/>
                </a:lnTo>
                <a:lnTo>
                  <a:pt x="274935" y="1319811"/>
                </a:lnTo>
                <a:lnTo>
                  <a:pt x="258626" y="1277414"/>
                </a:lnTo>
                <a:lnTo>
                  <a:pt x="244285" y="1234242"/>
                </a:lnTo>
                <a:lnTo>
                  <a:pt x="231950" y="1190364"/>
                </a:lnTo>
                <a:lnTo>
                  <a:pt x="221660" y="1145849"/>
                </a:lnTo>
                <a:lnTo>
                  <a:pt x="213453" y="1100766"/>
                </a:lnTo>
                <a:lnTo>
                  <a:pt x="207366" y="1055185"/>
                </a:lnTo>
                <a:lnTo>
                  <a:pt x="203490" y="1009769"/>
                </a:lnTo>
                <a:lnTo>
                  <a:pt x="201709" y="962803"/>
                </a:lnTo>
                <a:lnTo>
                  <a:pt x="202216" y="916141"/>
                </a:lnTo>
                <a:lnTo>
                  <a:pt x="204996" y="869256"/>
                </a:lnTo>
                <a:lnTo>
                  <a:pt x="210089" y="822217"/>
                </a:lnTo>
                <a:lnTo>
                  <a:pt x="217533" y="775095"/>
                </a:lnTo>
                <a:lnTo>
                  <a:pt x="227365" y="727957"/>
                </a:lnTo>
                <a:lnTo>
                  <a:pt x="239625" y="680873"/>
                </a:lnTo>
                <a:lnTo>
                  <a:pt x="254179" y="634446"/>
                </a:lnTo>
                <a:lnTo>
                  <a:pt x="270820" y="589259"/>
                </a:lnTo>
                <a:lnTo>
                  <a:pt x="289479" y="545351"/>
                </a:lnTo>
                <a:lnTo>
                  <a:pt x="310087" y="502761"/>
                </a:lnTo>
                <a:lnTo>
                  <a:pt x="332574" y="461526"/>
                </a:lnTo>
                <a:lnTo>
                  <a:pt x="356872" y="421685"/>
                </a:lnTo>
                <a:lnTo>
                  <a:pt x="382912" y="383275"/>
                </a:lnTo>
                <a:lnTo>
                  <a:pt x="410625" y="346337"/>
                </a:lnTo>
                <a:lnTo>
                  <a:pt x="439941" y="310906"/>
                </a:lnTo>
                <a:lnTo>
                  <a:pt x="470792" y="277023"/>
                </a:lnTo>
                <a:lnTo>
                  <a:pt x="503108" y="244725"/>
                </a:lnTo>
                <a:lnTo>
                  <a:pt x="536821" y="214050"/>
                </a:lnTo>
                <a:lnTo>
                  <a:pt x="571861" y="185037"/>
                </a:lnTo>
                <a:lnTo>
                  <a:pt x="608159" y="157724"/>
                </a:lnTo>
                <a:lnTo>
                  <a:pt x="645646" y="132150"/>
                </a:lnTo>
                <a:lnTo>
                  <a:pt x="684254" y="108351"/>
                </a:lnTo>
                <a:lnTo>
                  <a:pt x="723913" y="86368"/>
                </a:lnTo>
                <a:lnTo>
                  <a:pt x="764553" y="66238"/>
                </a:lnTo>
                <a:lnTo>
                  <a:pt x="806107" y="47999"/>
                </a:lnTo>
                <a:lnTo>
                  <a:pt x="848504" y="31690"/>
                </a:lnTo>
                <a:lnTo>
                  <a:pt x="891677" y="17349"/>
                </a:lnTo>
                <a:lnTo>
                  <a:pt x="935555" y="5014"/>
                </a:lnTo>
                <a:lnTo>
                  <a:pt x="957248" y="0"/>
                </a:lnTo>
                <a:close/>
              </a:path>
              <a:path w="2353309" h="1930400">
                <a:moveTo>
                  <a:pt x="2343507" y="801955"/>
                </a:moveTo>
                <a:lnTo>
                  <a:pt x="2146428" y="853174"/>
                </a:lnTo>
                <a:lnTo>
                  <a:pt x="2150167" y="904529"/>
                </a:lnTo>
                <a:lnTo>
                  <a:pt x="2151103" y="952904"/>
                </a:lnTo>
                <a:lnTo>
                  <a:pt x="2149379" y="1008397"/>
                </a:lnTo>
                <a:lnTo>
                  <a:pt x="2144744" y="1060721"/>
                </a:lnTo>
                <a:lnTo>
                  <a:pt x="2137208" y="1113178"/>
                </a:lnTo>
                <a:lnTo>
                  <a:pt x="2126718" y="1165672"/>
                </a:lnTo>
                <a:lnTo>
                  <a:pt x="2113218" y="1218109"/>
                </a:lnTo>
                <a:lnTo>
                  <a:pt x="2098664" y="1264536"/>
                </a:lnTo>
                <a:lnTo>
                  <a:pt x="2082023" y="1309723"/>
                </a:lnTo>
                <a:lnTo>
                  <a:pt x="2063365" y="1353631"/>
                </a:lnTo>
                <a:lnTo>
                  <a:pt x="2042757" y="1396221"/>
                </a:lnTo>
                <a:lnTo>
                  <a:pt x="2020270" y="1437456"/>
                </a:lnTo>
                <a:lnTo>
                  <a:pt x="1995972" y="1477298"/>
                </a:lnTo>
                <a:lnTo>
                  <a:pt x="1969932" y="1515707"/>
                </a:lnTo>
                <a:lnTo>
                  <a:pt x="1942220" y="1552646"/>
                </a:lnTo>
                <a:lnTo>
                  <a:pt x="1912904" y="1588076"/>
                </a:lnTo>
                <a:lnTo>
                  <a:pt x="1882053" y="1621959"/>
                </a:lnTo>
                <a:lnTo>
                  <a:pt x="1849738" y="1654257"/>
                </a:lnTo>
                <a:lnTo>
                  <a:pt x="1816025" y="1684931"/>
                </a:lnTo>
                <a:lnTo>
                  <a:pt x="1780986" y="1713944"/>
                </a:lnTo>
                <a:lnTo>
                  <a:pt x="1744688" y="1741257"/>
                </a:lnTo>
                <a:lnTo>
                  <a:pt x="1707201" y="1766831"/>
                </a:lnTo>
                <a:lnTo>
                  <a:pt x="1668594" y="1790629"/>
                </a:lnTo>
                <a:lnTo>
                  <a:pt x="1628935" y="1812612"/>
                </a:lnTo>
                <a:lnTo>
                  <a:pt x="1588295" y="1832742"/>
                </a:lnTo>
                <a:lnTo>
                  <a:pt x="1546742" y="1850980"/>
                </a:lnTo>
                <a:lnTo>
                  <a:pt x="1504344" y="1867289"/>
                </a:lnTo>
                <a:lnTo>
                  <a:pt x="1461172" y="1881630"/>
                </a:lnTo>
                <a:lnTo>
                  <a:pt x="1417294" y="1893964"/>
                </a:lnTo>
                <a:lnTo>
                  <a:pt x="1372779" y="1904254"/>
                </a:lnTo>
                <a:lnTo>
                  <a:pt x="1327696" y="1912461"/>
                </a:lnTo>
                <a:lnTo>
                  <a:pt x="1282115" y="1918547"/>
                </a:lnTo>
                <a:lnTo>
                  <a:pt x="1236104" y="1922474"/>
                </a:lnTo>
                <a:lnTo>
                  <a:pt x="1189732" y="1924203"/>
                </a:lnTo>
                <a:lnTo>
                  <a:pt x="1834349" y="1924203"/>
                </a:lnTo>
                <a:lnTo>
                  <a:pt x="1897398" y="1878823"/>
                </a:lnTo>
                <a:lnTo>
                  <a:pt x="1932653" y="1850419"/>
                </a:lnTo>
                <a:lnTo>
                  <a:pt x="1966840" y="1820637"/>
                </a:lnTo>
                <a:lnTo>
                  <a:pt x="1999911" y="1789505"/>
                </a:lnTo>
                <a:lnTo>
                  <a:pt x="2031819" y="1757049"/>
                </a:lnTo>
                <a:lnTo>
                  <a:pt x="2062517" y="1723293"/>
                </a:lnTo>
                <a:lnTo>
                  <a:pt x="2091960" y="1688264"/>
                </a:lnTo>
                <a:lnTo>
                  <a:pt x="2120099" y="1651988"/>
                </a:lnTo>
                <a:lnTo>
                  <a:pt x="2146888" y="1614492"/>
                </a:lnTo>
                <a:lnTo>
                  <a:pt x="2172281" y="1575800"/>
                </a:lnTo>
                <a:lnTo>
                  <a:pt x="2196231" y="1535939"/>
                </a:lnTo>
                <a:lnTo>
                  <a:pt x="2218690" y="1494934"/>
                </a:lnTo>
                <a:lnTo>
                  <a:pt x="2239612" y="1452812"/>
                </a:lnTo>
                <a:lnTo>
                  <a:pt x="2258950" y="1409599"/>
                </a:lnTo>
                <a:lnTo>
                  <a:pt x="2276658" y="1365321"/>
                </a:lnTo>
                <a:lnTo>
                  <a:pt x="2292748" y="1319811"/>
                </a:lnTo>
                <a:lnTo>
                  <a:pt x="2306995" y="1273671"/>
                </a:lnTo>
                <a:lnTo>
                  <a:pt x="2320836" y="1220880"/>
                </a:lnTo>
                <a:lnTo>
                  <a:pt x="2332142" y="1168027"/>
                </a:lnTo>
                <a:lnTo>
                  <a:pt x="2340952" y="1115180"/>
                </a:lnTo>
                <a:lnTo>
                  <a:pt x="2347303" y="1062405"/>
                </a:lnTo>
                <a:lnTo>
                  <a:pt x="2351233" y="1009769"/>
                </a:lnTo>
                <a:lnTo>
                  <a:pt x="2352780" y="957340"/>
                </a:lnTo>
                <a:lnTo>
                  <a:pt x="2352002" y="906409"/>
                </a:lnTo>
                <a:lnTo>
                  <a:pt x="2351944" y="904529"/>
                </a:lnTo>
                <a:lnTo>
                  <a:pt x="2348859" y="853174"/>
                </a:lnTo>
                <a:lnTo>
                  <a:pt x="2343507" y="801955"/>
                </a:lnTo>
                <a:close/>
              </a:path>
              <a:path w="2353309" h="1930400">
                <a:moveTo>
                  <a:pt x="1870755" y="0"/>
                </a:moveTo>
                <a:lnTo>
                  <a:pt x="1395905" y="0"/>
                </a:lnTo>
                <a:lnTo>
                  <a:pt x="1397962" y="428"/>
                </a:lnTo>
                <a:lnTo>
                  <a:pt x="1445046" y="12688"/>
                </a:lnTo>
                <a:lnTo>
                  <a:pt x="1493218" y="27839"/>
                </a:lnTo>
                <a:lnTo>
                  <a:pt x="1540050" y="45237"/>
                </a:lnTo>
                <a:lnTo>
                  <a:pt x="1585501" y="64804"/>
                </a:lnTo>
                <a:lnTo>
                  <a:pt x="1629526" y="86463"/>
                </a:lnTo>
                <a:lnTo>
                  <a:pt x="1672084" y="110137"/>
                </a:lnTo>
                <a:lnTo>
                  <a:pt x="1713131" y="135748"/>
                </a:lnTo>
                <a:lnTo>
                  <a:pt x="1752625" y="163220"/>
                </a:lnTo>
                <a:lnTo>
                  <a:pt x="1790524" y="192474"/>
                </a:lnTo>
                <a:lnTo>
                  <a:pt x="1826784" y="223433"/>
                </a:lnTo>
                <a:lnTo>
                  <a:pt x="1861363" y="256021"/>
                </a:lnTo>
                <a:lnTo>
                  <a:pt x="1894218" y="290159"/>
                </a:lnTo>
                <a:lnTo>
                  <a:pt x="1925307" y="325771"/>
                </a:lnTo>
                <a:lnTo>
                  <a:pt x="1954586" y="362779"/>
                </a:lnTo>
                <a:lnTo>
                  <a:pt x="1982014" y="401105"/>
                </a:lnTo>
                <a:lnTo>
                  <a:pt x="2165021" y="312446"/>
                </a:lnTo>
                <a:lnTo>
                  <a:pt x="2137904" y="272160"/>
                </a:lnTo>
                <a:lnTo>
                  <a:pt x="2109131" y="232990"/>
                </a:lnTo>
                <a:lnTo>
                  <a:pt x="2078733" y="194994"/>
                </a:lnTo>
                <a:lnTo>
                  <a:pt x="2046743" y="158230"/>
                </a:lnTo>
                <a:lnTo>
                  <a:pt x="2013193" y="122758"/>
                </a:lnTo>
                <a:lnTo>
                  <a:pt x="1978114" y="88634"/>
                </a:lnTo>
                <a:lnTo>
                  <a:pt x="1941540" y="55917"/>
                </a:lnTo>
                <a:lnTo>
                  <a:pt x="1903503" y="24665"/>
                </a:lnTo>
                <a:lnTo>
                  <a:pt x="1870755" y="0"/>
                </a:lnTo>
                <a:close/>
              </a:path>
            </a:pathLst>
          </a:custGeom>
          <a:solidFill>
            <a:srgbClr val="E5E5E5"/>
          </a:solidFill>
        </p:spPr>
        <p:txBody>
          <a:bodyPr wrap="square" lIns="0" tIns="0" rIns="0" bIns="0" rtlCol="0"/>
          <a:lstStyle/>
          <a:p>
            <a:endParaRPr/>
          </a:p>
        </p:txBody>
      </p:sp>
      <p:sp>
        <p:nvSpPr>
          <p:cNvPr id="17" name="object 17"/>
          <p:cNvSpPr/>
          <p:nvPr/>
        </p:nvSpPr>
        <p:spPr>
          <a:xfrm>
            <a:off x="9757283" y="3558440"/>
            <a:ext cx="1397635" cy="1397635"/>
          </a:xfrm>
          <a:custGeom>
            <a:avLst/>
            <a:gdLst/>
            <a:ahLst/>
            <a:cxnLst/>
            <a:rect l="l" t="t" r="r" b="b"/>
            <a:pathLst>
              <a:path w="1397634" h="1397635">
                <a:moveTo>
                  <a:pt x="705667" y="0"/>
                </a:moveTo>
                <a:lnTo>
                  <a:pt x="659880" y="1018"/>
                </a:lnTo>
                <a:lnTo>
                  <a:pt x="614571" y="5020"/>
                </a:lnTo>
                <a:lnTo>
                  <a:pt x="569867" y="11935"/>
                </a:lnTo>
                <a:lnTo>
                  <a:pt x="525897" y="21691"/>
                </a:lnTo>
                <a:lnTo>
                  <a:pt x="482789" y="34217"/>
                </a:lnTo>
                <a:lnTo>
                  <a:pt x="440673" y="49441"/>
                </a:lnTo>
                <a:lnTo>
                  <a:pt x="399678" y="67293"/>
                </a:lnTo>
                <a:lnTo>
                  <a:pt x="359930" y="87701"/>
                </a:lnTo>
                <a:lnTo>
                  <a:pt x="321561" y="110594"/>
                </a:lnTo>
                <a:lnTo>
                  <a:pt x="284697" y="135900"/>
                </a:lnTo>
                <a:lnTo>
                  <a:pt x="249468" y="163548"/>
                </a:lnTo>
                <a:lnTo>
                  <a:pt x="216002" y="193467"/>
                </a:lnTo>
                <a:lnTo>
                  <a:pt x="184428" y="225585"/>
                </a:lnTo>
                <a:lnTo>
                  <a:pt x="154875" y="259832"/>
                </a:lnTo>
                <a:lnTo>
                  <a:pt x="127471" y="296135"/>
                </a:lnTo>
                <a:lnTo>
                  <a:pt x="102345" y="334424"/>
                </a:lnTo>
                <a:lnTo>
                  <a:pt x="79625" y="374627"/>
                </a:lnTo>
                <a:lnTo>
                  <a:pt x="59441" y="416673"/>
                </a:lnTo>
                <a:lnTo>
                  <a:pt x="41920" y="460490"/>
                </a:lnTo>
                <a:lnTo>
                  <a:pt x="27192" y="506007"/>
                </a:lnTo>
                <a:lnTo>
                  <a:pt x="15561" y="552415"/>
                </a:lnTo>
                <a:lnTo>
                  <a:pt x="7200" y="598860"/>
                </a:lnTo>
                <a:lnTo>
                  <a:pt x="2037" y="645214"/>
                </a:lnTo>
                <a:lnTo>
                  <a:pt x="0" y="691349"/>
                </a:lnTo>
                <a:lnTo>
                  <a:pt x="1018" y="737135"/>
                </a:lnTo>
                <a:lnTo>
                  <a:pt x="5020" y="782445"/>
                </a:lnTo>
                <a:lnTo>
                  <a:pt x="11935" y="827149"/>
                </a:lnTo>
                <a:lnTo>
                  <a:pt x="21691" y="871119"/>
                </a:lnTo>
                <a:lnTo>
                  <a:pt x="34217" y="914226"/>
                </a:lnTo>
                <a:lnTo>
                  <a:pt x="49441" y="956342"/>
                </a:lnTo>
                <a:lnTo>
                  <a:pt x="67293" y="997338"/>
                </a:lnTo>
                <a:lnTo>
                  <a:pt x="87701" y="1037085"/>
                </a:lnTo>
                <a:lnTo>
                  <a:pt x="110594" y="1075455"/>
                </a:lnTo>
                <a:lnTo>
                  <a:pt x="135900" y="1112318"/>
                </a:lnTo>
                <a:lnTo>
                  <a:pt x="163548" y="1147548"/>
                </a:lnTo>
                <a:lnTo>
                  <a:pt x="193467" y="1181013"/>
                </a:lnTo>
                <a:lnTo>
                  <a:pt x="225585" y="1212587"/>
                </a:lnTo>
                <a:lnTo>
                  <a:pt x="259832" y="1242141"/>
                </a:lnTo>
                <a:lnTo>
                  <a:pt x="296135" y="1269545"/>
                </a:lnTo>
                <a:lnTo>
                  <a:pt x="334424" y="1294671"/>
                </a:lnTo>
                <a:lnTo>
                  <a:pt x="374627" y="1317390"/>
                </a:lnTo>
                <a:lnTo>
                  <a:pt x="416673" y="1337575"/>
                </a:lnTo>
                <a:lnTo>
                  <a:pt x="460490" y="1355095"/>
                </a:lnTo>
                <a:lnTo>
                  <a:pt x="506007" y="1369823"/>
                </a:lnTo>
                <a:lnTo>
                  <a:pt x="552415" y="1381454"/>
                </a:lnTo>
                <a:lnTo>
                  <a:pt x="598860" y="1389815"/>
                </a:lnTo>
                <a:lnTo>
                  <a:pt x="645214" y="1394979"/>
                </a:lnTo>
                <a:lnTo>
                  <a:pt x="691349" y="1397016"/>
                </a:lnTo>
                <a:lnTo>
                  <a:pt x="737135" y="1395998"/>
                </a:lnTo>
                <a:lnTo>
                  <a:pt x="782445" y="1391996"/>
                </a:lnTo>
                <a:lnTo>
                  <a:pt x="827149" y="1385081"/>
                </a:lnTo>
                <a:lnTo>
                  <a:pt x="871119" y="1375325"/>
                </a:lnTo>
                <a:lnTo>
                  <a:pt x="914226" y="1362799"/>
                </a:lnTo>
                <a:lnTo>
                  <a:pt x="956342" y="1347574"/>
                </a:lnTo>
                <a:lnTo>
                  <a:pt x="997338" y="1329722"/>
                </a:lnTo>
                <a:lnTo>
                  <a:pt x="1037085" y="1309314"/>
                </a:lnTo>
                <a:lnTo>
                  <a:pt x="1075455" y="1286422"/>
                </a:lnTo>
                <a:lnTo>
                  <a:pt x="1112318" y="1261115"/>
                </a:lnTo>
                <a:lnTo>
                  <a:pt x="1147548" y="1233467"/>
                </a:lnTo>
                <a:lnTo>
                  <a:pt x="1181013" y="1203548"/>
                </a:lnTo>
                <a:lnTo>
                  <a:pt x="1198362" y="1185901"/>
                </a:lnTo>
                <a:lnTo>
                  <a:pt x="701057" y="1185901"/>
                </a:lnTo>
                <a:lnTo>
                  <a:pt x="655627" y="1183980"/>
                </a:lnTo>
                <a:lnTo>
                  <a:pt x="609923" y="1177694"/>
                </a:lnTo>
                <a:lnTo>
                  <a:pt x="564105" y="1166871"/>
                </a:lnTo>
                <a:lnTo>
                  <a:pt x="519704" y="1151825"/>
                </a:lnTo>
                <a:lnTo>
                  <a:pt x="477615" y="1132937"/>
                </a:lnTo>
                <a:lnTo>
                  <a:pt x="438071" y="1110492"/>
                </a:lnTo>
                <a:lnTo>
                  <a:pt x="401212" y="1084743"/>
                </a:lnTo>
                <a:lnTo>
                  <a:pt x="367178" y="1055941"/>
                </a:lnTo>
                <a:lnTo>
                  <a:pt x="336110" y="1024339"/>
                </a:lnTo>
                <a:lnTo>
                  <a:pt x="308147" y="990191"/>
                </a:lnTo>
                <a:lnTo>
                  <a:pt x="283429" y="953748"/>
                </a:lnTo>
                <a:lnTo>
                  <a:pt x="262096" y="915264"/>
                </a:lnTo>
                <a:lnTo>
                  <a:pt x="244289" y="874990"/>
                </a:lnTo>
                <a:lnTo>
                  <a:pt x="230148" y="833180"/>
                </a:lnTo>
                <a:lnTo>
                  <a:pt x="219812" y="790086"/>
                </a:lnTo>
                <a:lnTo>
                  <a:pt x="213421" y="745961"/>
                </a:lnTo>
                <a:lnTo>
                  <a:pt x="211115" y="701057"/>
                </a:lnTo>
                <a:lnTo>
                  <a:pt x="213036" y="655627"/>
                </a:lnTo>
                <a:lnTo>
                  <a:pt x="219321" y="609923"/>
                </a:lnTo>
                <a:lnTo>
                  <a:pt x="230113" y="564199"/>
                </a:lnTo>
                <a:lnTo>
                  <a:pt x="245192" y="519704"/>
                </a:lnTo>
                <a:lnTo>
                  <a:pt x="264081" y="477615"/>
                </a:lnTo>
                <a:lnTo>
                  <a:pt x="286528" y="438071"/>
                </a:lnTo>
                <a:lnTo>
                  <a:pt x="312278" y="401212"/>
                </a:lnTo>
                <a:lnTo>
                  <a:pt x="341080" y="367178"/>
                </a:lnTo>
                <a:lnTo>
                  <a:pt x="372682" y="336110"/>
                </a:lnTo>
                <a:lnTo>
                  <a:pt x="406830" y="308147"/>
                </a:lnTo>
                <a:lnTo>
                  <a:pt x="443272" y="283429"/>
                </a:lnTo>
                <a:lnTo>
                  <a:pt x="481756" y="262096"/>
                </a:lnTo>
                <a:lnTo>
                  <a:pt x="522029" y="244289"/>
                </a:lnTo>
                <a:lnTo>
                  <a:pt x="563839" y="230148"/>
                </a:lnTo>
                <a:lnTo>
                  <a:pt x="606932" y="219812"/>
                </a:lnTo>
                <a:lnTo>
                  <a:pt x="651056" y="213421"/>
                </a:lnTo>
                <a:lnTo>
                  <a:pt x="695960" y="211115"/>
                </a:lnTo>
                <a:lnTo>
                  <a:pt x="1198473" y="211115"/>
                </a:lnTo>
                <a:lnTo>
                  <a:pt x="1191974" y="204143"/>
                </a:lnTo>
                <a:lnTo>
                  <a:pt x="1155990" y="170616"/>
                </a:lnTo>
                <a:lnTo>
                  <a:pt x="1117514" y="139560"/>
                </a:lnTo>
                <a:lnTo>
                  <a:pt x="1076641" y="111143"/>
                </a:lnTo>
                <a:lnTo>
                  <a:pt x="1033461" y="85531"/>
                </a:lnTo>
                <a:lnTo>
                  <a:pt x="988067" y="62890"/>
                </a:lnTo>
                <a:lnTo>
                  <a:pt x="940552" y="43389"/>
                </a:lnTo>
                <a:lnTo>
                  <a:pt x="891008" y="27192"/>
                </a:lnTo>
                <a:lnTo>
                  <a:pt x="844601" y="15561"/>
                </a:lnTo>
                <a:lnTo>
                  <a:pt x="798156" y="7200"/>
                </a:lnTo>
                <a:lnTo>
                  <a:pt x="751802" y="2037"/>
                </a:lnTo>
                <a:lnTo>
                  <a:pt x="705667" y="0"/>
                </a:lnTo>
                <a:close/>
              </a:path>
              <a:path w="1397634" h="1397635">
                <a:moveTo>
                  <a:pt x="1384263" y="565621"/>
                </a:moveTo>
                <a:lnTo>
                  <a:pt x="1181647" y="634519"/>
                </a:lnTo>
                <a:lnTo>
                  <a:pt x="1185644" y="683353"/>
                </a:lnTo>
                <a:lnTo>
                  <a:pt x="1184648" y="732901"/>
                </a:lnTo>
                <a:lnTo>
                  <a:pt x="1178465" y="782832"/>
                </a:lnTo>
                <a:lnTo>
                  <a:pt x="1166903" y="832817"/>
                </a:lnTo>
                <a:lnTo>
                  <a:pt x="1151825" y="877313"/>
                </a:lnTo>
                <a:lnTo>
                  <a:pt x="1132937" y="919404"/>
                </a:lnTo>
                <a:lnTo>
                  <a:pt x="1110492" y="958949"/>
                </a:lnTo>
                <a:lnTo>
                  <a:pt x="1084743" y="995809"/>
                </a:lnTo>
                <a:lnTo>
                  <a:pt x="1055941" y="1029843"/>
                </a:lnTo>
                <a:lnTo>
                  <a:pt x="1024339" y="1060911"/>
                </a:lnTo>
                <a:lnTo>
                  <a:pt x="990191" y="1088874"/>
                </a:lnTo>
                <a:lnTo>
                  <a:pt x="953748" y="1113592"/>
                </a:lnTo>
                <a:lnTo>
                  <a:pt x="915264" y="1134924"/>
                </a:lnTo>
                <a:lnTo>
                  <a:pt x="874990" y="1152730"/>
                </a:lnTo>
                <a:lnTo>
                  <a:pt x="833180" y="1166871"/>
                </a:lnTo>
                <a:lnTo>
                  <a:pt x="790086" y="1177206"/>
                </a:lnTo>
                <a:lnTo>
                  <a:pt x="745961" y="1183596"/>
                </a:lnTo>
                <a:lnTo>
                  <a:pt x="701057" y="1185901"/>
                </a:lnTo>
                <a:lnTo>
                  <a:pt x="1198362" y="1185901"/>
                </a:lnTo>
                <a:lnTo>
                  <a:pt x="1242141" y="1137184"/>
                </a:lnTo>
                <a:lnTo>
                  <a:pt x="1269545" y="1100880"/>
                </a:lnTo>
                <a:lnTo>
                  <a:pt x="1294671" y="1062592"/>
                </a:lnTo>
                <a:lnTo>
                  <a:pt x="1317390" y="1022389"/>
                </a:lnTo>
                <a:lnTo>
                  <a:pt x="1337575" y="980343"/>
                </a:lnTo>
                <a:lnTo>
                  <a:pt x="1355095" y="936526"/>
                </a:lnTo>
                <a:lnTo>
                  <a:pt x="1369823" y="891008"/>
                </a:lnTo>
                <a:lnTo>
                  <a:pt x="1381590" y="843967"/>
                </a:lnTo>
                <a:lnTo>
                  <a:pt x="1389998" y="796887"/>
                </a:lnTo>
                <a:lnTo>
                  <a:pt x="1395121" y="749904"/>
                </a:lnTo>
                <a:lnTo>
                  <a:pt x="1397035" y="703152"/>
                </a:lnTo>
                <a:lnTo>
                  <a:pt x="1395813" y="656764"/>
                </a:lnTo>
                <a:lnTo>
                  <a:pt x="1391531" y="610876"/>
                </a:lnTo>
                <a:lnTo>
                  <a:pt x="1384263" y="565621"/>
                </a:lnTo>
                <a:close/>
              </a:path>
              <a:path w="1397634" h="1397635">
                <a:moveTo>
                  <a:pt x="1198473" y="211115"/>
                </a:moveTo>
                <a:lnTo>
                  <a:pt x="695960" y="211115"/>
                </a:lnTo>
                <a:lnTo>
                  <a:pt x="741389" y="213036"/>
                </a:lnTo>
                <a:lnTo>
                  <a:pt x="787092" y="219321"/>
                </a:lnTo>
                <a:lnTo>
                  <a:pt x="832918" y="230148"/>
                </a:lnTo>
                <a:lnTo>
                  <a:pt x="882189" y="247141"/>
                </a:lnTo>
                <a:lnTo>
                  <a:pt x="928561" y="268854"/>
                </a:lnTo>
                <a:lnTo>
                  <a:pt x="971740" y="294902"/>
                </a:lnTo>
                <a:lnTo>
                  <a:pt x="1011533" y="324938"/>
                </a:lnTo>
                <a:lnTo>
                  <a:pt x="1047747" y="358612"/>
                </a:lnTo>
                <a:lnTo>
                  <a:pt x="1080192" y="395577"/>
                </a:lnTo>
                <a:lnTo>
                  <a:pt x="1108673" y="435484"/>
                </a:lnTo>
                <a:lnTo>
                  <a:pt x="1309155" y="359640"/>
                </a:lnTo>
                <a:lnTo>
                  <a:pt x="1284059" y="317891"/>
                </a:lnTo>
                <a:lnTo>
                  <a:pt x="1256101" y="277948"/>
                </a:lnTo>
                <a:lnTo>
                  <a:pt x="1225376" y="239976"/>
                </a:lnTo>
                <a:lnTo>
                  <a:pt x="1198473" y="211115"/>
                </a:lnTo>
                <a:close/>
              </a:path>
            </a:pathLst>
          </a:custGeom>
          <a:solidFill>
            <a:srgbClr val="E5E5E5"/>
          </a:solidFill>
        </p:spPr>
        <p:txBody>
          <a:bodyPr wrap="square" lIns="0" tIns="0" rIns="0" bIns="0" rtlCol="0"/>
          <a:lstStyle/>
          <a:p>
            <a:endParaRPr/>
          </a:p>
        </p:txBody>
      </p:sp>
      <p:sp>
        <p:nvSpPr>
          <p:cNvPr id="18" name="object 18"/>
          <p:cNvSpPr/>
          <p:nvPr/>
        </p:nvSpPr>
        <p:spPr>
          <a:xfrm>
            <a:off x="10229447" y="4030601"/>
            <a:ext cx="452120" cy="452755"/>
          </a:xfrm>
          <a:custGeom>
            <a:avLst/>
            <a:gdLst/>
            <a:ahLst/>
            <a:cxnLst/>
            <a:rect l="l" t="t" r="r" b="b"/>
            <a:pathLst>
              <a:path w="452120" h="452754">
                <a:moveTo>
                  <a:pt x="243665" y="0"/>
                </a:moveTo>
                <a:lnTo>
                  <a:pt x="199067" y="968"/>
                </a:lnTo>
                <a:lnTo>
                  <a:pt x="156239" y="10456"/>
                </a:lnTo>
                <a:lnTo>
                  <a:pt x="116312" y="27838"/>
                </a:lnTo>
                <a:lnTo>
                  <a:pt x="80413" y="52488"/>
                </a:lnTo>
                <a:lnTo>
                  <a:pt x="49671" y="83781"/>
                </a:lnTo>
                <a:lnTo>
                  <a:pt x="25215" y="121090"/>
                </a:lnTo>
                <a:lnTo>
                  <a:pt x="8173" y="163790"/>
                </a:lnTo>
                <a:lnTo>
                  <a:pt x="0" y="209031"/>
                </a:lnTo>
                <a:lnTo>
                  <a:pt x="970" y="253630"/>
                </a:lnTo>
                <a:lnTo>
                  <a:pt x="10458" y="296457"/>
                </a:lnTo>
                <a:lnTo>
                  <a:pt x="27839" y="336385"/>
                </a:lnTo>
                <a:lnTo>
                  <a:pt x="52488" y="372283"/>
                </a:lnTo>
                <a:lnTo>
                  <a:pt x="83779" y="403025"/>
                </a:lnTo>
                <a:lnTo>
                  <a:pt x="121087" y="427481"/>
                </a:lnTo>
                <a:lnTo>
                  <a:pt x="163786" y="444523"/>
                </a:lnTo>
                <a:lnTo>
                  <a:pt x="209028" y="452697"/>
                </a:lnTo>
                <a:lnTo>
                  <a:pt x="253626" y="451725"/>
                </a:lnTo>
                <a:lnTo>
                  <a:pt x="296454" y="442235"/>
                </a:lnTo>
                <a:lnTo>
                  <a:pt x="336381" y="424853"/>
                </a:lnTo>
                <a:lnTo>
                  <a:pt x="372280" y="400203"/>
                </a:lnTo>
                <a:lnTo>
                  <a:pt x="403022" y="368912"/>
                </a:lnTo>
                <a:lnTo>
                  <a:pt x="427478" y="331606"/>
                </a:lnTo>
                <a:lnTo>
                  <a:pt x="434767" y="313344"/>
                </a:lnTo>
                <a:lnTo>
                  <a:pt x="250820" y="313344"/>
                </a:lnTo>
                <a:lnTo>
                  <a:pt x="217201" y="309908"/>
                </a:lnTo>
                <a:lnTo>
                  <a:pt x="187170" y="295507"/>
                </a:lnTo>
                <a:lnTo>
                  <a:pt x="163418" y="269365"/>
                </a:lnTo>
                <a:lnTo>
                  <a:pt x="149362" y="225877"/>
                </a:lnTo>
                <a:lnTo>
                  <a:pt x="156100" y="182873"/>
                </a:lnTo>
                <a:lnTo>
                  <a:pt x="180377" y="146101"/>
                </a:lnTo>
                <a:lnTo>
                  <a:pt x="218942" y="121308"/>
                </a:lnTo>
                <a:lnTo>
                  <a:pt x="380867" y="60044"/>
                </a:lnTo>
                <a:lnTo>
                  <a:pt x="360812" y="43433"/>
                </a:lnTo>
                <a:lnTo>
                  <a:pt x="338716" y="29095"/>
                </a:lnTo>
                <a:lnTo>
                  <a:pt x="314706" y="17265"/>
                </a:lnTo>
                <a:lnTo>
                  <a:pt x="288907" y="8177"/>
                </a:lnTo>
                <a:lnTo>
                  <a:pt x="243665" y="0"/>
                </a:lnTo>
                <a:close/>
              </a:path>
              <a:path w="452120" h="452754">
                <a:moveTo>
                  <a:pt x="452114" y="249871"/>
                </a:moveTo>
                <a:lnTo>
                  <a:pt x="285338" y="306589"/>
                </a:lnTo>
                <a:lnTo>
                  <a:pt x="250820" y="313344"/>
                </a:lnTo>
                <a:lnTo>
                  <a:pt x="434767" y="313344"/>
                </a:lnTo>
                <a:lnTo>
                  <a:pt x="444520" y="288910"/>
                </a:lnTo>
                <a:lnTo>
                  <a:pt x="447085" y="279156"/>
                </a:lnTo>
                <a:lnTo>
                  <a:pt x="449207" y="269365"/>
                </a:lnTo>
                <a:lnTo>
                  <a:pt x="450878" y="259625"/>
                </a:lnTo>
                <a:lnTo>
                  <a:pt x="452114" y="249871"/>
                </a:lnTo>
                <a:close/>
              </a:path>
            </a:pathLst>
          </a:custGeom>
          <a:solidFill>
            <a:srgbClr val="E5E5E5"/>
          </a:solidFill>
        </p:spPr>
        <p:txBody>
          <a:bodyPr wrap="square" lIns="0" tIns="0" rIns="0" bIns="0" rtlCol="0"/>
          <a:lstStyle/>
          <a:p>
            <a:endParaRPr/>
          </a:p>
        </p:txBody>
      </p:sp>
      <p:sp>
        <p:nvSpPr>
          <p:cNvPr id="19" name="object 19"/>
          <p:cNvSpPr/>
          <p:nvPr/>
        </p:nvSpPr>
        <p:spPr>
          <a:xfrm>
            <a:off x="10434447" y="3473779"/>
            <a:ext cx="1522730" cy="812800"/>
          </a:xfrm>
          <a:custGeom>
            <a:avLst/>
            <a:gdLst/>
            <a:ahLst/>
            <a:cxnLst/>
            <a:rect l="l" t="t" r="r" b="b"/>
            <a:pathLst>
              <a:path w="1522729" h="812800">
                <a:moveTo>
                  <a:pt x="1435407" y="0"/>
                </a:moveTo>
                <a:lnTo>
                  <a:pt x="818518" y="298856"/>
                </a:lnTo>
                <a:lnTo>
                  <a:pt x="768315" y="450443"/>
                </a:lnTo>
                <a:lnTo>
                  <a:pt x="33035" y="728637"/>
                </a:lnTo>
                <a:lnTo>
                  <a:pt x="3553" y="754254"/>
                </a:lnTo>
                <a:lnTo>
                  <a:pt x="0" y="787615"/>
                </a:lnTo>
                <a:lnTo>
                  <a:pt x="20445" y="812404"/>
                </a:lnTo>
                <a:lnTo>
                  <a:pt x="62957" y="812304"/>
                </a:lnTo>
                <a:lnTo>
                  <a:pt x="820004" y="554863"/>
                </a:lnTo>
                <a:lnTo>
                  <a:pt x="1284542" y="554863"/>
                </a:lnTo>
                <a:lnTo>
                  <a:pt x="1522602" y="492979"/>
                </a:lnTo>
                <a:lnTo>
                  <a:pt x="1522602" y="418559"/>
                </a:lnTo>
                <a:lnTo>
                  <a:pt x="1325756" y="308114"/>
                </a:lnTo>
                <a:lnTo>
                  <a:pt x="1435407" y="0"/>
                </a:lnTo>
                <a:close/>
              </a:path>
              <a:path w="1522729" h="812800">
                <a:moveTo>
                  <a:pt x="1284542" y="554863"/>
                </a:moveTo>
                <a:lnTo>
                  <a:pt x="820004" y="554863"/>
                </a:lnTo>
                <a:lnTo>
                  <a:pt x="955398" y="640422"/>
                </a:lnTo>
                <a:lnTo>
                  <a:pt x="1284542" y="554863"/>
                </a:lnTo>
                <a:close/>
              </a:path>
            </a:pathLst>
          </a:custGeom>
          <a:solidFill>
            <a:srgbClr val="E5E5E5"/>
          </a:solidFill>
        </p:spPr>
        <p:txBody>
          <a:bodyPr wrap="square" lIns="0" tIns="0" rIns="0" bIns="0" rtlCol="0"/>
          <a:lstStyle/>
          <a:p>
            <a:endParaRPr/>
          </a:p>
        </p:txBody>
      </p:sp>
      <p:sp>
        <p:nvSpPr>
          <p:cNvPr id="20" name="object 20"/>
          <p:cNvSpPr/>
          <p:nvPr/>
        </p:nvSpPr>
        <p:spPr>
          <a:xfrm>
            <a:off x="12744450" y="3307460"/>
            <a:ext cx="2889250" cy="1930400"/>
          </a:xfrm>
          <a:custGeom>
            <a:avLst/>
            <a:gdLst/>
            <a:ahLst/>
            <a:cxnLst/>
            <a:rect l="l" t="t" r="r" b="b"/>
            <a:pathLst>
              <a:path w="2889250" h="1930400">
                <a:moveTo>
                  <a:pt x="0" y="1930400"/>
                </a:moveTo>
                <a:lnTo>
                  <a:pt x="2889250" y="1930400"/>
                </a:lnTo>
                <a:lnTo>
                  <a:pt x="2889250" y="0"/>
                </a:lnTo>
                <a:lnTo>
                  <a:pt x="0" y="0"/>
                </a:lnTo>
                <a:lnTo>
                  <a:pt x="0" y="1930400"/>
                </a:lnTo>
                <a:close/>
              </a:path>
            </a:pathLst>
          </a:custGeom>
          <a:solidFill>
            <a:srgbClr val="3E7B9A"/>
          </a:solidFill>
        </p:spPr>
        <p:txBody>
          <a:bodyPr wrap="square" lIns="0" tIns="0" rIns="0" bIns="0" rtlCol="0"/>
          <a:lstStyle/>
          <a:p>
            <a:endParaRPr/>
          </a:p>
        </p:txBody>
      </p:sp>
      <p:sp>
        <p:nvSpPr>
          <p:cNvPr id="21" name="object 21"/>
          <p:cNvSpPr/>
          <p:nvPr/>
        </p:nvSpPr>
        <p:spPr>
          <a:xfrm>
            <a:off x="5391150" y="3307460"/>
            <a:ext cx="2889250" cy="1930400"/>
          </a:xfrm>
          <a:custGeom>
            <a:avLst/>
            <a:gdLst/>
            <a:ahLst/>
            <a:cxnLst/>
            <a:rect l="l" t="t" r="r" b="b"/>
            <a:pathLst>
              <a:path w="2889250" h="1930400">
                <a:moveTo>
                  <a:pt x="0" y="1930400"/>
                </a:moveTo>
                <a:lnTo>
                  <a:pt x="2889250" y="1930400"/>
                </a:lnTo>
                <a:lnTo>
                  <a:pt x="2889250" y="0"/>
                </a:lnTo>
                <a:lnTo>
                  <a:pt x="0" y="0"/>
                </a:lnTo>
                <a:lnTo>
                  <a:pt x="0" y="1930400"/>
                </a:lnTo>
                <a:close/>
              </a:path>
            </a:pathLst>
          </a:custGeom>
          <a:solidFill>
            <a:srgbClr val="00597B"/>
          </a:solidFill>
        </p:spPr>
        <p:txBody>
          <a:bodyPr wrap="square" lIns="0" tIns="0" rIns="0" bIns="0" rtlCol="0"/>
          <a:lstStyle/>
          <a:p>
            <a:endParaRPr/>
          </a:p>
        </p:txBody>
      </p:sp>
      <p:sp>
        <p:nvSpPr>
          <p:cNvPr id="22" name="object 22"/>
          <p:cNvSpPr/>
          <p:nvPr/>
        </p:nvSpPr>
        <p:spPr>
          <a:xfrm>
            <a:off x="1714500" y="3307460"/>
            <a:ext cx="2889250" cy="1930400"/>
          </a:xfrm>
          <a:custGeom>
            <a:avLst/>
            <a:gdLst/>
            <a:ahLst/>
            <a:cxnLst/>
            <a:rect l="l" t="t" r="r" b="b"/>
            <a:pathLst>
              <a:path w="2889250" h="1930400">
                <a:moveTo>
                  <a:pt x="0" y="1930400"/>
                </a:moveTo>
                <a:lnTo>
                  <a:pt x="2889250" y="1930400"/>
                </a:lnTo>
                <a:lnTo>
                  <a:pt x="2889250" y="0"/>
                </a:lnTo>
                <a:lnTo>
                  <a:pt x="0" y="0"/>
                </a:lnTo>
                <a:lnTo>
                  <a:pt x="0" y="1930400"/>
                </a:lnTo>
                <a:close/>
              </a:path>
            </a:pathLst>
          </a:custGeom>
          <a:solidFill>
            <a:srgbClr val="00A0D2"/>
          </a:solidFill>
        </p:spPr>
        <p:txBody>
          <a:bodyPr wrap="square" lIns="0" tIns="0" rIns="0" bIns="0" rtlCol="0"/>
          <a:lstStyle/>
          <a:p>
            <a:endParaRPr/>
          </a:p>
        </p:txBody>
      </p:sp>
      <p:sp>
        <p:nvSpPr>
          <p:cNvPr id="23" name="object 23"/>
          <p:cNvSpPr/>
          <p:nvPr/>
        </p:nvSpPr>
        <p:spPr>
          <a:xfrm>
            <a:off x="1714500" y="3482793"/>
            <a:ext cx="2889250" cy="1472662"/>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p:nvPr/>
        </p:nvSpPr>
        <p:spPr>
          <a:xfrm>
            <a:off x="12553950" y="2735960"/>
            <a:ext cx="3270250" cy="381000"/>
          </a:xfrm>
          <a:custGeom>
            <a:avLst/>
            <a:gdLst/>
            <a:ahLst/>
            <a:cxnLst/>
            <a:rect l="l" t="t" r="r" b="b"/>
            <a:pathLst>
              <a:path w="3270250" h="381000">
                <a:moveTo>
                  <a:pt x="0" y="381000"/>
                </a:moveTo>
                <a:lnTo>
                  <a:pt x="3270250" y="381000"/>
                </a:lnTo>
                <a:lnTo>
                  <a:pt x="3270250" y="0"/>
                </a:lnTo>
                <a:lnTo>
                  <a:pt x="0" y="0"/>
                </a:lnTo>
                <a:lnTo>
                  <a:pt x="0" y="381000"/>
                </a:lnTo>
                <a:close/>
              </a:path>
            </a:pathLst>
          </a:custGeom>
          <a:solidFill>
            <a:srgbClr val="3E7B9A"/>
          </a:solidFill>
        </p:spPr>
        <p:txBody>
          <a:bodyPr wrap="square" lIns="0" tIns="0" rIns="0" bIns="0" rtlCol="0"/>
          <a:lstStyle/>
          <a:p>
            <a:endParaRPr/>
          </a:p>
        </p:txBody>
      </p:sp>
      <p:sp>
        <p:nvSpPr>
          <p:cNvPr id="25" name="object 25"/>
          <p:cNvSpPr/>
          <p:nvPr/>
        </p:nvSpPr>
        <p:spPr>
          <a:xfrm>
            <a:off x="13340300" y="3436199"/>
            <a:ext cx="1653539" cy="1948180"/>
          </a:xfrm>
          <a:custGeom>
            <a:avLst/>
            <a:gdLst/>
            <a:ahLst/>
            <a:cxnLst/>
            <a:rect l="l" t="t" r="r" b="b"/>
            <a:pathLst>
              <a:path w="1653540" h="1948179">
                <a:moveTo>
                  <a:pt x="66039" y="1568754"/>
                </a:moveTo>
                <a:lnTo>
                  <a:pt x="0" y="1852295"/>
                </a:lnTo>
                <a:lnTo>
                  <a:pt x="370509" y="1948116"/>
                </a:lnTo>
                <a:lnTo>
                  <a:pt x="436549" y="1664576"/>
                </a:lnTo>
                <a:lnTo>
                  <a:pt x="66039" y="1568754"/>
                </a:lnTo>
                <a:close/>
              </a:path>
              <a:path w="1653540" h="1948179">
                <a:moveTo>
                  <a:pt x="340144" y="900950"/>
                </a:moveTo>
                <a:lnTo>
                  <a:pt x="294129" y="927799"/>
                </a:lnTo>
                <a:lnTo>
                  <a:pt x="248740" y="955507"/>
                </a:lnTo>
                <a:lnTo>
                  <a:pt x="203743" y="983820"/>
                </a:lnTo>
                <a:lnTo>
                  <a:pt x="113995" y="1041247"/>
                </a:lnTo>
                <a:lnTo>
                  <a:pt x="82219" y="1083827"/>
                </a:lnTo>
                <a:lnTo>
                  <a:pt x="75879" y="1109173"/>
                </a:lnTo>
                <a:lnTo>
                  <a:pt x="76314" y="1137399"/>
                </a:lnTo>
                <a:lnTo>
                  <a:pt x="82571" y="1194917"/>
                </a:lnTo>
                <a:lnTo>
                  <a:pt x="90001" y="1246073"/>
                </a:lnTo>
                <a:lnTo>
                  <a:pt x="98219" y="1293037"/>
                </a:lnTo>
                <a:lnTo>
                  <a:pt x="115441" y="1382750"/>
                </a:lnTo>
                <a:lnTo>
                  <a:pt x="123657" y="1429714"/>
                </a:lnTo>
                <a:lnTo>
                  <a:pt x="131087" y="1480891"/>
                </a:lnTo>
                <a:lnTo>
                  <a:pt x="137337" y="1538389"/>
                </a:lnTo>
                <a:lnTo>
                  <a:pt x="354964" y="1595551"/>
                </a:lnTo>
                <a:lnTo>
                  <a:pt x="390313" y="1560118"/>
                </a:lnTo>
                <a:lnTo>
                  <a:pt x="417675" y="1523177"/>
                </a:lnTo>
                <a:lnTo>
                  <a:pt x="436945" y="1484109"/>
                </a:lnTo>
                <a:lnTo>
                  <a:pt x="448015" y="1442293"/>
                </a:lnTo>
                <a:lnTo>
                  <a:pt x="450780" y="1397110"/>
                </a:lnTo>
                <a:lnTo>
                  <a:pt x="445134" y="1347939"/>
                </a:lnTo>
                <a:lnTo>
                  <a:pt x="470734" y="1291988"/>
                </a:lnTo>
                <a:lnTo>
                  <a:pt x="490335" y="1245276"/>
                </a:lnTo>
                <a:lnTo>
                  <a:pt x="504782" y="1203227"/>
                </a:lnTo>
                <a:lnTo>
                  <a:pt x="514919" y="1161263"/>
                </a:lnTo>
                <a:lnTo>
                  <a:pt x="516002" y="1153718"/>
                </a:lnTo>
                <a:lnTo>
                  <a:pt x="373341" y="1153718"/>
                </a:lnTo>
                <a:lnTo>
                  <a:pt x="281787" y="1130427"/>
                </a:lnTo>
                <a:lnTo>
                  <a:pt x="340144" y="900950"/>
                </a:lnTo>
                <a:close/>
              </a:path>
              <a:path w="1653540" h="1948179">
                <a:moveTo>
                  <a:pt x="592581" y="1223454"/>
                </a:moveTo>
                <a:lnTo>
                  <a:pt x="586127" y="1244515"/>
                </a:lnTo>
                <a:lnTo>
                  <a:pt x="578677" y="1266124"/>
                </a:lnTo>
                <a:lnTo>
                  <a:pt x="570152" y="1288618"/>
                </a:lnTo>
                <a:lnTo>
                  <a:pt x="560476" y="1312329"/>
                </a:lnTo>
                <a:lnTo>
                  <a:pt x="1160983" y="1467624"/>
                </a:lnTo>
                <a:lnTo>
                  <a:pt x="1240476" y="1342301"/>
                </a:lnTo>
                <a:lnTo>
                  <a:pt x="1052156" y="1342301"/>
                </a:lnTo>
                <a:lnTo>
                  <a:pt x="592581" y="1223454"/>
                </a:lnTo>
                <a:close/>
              </a:path>
              <a:path w="1653540" h="1948179">
                <a:moveTo>
                  <a:pt x="1114037" y="114617"/>
                </a:moveTo>
                <a:lnTo>
                  <a:pt x="738352" y="114617"/>
                </a:lnTo>
                <a:lnTo>
                  <a:pt x="1538884" y="321652"/>
                </a:lnTo>
                <a:lnTo>
                  <a:pt x="1383677" y="921816"/>
                </a:lnTo>
                <a:lnTo>
                  <a:pt x="979169" y="1194917"/>
                </a:lnTo>
                <a:lnTo>
                  <a:pt x="1052156" y="1342301"/>
                </a:lnTo>
                <a:lnTo>
                  <a:pt x="1240476" y="1342301"/>
                </a:lnTo>
                <a:lnTo>
                  <a:pt x="1255847" y="1318069"/>
                </a:lnTo>
                <a:lnTo>
                  <a:pt x="1144790" y="1318069"/>
                </a:lnTo>
                <a:lnTo>
                  <a:pt x="1099565" y="1226731"/>
                </a:lnTo>
                <a:lnTo>
                  <a:pt x="1279994" y="1104912"/>
                </a:lnTo>
                <a:lnTo>
                  <a:pt x="1391054" y="1104912"/>
                </a:lnTo>
                <a:lnTo>
                  <a:pt x="1462709" y="991946"/>
                </a:lnTo>
                <a:lnTo>
                  <a:pt x="1653527" y="254139"/>
                </a:lnTo>
                <a:lnTo>
                  <a:pt x="1114037" y="114617"/>
                </a:lnTo>
                <a:close/>
              </a:path>
              <a:path w="1653540" h="1948179">
                <a:moveTo>
                  <a:pt x="1391054" y="1104912"/>
                </a:moveTo>
                <a:lnTo>
                  <a:pt x="1279994" y="1104912"/>
                </a:lnTo>
                <a:lnTo>
                  <a:pt x="1144790" y="1318069"/>
                </a:lnTo>
                <a:lnTo>
                  <a:pt x="1255847" y="1318069"/>
                </a:lnTo>
                <a:lnTo>
                  <a:pt x="1391054" y="1104912"/>
                </a:lnTo>
                <a:close/>
              </a:path>
              <a:path w="1653540" h="1948179">
                <a:moveTo>
                  <a:pt x="616330" y="1061783"/>
                </a:moveTo>
                <a:lnTo>
                  <a:pt x="615584" y="1075490"/>
                </a:lnTo>
                <a:lnTo>
                  <a:pt x="614729" y="1088693"/>
                </a:lnTo>
                <a:lnTo>
                  <a:pt x="613757" y="1101436"/>
                </a:lnTo>
                <a:lnTo>
                  <a:pt x="612660" y="1113764"/>
                </a:lnTo>
                <a:lnTo>
                  <a:pt x="921969" y="1193761"/>
                </a:lnTo>
                <a:lnTo>
                  <a:pt x="934796" y="1144143"/>
                </a:lnTo>
                <a:lnTo>
                  <a:pt x="616330" y="1061783"/>
                </a:lnTo>
                <a:close/>
              </a:path>
              <a:path w="1653540" h="1948179">
                <a:moveTo>
                  <a:pt x="451269" y="971016"/>
                </a:moveTo>
                <a:lnTo>
                  <a:pt x="422685" y="1018619"/>
                </a:lnTo>
                <a:lnTo>
                  <a:pt x="402566" y="1057976"/>
                </a:lnTo>
                <a:lnTo>
                  <a:pt x="387316" y="1099529"/>
                </a:lnTo>
                <a:lnTo>
                  <a:pt x="373341" y="1153718"/>
                </a:lnTo>
                <a:lnTo>
                  <a:pt x="516002" y="1153718"/>
                </a:lnTo>
                <a:lnTo>
                  <a:pt x="521590" y="1114809"/>
                </a:lnTo>
                <a:lnTo>
                  <a:pt x="525640" y="1059286"/>
                </a:lnTo>
                <a:lnTo>
                  <a:pt x="527913" y="990117"/>
                </a:lnTo>
                <a:lnTo>
                  <a:pt x="451269" y="971016"/>
                </a:lnTo>
                <a:close/>
              </a:path>
              <a:path w="1653540" h="1948179">
                <a:moveTo>
                  <a:pt x="631431" y="891032"/>
                </a:moveTo>
                <a:lnTo>
                  <a:pt x="619886" y="935621"/>
                </a:lnTo>
                <a:lnTo>
                  <a:pt x="619772" y="940930"/>
                </a:lnTo>
                <a:lnTo>
                  <a:pt x="964310" y="1030033"/>
                </a:lnTo>
                <a:lnTo>
                  <a:pt x="977137" y="980440"/>
                </a:lnTo>
                <a:lnTo>
                  <a:pt x="631431" y="891032"/>
                </a:lnTo>
                <a:close/>
              </a:path>
              <a:path w="1653540" h="1948179">
                <a:moveTo>
                  <a:pt x="670826" y="0"/>
                </a:moveTo>
                <a:lnTo>
                  <a:pt x="444347" y="875715"/>
                </a:lnTo>
                <a:lnTo>
                  <a:pt x="535635" y="898474"/>
                </a:lnTo>
                <a:lnTo>
                  <a:pt x="738352" y="114617"/>
                </a:lnTo>
                <a:lnTo>
                  <a:pt x="1114037" y="114617"/>
                </a:lnTo>
                <a:lnTo>
                  <a:pt x="670826" y="0"/>
                </a:lnTo>
                <a:close/>
              </a:path>
              <a:path w="1653540" h="1948179">
                <a:moveTo>
                  <a:pt x="673760" y="727316"/>
                </a:moveTo>
                <a:lnTo>
                  <a:pt x="660933" y="776922"/>
                </a:lnTo>
                <a:lnTo>
                  <a:pt x="1006652" y="866330"/>
                </a:lnTo>
                <a:lnTo>
                  <a:pt x="1019479" y="816724"/>
                </a:lnTo>
                <a:lnTo>
                  <a:pt x="673760" y="727316"/>
                </a:lnTo>
                <a:close/>
              </a:path>
              <a:path w="1653540" h="1948179">
                <a:moveTo>
                  <a:pt x="716102" y="563600"/>
                </a:moveTo>
                <a:lnTo>
                  <a:pt x="703275" y="613194"/>
                </a:lnTo>
                <a:lnTo>
                  <a:pt x="1310995" y="770369"/>
                </a:lnTo>
                <a:lnTo>
                  <a:pt x="1323822" y="720763"/>
                </a:lnTo>
                <a:lnTo>
                  <a:pt x="716102" y="563600"/>
                </a:lnTo>
                <a:close/>
              </a:path>
              <a:path w="1653540" h="1948179">
                <a:moveTo>
                  <a:pt x="758443" y="399897"/>
                </a:moveTo>
                <a:lnTo>
                  <a:pt x="745616" y="449491"/>
                </a:lnTo>
                <a:lnTo>
                  <a:pt x="1353324" y="606653"/>
                </a:lnTo>
                <a:lnTo>
                  <a:pt x="1366151" y="557060"/>
                </a:lnTo>
                <a:lnTo>
                  <a:pt x="758443" y="399897"/>
                </a:lnTo>
                <a:close/>
              </a:path>
              <a:path w="1653540" h="1948179">
                <a:moveTo>
                  <a:pt x="800773" y="236181"/>
                </a:moveTo>
                <a:lnTo>
                  <a:pt x="787933" y="285800"/>
                </a:lnTo>
                <a:lnTo>
                  <a:pt x="1395653" y="442963"/>
                </a:lnTo>
                <a:lnTo>
                  <a:pt x="1408480" y="393344"/>
                </a:lnTo>
                <a:lnTo>
                  <a:pt x="800773" y="236181"/>
                </a:lnTo>
                <a:close/>
              </a:path>
            </a:pathLst>
          </a:custGeom>
          <a:solidFill>
            <a:srgbClr val="E5E5E5"/>
          </a:solidFill>
        </p:spPr>
        <p:txBody>
          <a:bodyPr wrap="square" lIns="0" tIns="0" rIns="0" bIns="0" rtlCol="0"/>
          <a:lstStyle/>
          <a:p>
            <a:endParaRPr/>
          </a:p>
        </p:txBody>
      </p:sp>
      <p:sp>
        <p:nvSpPr>
          <p:cNvPr id="26" name="object 26"/>
          <p:cNvSpPr/>
          <p:nvPr/>
        </p:nvSpPr>
        <p:spPr>
          <a:xfrm>
            <a:off x="6625047" y="3847641"/>
            <a:ext cx="330200" cy="0"/>
          </a:xfrm>
          <a:custGeom>
            <a:avLst/>
            <a:gdLst/>
            <a:ahLst/>
            <a:cxnLst/>
            <a:rect l="l" t="t" r="r" b="b"/>
            <a:pathLst>
              <a:path w="330200">
                <a:moveTo>
                  <a:pt x="0" y="0"/>
                </a:moveTo>
                <a:lnTo>
                  <a:pt x="330136" y="0"/>
                </a:lnTo>
              </a:path>
            </a:pathLst>
          </a:custGeom>
          <a:ln w="28524">
            <a:solidFill>
              <a:srgbClr val="E5E5E5"/>
            </a:solidFill>
          </a:ln>
        </p:spPr>
        <p:txBody>
          <a:bodyPr wrap="square" lIns="0" tIns="0" rIns="0" bIns="0" rtlCol="0"/>
          <a:lstStyle/>
          <a:p>
            <a:endParaRPr/>
          </a:p>
        </p:txBody>
      </p:sp>
      <p:sp>
        <p:nvSpPr>
          <p:cNvPr id="27" name="object 27"/>
          <p:cNvSpPr/>
          <p:nvPr/>
        </p:nvSpPr>
        <p:spPr>
          <a:xfrm>
            <a:off x="6623613" y="3914261"/>
            <a:ext cx="329565" cy="0"/>
          </a:xfrm>
          <a:custGeom>
            <a:avLst/>
            <a:gdLst/>
            <a:ahLst/>
            <a:cxnLst/>
            <a:rect l="l" t="t" r="r" b="b"/>
            <a:pathLst>
              <a:path w="329565">
                <a:moveTo>
                  <a:pt x="0" y="0"/>
                </a:moveTo>
                <a:lnTo>
                  <a:pt x="329476" y="0"/>
                </a:lnTo>
              </a:path>
            </a:pathLst>
          </a:custGeom>
          <a:ln w="28524">
            <a:solidFill>
              <a:srgbClr val="E5E5E5"/>
            </a:solidFill>
          </a:ln>
        </p:spPr>
        <p:txBody>
          <a:bodyPr wrap="square" lIns="0" tIns="0" rIns="0" bIns="0" rtlCol="0"/>
          <a:lstStyle/>
          <a:p>
            <a:endParaRPr/>
          </a:p>
        </p:txBody>
      </p:sp>
      <p:sp>
        <p:nvSpPr>
          <p:cNvPr id="28" name="object 28"/>
          <p:cNvSpPr/>
          <p:nvPr/>
        </p:nvSpPr>
        <p:spPr>
          <a:xfrm>
            <a:off x="6614457" y="3783601"/>
            <a:ext cx="334645" cy="0"/>
          </a:xfrm>
          <a:custGeom>
            <a:avLst/>
            <a:gdLst/>
            <a:ahLst/>
            <a:cxnLst/>
            <a:rect l="l" t="t" r="r" b="b"/>
            <a:pathLst>
              <a:path w="334645">
                <a:moveTo>
                  <a:pt x="0" y="0"/>
                </a:moveTo>
                <a:lnTo>
                  <a:pt x="334467" y="0"/>
                </a:lnTo>
              </a:path>
            </a:pathLst>
          </a:custGeom>
          <a:ln w="28536">
            <a:solidFill>
              <a:srgbClr val="E5E5E5"/>
            </a:solidFill>
          </a:ln>
        </p:spPr>
        <p:txBody>
          <a:bodyPr wrap="square" lIns="0" tIns="0" rIns="0" bIns="0" rtlCol="0"/>
          <a:lstStyle/>
          <a:p>
            <a:endParaRPr/>
          </a:p>
        </p:txBody>
      </p:sp>
      <p:sp>
        <p:nvSpPr>
          <p:cNvPr id="29" name="object 29"/>
          <p:cNvSpPr/>
          <p:nvPr/>
        </p:nvSpPr>
        <p:spPr>
          <a:xfrm>
            <a:off x="6221622" y="4391689"/>
            <a:ext cx="1332230" cy="677545"/>
          </a:xfrm>
          <a:custGeom>
            <a:avLst/>
            <a:gdLst/>
            <a:ahLst/>
            <a:cxnLst/>
            <a:rect l="l" t="t" r="r" b="b"/>
            <a:pathLst>
              <a:path w="1332229" h="677545">
                <a:moveTo>
                  <a:pt x="1255064" y="0"/>
                </a:moveTo>
                <a:lnTo>
                  <a:pt x="363334" y="0"/>
                </a:lnTo>
                <a:lnTo>
                  <a:pt x="336460" y="2709"/>
                </a:lnTo>
                <a:lnTo>
                  <a:pt x="283002" y="22754"/>
                </a:lnTo>
                <a:lnTo>
                  <a:pt x="234697" y="58805"/>
                </a:lnTo>
                <a:lnTo>
                  <a:pt x="198225" y="106194"/>
                </a:lnTo>
                <a:lnTo>
                  <a:pt x="0" y="677519"/>
                </a:lnTo>
                <a:lnTo>
                  <a:pt x="1130985" y="677519"/>
                </a:lnTo>
                <a:lnTo>
                  <a:pt x="1325029" y="110413"/>
                </a:lnTo>
                <a:lnTo>
                  <a:pt x="1331988" y="71310"/>
                </a:lnTo>
                <a:lnTo>
                  <a:pt x="1331209" y="59296"/>
                </a:lnTo>
                <a:lnTo>
                  <a:pt x="1313713" y="21407"/>
                </a:lnTo>
                <a:lnTo>
                  <a:pt x="1279844" y="2796"/>
                </a:lnTo>
                <a:lnTo>
                  <a:pt x="1255064" y="0"/>
                </a:lnTo>
                <a:close/>
              </a:path>
            </a:pathLst>
          </a:custGeom>
          <a:solidFill>
            <a:srgbClr val="E5E5E5"/>
          </a:solidFill>
        </p:spPr>
        <p:txBody>
          <a:bodyPr wrap="square" lIns="0" tIns="0" rIns="0" bIns="0" rtlCol="0"/>
          <a:lstStyle/>
          <a:p>
            <a:endParaRPr/>
          </a:p>
        </p:txBody>
      </p:sp>
      <p:sp>
        <p:nvSpPr>
          <p:cNvPr id="30" name="object 30"/>
          <p:cNvSpPr/>
          <p:nvPr/>
        </p:nvSpPr>
        <p:spPr>
          <a:xfrm>
            <a:off x="6760922" y="4195278"/>
            <a:ext cx="575945" cy="0"/>
          </a:xfrm>
          <a:custGeom>
            <a:avLst/>
            <a:gdLst/>
            <a:ahLst/>
            <a:cxnLst/>
            <a:rect l="l" t="t" r="r" b="b"/>
            <a:pathLst>
              <a:path w="575945">
                <a:moveTo>
                  <a:pt x="0" y="0"/>
                </a:moveTo>
                <a:lnTo>
                  <a:pt x="575602" y="0"/>
                </a:lnTo>
              </a:path>
            </a:pathLst>
          </a:custGeom>
          <a:ln w="48844">
            <a:solidFill>
              <a:srgbClr val="E5E5E5"/>
            </a:solidFill>
          </a:ln>
        </p:spPr>
        <p:txBody>
          <a:bodyPr wrap="square" lIns="0" tIns="0" rIns="0" bIns="0" rtlCol="0"/>
          <a:lstStyle/>
          <a:p>
            <a:endParaRPr/>
          </a:p>
        </p:txBody>
      </p:sp>
      <p:sp>
        <p:nvSpPr>
          <p:cNvPr id="31" name="object 31"/>
          <p:cNvSpPr/>
          <p:nvPr/>
        </p:nvSpPr>
        <p:spPr>
          <a:xfrm>
            <a:off x="6117946" y="3476197"/>
            <a:ext cx="1360170" cy="1502410"/>
          </a:xfrm>
          <a:custGeom>
            <a:avLst/>
            <a:gdLst/>
            <a:ahLst/>
            <a:cxnLst/>
            <a:rect l="l" t="t" r="r" b="b"/>
            <a:pathLst>
              <a:path w="1360170" h="1502410">
                <a:moveTo>
                  <a:pt x="499351" y="0"/>
                </a:moveTo>
                <a:lnTo>
                  <a:pt x="25869" y="0"/>
                </a:lnTo>
                <a:lnTo>
                  <a:pt x="8597" y="47485"/>
                </a:lnTo>
                <a:lnTo>
                  <a:pt x="47139" y="81871"/>
                </a:lnTo>
                <a:lnTo>
                  <a:pt x="82812" y="118279"/>
                </a:lnTo>
                <a:lnTo>
                  <a:pt x="114563" y="156774"/>
                </a:lnTo>
                <a:lnTo>
                  <a:pt x="141336" y="197424"/>
                </a:lnTo>
                <a:lnTo>
                  <a:pt x="162077" y="240296"/>
                </a:lnTo>
                <a:lnTo>
                  <a:pt x="175458" y="284409"/>
                </a:lnTo>
                <a:lnTo>
                  <a:pt x="181117" y="331141"/>
                </a:lnTo>
                <a:lnTo>
                  <a:pt x="178050" y="380597"/>
                </a:lnTo>
                <a:lnTo>
                  <a:pt x="165255" y="432885"/>
                </a:lnTo>
                <a:lnTo>
                  <a:pt x="141732" y="488111"/>
                </a:lnTo>
                <a:lnTo>
                  <a:pt x="165633" y="527380"/>
                </a:lnTo>
                <a:lnTo>
                  <a:pt x="390131" y="527380"/>
                </a:lnTo>
                <a:lnTo>
                  <a:pt x="387311" y="546486"/>
                </a:lnTo>
                <a:lnTo>
                  <a:pt x="383794" y="565323"/>
                </a:lnTo>
                <a:lnTo>
                  <a:pt x="379562" y="583885"/>
                </a:lnTo>
                <a:lnTo>
                  <a:pt x="374599" y="602170"/>
                </a:lnTo>
                <a:lnTo>
                  <a:pt x="71234" y="602170"/>
                </a:lnTo>
                <a:lnTo>
                  <a:pt x="43580" y="607793"/>
                </a:lnTo>
                <a:lnTo>
                  <a:pt x="20929" y="623101"/>
                </a:lnTo>
                <a:lnTo>
                  <a:pt x="5622" y="645756"/>
                </a:lnTo>
                <a:lnTo>
                  <a:pt x="0" y="673417"/>
                </a:lnTo>
                <a:lnTo>
                  <a:pt x="0" y="1434541"/>
                </a:lnTo>
                <a:lnTo>
                  <a:pt x="3687" y="1457113"/>
                </a:lnTo>
                <a:lnTo>
                  <a:pt x="13939" y="1476736"/>
                </a:lnTo>
                <a:lnTo>
                  <a:pt x="29537" y="1492198"/>
                </a:lnTo>
                <a:lnTo>
                  <a:pt x="49263" y="1502283"/>
                </a:lnTo>
                <a:lnTo>
                  <a:pt x="213614" y="1021994"/>
                </a:lnTo>
                <a:lnTo>
                  <a:pt x="230549" y="983657"/>
                </a:lnTo>
                <a:lnTo>
                  <a:pt x="253495" y="948436"/>
                </a:lnTo>
                <a:lnTo>
                  <a:pt x="281408" y="916909"/>
                </a:lnTo>
                <a:lnTo>
                  <a:pt x="313245" y="889660"/>
                </a:lnTo>
                <a:lnTo>
                  <a:pt x="375261" y="854036"/>
                </a:lnTo>
                <a:lnTo>
                  <a:pt x="444373" y="835863"/>
                </a:lnTo>
                <a:lnTo>
                  <a:pt x="445427" y="835761"/>
                </a:lnTo>
                <a:lnTo>
                  <a:pt x="448602" y="835444"/>
                </a:lnTo>
                <a:lnTo>
                  <a:pt x="451459" y="835215"/>
                </a:lnTo>
                <a:lnTo>
                  <a:pt x="451777" y="835215"/>
                </a:lnTo>
                <a:lnTo>
                  <a:pt x="452831" y="835113"/>
                </a:lnTo>
                <a:lnTo>
                  <a:pt x="453186" y="835113"/>
                </a:lnTo>
                <a:lnTo>
                  <a:pt x="457428" y="834859"/>
                </a:lnTo>
                <a:lnTo>
                  <a:pt x="460984" y="834720"/>
                </a:lnTo>
                <a:lnTo>
                  <a:pt x="461810" y="834707"/>
                </a:lnTo>
                <a:lnTo>
                  <a:pt x="462394" y="834707"/>
                </a:lnTo>
                <a:lnTo>
                  <a:pt x="462749" y="834682"/>
                </a:lnTo>
                <a:lnTo>
                  <a:pt x="464883" y="834669"/>
                </a:lnTo>
                <a:lnTo>
                  <a:pt x="465582" y="834644"/>
                </a:lnTo>
                <a:lnTo>
                  <a:pt x="508457" y="834644"/>
                </a:lnTo>
                <a:lnTo>
                  <a:pt x="547933" y="771545"/>
                </a:lnTo>
                <a:lnTo>
                  <a:pt x="579132" y="702779"/>
                </a:lnTo>
                <a:lnTo>
                  <a:pt x="584694" y="684542"/>
                </a:lnTo>
                <a:lnTo>
                  <a:pt x="401129" y="684542"/>
                </a:lnTo>
                <a:lnTo>
                  <a:pt x="420005" y="637133"/>
                </a:lnTo>
                <a:lnTo>
                  <a:pt x="433919" y="587887"/>
                </a:lnTo>
                <a:lnTo>
                  <a:pt x="443097" y="536886"/>
                </a:lnTo>
                <a:lnTo>
                  <a:pt x="447763" y="484212"/>
                </a:lnTo>
                <a:lnTo>
                  <a:pt x="447897" y="473481"/>
                </a:lnTo>
                <a:lnTo>
                  <a:pt x="207606" y="473481"/>
                </a:lnTo>
                <a:lnTo>
                  <a:pt x="225555" y="418196"/>
                </a:lnTo>
                <a:lnTo>
                  <a:pt x="234186" y="365346"/>
                </a:lnTo>
                <a:lnTo>
                  <a:pt x="234300" y="314865"/>
                </a:lnTo>
                <a:lnTo>
                  <a:pt x="226697" y="266684"/>
                </a:lnTo>
                <a:lnTo>
                  <a:pt x="212178" y="220738"/>
                </a:lnTo>
                <a:lnTo>
                  <a:pt x="190598" y="175346"/>
                </a:lnTo>
                <a:lnTo>
                  <a:pt x="163318" y="132480"/>
                </a:lnTo>
                <a:lnTo>
                  <a:pt x="131272" y="92033"/>
                </a:lnTo>
                <a:lnTo>
                  <a:pt x="95389" y="53898"/>
                </a:lnTo>
                <a:lnTo>
                  <a:pt x="590858" y="53898"/>
                </a:lnTo>
                <a:lnTo>
                  <a:pt x="545850" y="22610"/>
                </a:lnTo>
                <a:lnTo>
                  <a:pt x="511975" y="3276"/>
                </a:lnTo>
                <a:lnTo>
                  <a:pt x="499351" y="0"/>
                </a:lnTo>
                <a:close/>
              </a:path>
              <a:path w="1360170" h="1502410">
                <a:moveTo>
                  <a:pt x="1357208" y="528332"/>
                </a:moveTo>
                <a:lnTo>
                  <a:pt x="1303909" y="528332"/>
                </a:lnTo>
                <a:lnTo>
                  <a:pt x="1306616" y="576266"/>
                </a:lnTo>
                <a:lnTo>
                  <a:pt x="1305749" y="620647"/>
                </a:lnTo>
                <a:lnTo>
                  <a:pt x="1301221" y="667453"/>
                </a:lnTo>
                <a:lnTo>
                  <a:pt x="1293177" y="710730"/>
                </a:lnTo>
                <a:lnTo>
                  <a:pt x="1273846" y="774425"/>
                </a:lnTo>
                <a:lnTo>
                  <a:pt x="1246162" y="834644"/>
                </a:lnTo>
                <a:lnTo>
                  <a:pt x="1306537" y="834644"/>
                </a:lnTo>
                <a:lnTo>
                  <a:pt x="1329055" y="779978"/>
                </a:lnTo>
                <a:lnTo>
                  <a:pt x="1345590" y="722731"/>
                </a:lnTo>
                <a:lnTo>
                  <a:pt x="1355201" y="669621"/>
                </a:lnTo>
                <a:lnTo>
                  <a:pt x="1359928" y="614481"/>
                </a:lnTo>
                <a:lnTo>
                  <a:pt x="1359731" y="557291"/>
                </a:lnTo>
                <a:lnTo>
                  <a:pt x="1357208" y="528332"/>
                </a:lnTo>
                <a:close/>
              </a:path>
              <a:path w="1360170" h="1502410">
                <a:moveTo>
                  <a:pt x="1327950" y="474433"/>
                </a:moveTo>
                <a:lnTo>
                  <a:pt x="572096" y="474433"/>
                </a:lnTo>
                <a:lnTo>
                  <a:pt x="545452" y="505193"/>
                </a:lnTo>
                <a:lnTo>
                  <a:pt x="549611" y="555026"/>
                </a:lnTo>
                <a:lnTo>
                  <a:pt x="547741" y="601259"/>
                </a:lnTo>
                <a:lnTo>
                  <a:pt x="540523" y="644296"/>
                </a:lnTo>
                <a:lnTo>
                  <a:pt x="528637" y="684542"/>
                </a:lnTo>
                <a:lnTo>
                  <a:pt x="584694" y="684542"/>
                </a:lnTo>
                <a:lnTo>
                  <a:pt x="591311" y="662844"/>
                </a:lnTo>
                <a:lnTo>
                  <a:pt x="599543" y="620647"/>
                </a:lnTo>
                <a:lnTo>
                  <a:pt x="603319" y="575905"/>
                </a:lnTo>
                <a:lnTo>
                  <a:pt x="602132" y="528332"/>
                </a:lnTo>
                <a:lnTo>
                  <a:pt x="1357208" y="528332"/>
                </a:lnTo>
                <a:lnTo>
                  <a:pt x="1354569" y="498030"/>
                </a:lnTo>
                <a:lnTo>
                  <a:pt x="1327950" y="474433"/>
                </a:lnTo>
                <a:close/>
              </a:path>
              <a:path w="1360170" h="1502410">
                <a:moveTo>
                  <a:pt x="906842" y="244995"/>
                </a:moveTo>
                <a:lnTo>
                  <a:pt x="846162" y="244995"/>
                </a:lnTo>
                <a:lnTo>
                  <a:pt x="869665" y="292086"/>
                </a:lnTo>
                <a:lnTo>
                  <a:pt x="886589" y="338294"/>
                </a:lnTo>
                <a:lnTo>
                  <a:pt x="897325" y="383669"/>
                </a:lnTo>
                <a:lnTo>
                  <a:pt x="902038" y="426240"/>
                </a:lnTo>
                <a:lnTo>
                  <a:pt x="902152" y="438394"/>
                </a:lnTo>
                <a:lnTo>
                  <a:pt x="901788" y="472122"/>
                </a:lnTo>
                <a:lnTo>
                  <a:pt x="901623" y="474433"/>
                </a:lnTo>
                <a:lnTo>
                  <a:pt x="955560" y="474433"/>
                </a:lnTo>
                <a:lnTo>
                  <a:pt x="956267" y="430815"/>
                </a:lnTo>
                <a:lnTo>
                  <a:pt x="952352" y="386668"/>
                </a:lnTo>
                <a:lnTo>
                  <a:pt x="943524" y="341960"/>
                </a:lnTo>
                <a:lnTo>
                  <a:pt x="929490" y="296659"/>
                </a:lnTo>
                <a:lnTo>
                  <a:pt x="909961" y="250733"/>
                </a:lnTo>
                <a:lnTo>
                  <a:pt x="906842" y="244995"/>
                </a:lnTo>
                <a:close/>
              </a:path>
              <a:path w="1360170" h="1502410">
                <a:moveTo>
                  <a:pt x="861580" y="191096"/>
                </a:moveTo>
                <a:lnTo>
                  <a:pt x="388112" y="191096"/>
                </a:lnTo>
                <a:lnTo>
                  <a:pt x="362115" y="224790"/>
                </a:lnTo>
                <a:lnTo>
                  <a:pt x="374489" y="276883"/>
                </a:lnTo>
                <a:lnTo>
                  <a:pt x="384080" y="327870"/>
                </a:lnTo>
                <a:lnTo>
                  <a:pt x="390712" y="377679"/>
                </a:lnTo>
                <a:lnTo>
                  <a:pt x="394209" y="426240"/>
                </a:lnTo>
                <a:lnTo>
                  <a:pt x="394398" y="473481"/>
                </a:lnTo>
                <a:lnTo>
                  <a:pt x="447897" y="473481"/>
                </a:lnTo>
                <a:lnTo>
                  <a:pt x="445941" y="391513"/>
                </a:lnTo>
                <a:lnTo>
                  <a:pt x="440729" y="343620"/>
                </a:lnTo>
                <a:lnTo>
                  <a:pt x="432836" y="294764"/>
                </a:lnTo>
                <a:lnTo>
                  <a:pt x="422402" y="244995"/>
                </a:lnTo>
                <a:lnTo>
                  <a:pt x="906842" y="244995"/>
                </a:lnTo>
                <a:lnTo>
                  <a:pt x="884643" y="204152"/>
                </a:lnTo>
                <a:lnTo>
                  <a:pt x="861580" y="191096"/>
                </a:lnTo>
                <a:close/>
              </a:path>
              <a:path w="1360170" h="1502410">
                <a:moveTo>
                  <a:pt x="590858" y="53898"/>
                </a:moveTo>
                <a:lnTo>
                  <a:pt x="492747" y="53898"/>
                </a:lnTo>
                <a:lnTo>
                  <a:pt x="506647" y="61765"/>
                </a:lnTo>
                <a:lnTo>
                  <a:pt x="520185" y="69929"/>
                </a:lnTo>
                <a:lnTo>
                  <a:pt x="577325" y="111029"/>
                </a:lnTo>
                <a:lnTo>
                  <a:pt x="629318" y="163145"/>
                </a:lnTo>
                <a:lnTo>
                  <a:pt x="649782" y="191096"/>
                </a:lnTo>
                <a:lnTo>
                  <a:pt x="711796" y="191096"/>
                </a:lnTo>
                <a:lnTo>
                  <a:pt x="687155" y="150533"/>
                </a:lnTo>
                <a:lnTo>
                  <a:pt x="656262" y="112182"/>
                </a:lnTo>
                <a:lnTo>
                  <a:pt x="619460" y="76293"/>
                </a:lnTo>
                <a:lnTo>
                  <a:pt x="590858" y="53898"/>
                </a:lnTo>
                <a:close/>
              </a:path>
            </a:pathLst>
          </a:custGeom>
          <a:solidFill>
            <a:srgbClr val="E5E5E5"/>
          </a:solidFill>
        </p:spPr>
        <p:txBody>
          <a:bodyPr wrap="square" lIns="0" tIns="0" rIns="0" bIns="0" rtlCol="0"/>
          <a:lstStyle/>
          <a:p>
            <a:endParaRPr/>
          </a:p>
        </p:txBody>
      </p:sp>
      <p:sp>
        <p:nvSpPr>
          <p:cNvPr id="32" name="object 32"/>
          <p:cNvSpPr/>
          <p:nvPr/>
        </p:nvSpPr>
        <p:spPr>
          <a:xfrm>
            <a:off x="6793409" y="4091485"/>
            <a:ext cx="564515" cy="0"/>
          </a:xfrm>
          <a:custGeom>
            <a:avLst/>
            <a:gdLst/>
            <a:ahLst/>
            <a:cxnLst/>
            <a:rect l="l" t="t" r="r" b="b"/>
            <a:pathLst>
              <a:path w="564515">
                <a:moveTo>
                  <a:pt x="0" y="0"/>
                </a:moveTo>
                <a:lnTo>
                  <a:pt x="564057" y="0"/>
                </a:lnTo>
              </a:path>
            </a:pathLst>
          </a:custGeom>
          <a:ln w="48818">
            <a:solidFill>
              <a:srgbClr val="E5E5E5"/>
            </a:solidFill>
          </a:ln>
        </p:spPr>
        <p:txBody>
          <a:bodyPr wrap="square" lIns="0" tIns="0" rIns="0" bIns="0" rtlCol="0"/>
          <a:lstStyle/>
          <a:p>
            <a:endParaRPr/>
          </a:p>
        </p:txBody>
      </p:sp>
      <p:sp>
        <p:nvSpPr>
          <p:cNvPr id="33" name="object 33"/>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4" name="object 34"/>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35" name="object 35"/>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36" name="object 36"/>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37" name="object 37"/>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38" name="object 38"/>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lang="en-GB" dirty="0">
                <a:solidFill>
                  <a:srgbClr val="4C4C4C"/>
                </a:solidFill>
              </a:rPr>
              <a:t>Accessibility </a:t>
            </a:r>
            <a:r>
              <a:rPr lang="en-GB" spc="-5" dirty="0">
                <a:solidFill>
                  <a:srgbClr val="4C4C4C"/>
                </a:solidFill>
              </a:rPr>
              <a:t>Planning: </a:t>
            </a:r>
            <a:r>
              <a:rPr lang="en-GB" b="0" dirty="0">
                <a:solidFill>
                  <a:srgbClr val="000000"/>
                </a:solidFill>
              </a:rPr>
              <a:t>A </a:t>
            </a:r>
            <a:r>
              <a:rPr lang="en-GB" b="0" spc="-20" dirty="0">
                <a:solidFill>
                  <a:srgbClr val="000000"/>
                </a:solidFill>
              </a:rPr>
              <a:t>Toolkit </a:t>
            </a:r>
            <a:r>
              <a:rPr lang="en-GB" b="0" spc="-10" dirty="0">
                <a:solidFill>
                  <a:srgbClr val="000000"/>
                </a:solidFill>
              </a:rPr>
              <a:t>for</a:t>
            </a:r>
            <a:r>
              <a:rPr lang="en-GB" b="0" spc="-65" dirty="0">
                <a:solidFill>
                  <a:srgbClr val="000000"/>
                </a:solidFill>
              </a:rPr>
              <a:t> </a:t>
            </a:r>
            <a:r>
              <a:rPr lang="en-GB" b="0" spc="-5" dirty="0">
                <a:solidFill>
                  <a:srgbClr val="000000"/>
                </a:solidFill>
              </a:rPr>
              <a:t>Schools</a:t>
            </a:r>
          </a:p>
        </p:txBody>
      </p:sp>
      <p:sp>
        <p:nvSpPr>
          <p:cNvPr id="39" name="object 39"/>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384040" y="2717800"/>
            <a:ext cx="2860040" cy="4749800"/>
          </a:xfrm>
          <a:custGeom>
            <a:avLst/>
            <a:gdLst/>
            <a:ahLst/>
            <a:cxnLst/>
            <a:rect l="l" t="t" r="r" b="b"/>
            <a:pathLst>
              <a:path w="2860040" h="4749800">
                <a:moveTo>
                  <a:pt x="0" y="4749800"/>
                </a:moveTo>
                <a:lnTo>
                  <a:pt x="2860040" y="4749800"/>
                </a:lnTo>
                <a:lnTo>
                  <a:pt x="2860040" y="0"/>
                </a:lnTo>
                <a:lnTo>
                  <a:pt x="0" y="0"/>
                </a:lnTo>
                <a:lnTo>
                  <a:pt x="0" y="4749800"/>
                </a:lnTo>
                <a:close/>
              </a:path>
            </a:pathLst>
          </a:custGeom>
          <a:solidFill>
            <a:srgbClr val="00597B"/>
          </a:solidFill>
        </p:spPr>
        <p:txBody>
          <a:bodyPr wrap="square" lIns="0" tIns="0" rIns="0" bIns="0" rtlCol="0"/>
          <a:lstStyle/>
          <a:p>
            <a:endParaRPr/>
          </a:p>
        </p:txBody>
      </p:sp>
      <p:sp>
        <p:nvSpPr>
          <p:cNvPr id="3" name="object 3"/>
          <p:cNvSpPr/>
          <p:nvPr/>
        </p:nvSpPr>
        <p:spPr>
          <a:xfrm>
            <a:off x="7244080" y="2717800"/>
            <a:ext cx="2860040" cy="4749800"/>
          </a:xfrm>
          <a:custGeom>
            <a:avLst/>
            <a:gdLst/>
            <a:ahLst/>
            <a:cxnLst/>
            <a:rect l="l" t="t" r="r" b="b"/>
            <a:pathLst>
              <a:path w="2860040" h="4749800">
                <a:moveTo>
                  <a:pt x="0" y="4749800"/>
                </a:moveTo>
                <a:lnTo>
                  <a:pt x="2860039" y="4749800"/>
                </a:lnTo>
                <a:lnTo>
                  <a:pt x="2860039" y="0"/>
                </a:lnTo>
                <a:lnTo>
                  <a:pt x="0" y="0"/>
                </a:lnTo>
                <a:lnTo>
                  <a:pt x="0" y="4749800"/>
                </a:lnTo>
                <a:close/>
              </a:path>
            </a:pathLst>
          </a:custGeom>
          <a:solidFill>
            <a:srgbClr val="00AAA5"/>
          </a:solidFill>
        </p:spPr>
        <p:txBody>
          <a:bodyPr wrap="square" lIns="0" tIns="0" rIns="0" bIns="0" rtlCol="0"/>
          <a:lstStyle/>
          <a:p>
            <a:endParaRPr/>
          </a:p>
        </p:txBody>
      </p:sp>
      <p:sp>
        <p:nvSpPr>
          <p:cNvPr id="4" name="object 4"/>
          <p:cNvSpPr/>
          <p:nvPr/>
        </p:nvSpPr>
        <p:spPr>
          <a:xfrm>
            <a:off x="10104119" y="2717800"/>
            <a:ext cx="2860040" cy="4749800"/>
          </a:xfrm>
          <a:custGeom>
            <a:avLst/>
            <a:gdLst/>
            <a:ahLst/>
            <a:cxnLst/>
            <a:rect l="l" t="t" r="r" b="b"/>
            <a:pathLst>
              <a:path w="2860040" h="4749800">
                <a:moveTo>
                  <a:pt x="0" y="4749800"/>
                </a:moveTo>
                <a:lnTo>
                  <a:pt x="2860039" y="4749800"/>
                </a:lnTo>
                <a:lnTo>
                  <a:pt x="2860039" y="0"/>
                </a:lnTo>
                <a:lnTo>
                  <a:pt x="0" y="0"/>
                </a:lnTo>
                <a:lnTo>
                  <a:pt x="0" y="4749800"/>
                </a:lnTo>
                <a:close/>
              </a:path>
            </a:pathLst>
          </a:custGeom>
          <a:solidFill>
            <a:srgbClr val="00597B"/>
          </a:solidFill>
        </p:spPr>
        <p:txBody>
          <a:bodyPr wrap="square" lIns="0" tIns="0" rIns="0" bIns="0" rtlCol="0"/>
          <a:lstStyle/>
          <a:p>
            <a:endParaRPr/>
          </a:p>
        </p:txBody>
      </p:sp>
      <p:sp>
        <p:nvSpPr>
          <p:cNvPr id="5" name="object 5"/>
          <p:cNvSpPr/>
          <p:nvPr/>
        </p:nvSpPr>
        <p:spPr>
          <a:xfrm>
            <a:off x="12964159" y="2717800"/>
            <a:ext cx="2860040" cy="4749800"/>
          </a:xfrm>
          <a:custGeom>
            <a:avLst/>
            <a:gdLst/>
            <a:ahLst/>
            <a:cxnLst/>
            <a:rect l="l" t="t" r="r" b="b"/>
            <a:pathLst>
              <a:path w="2860040" h="4749800">
                <a:moveTo>
                  <a:pt x="0" y="4749800"/>
                </a:moveTo>
                <a:lnTo>
                  <a:pt x="2860040" y="4749800"/>
                </a:lnTo>
                <a:lnTo>
                  <a:pt x="2860040" y="0"/>
                </a:lnTo>
                <a:lnTo>
                  <a:pt x="0" y="0"/>
                </a:lnTo>
                <a:lnTo>
                  <a:pt x="0" y="4749800"/>
                </a:lnTo>
                <a:close/>
              </a:path>
            </a:pathLst>
          </a:custGeom>
          <a:solidFill>
            <a:srgbClr val="00A0D2"/>
          </a:solidFill>
        </p:spPr>
        <p:txBody>
          <a:bodyPr wrap="square" lIns="0" tIns="0" rIns="0" bIns="0" rtlCol="0"/>
          <a:lstStyle/>
          <a:p>
            <a:endParaRPr/>
          </a:p>
        </p:txBody>
      </p:sp>
      <p:sp>
        <p:nvSpPr>
          <p:cNvPr id="6" name="object 6"/>
          <p:cNvSpPr/>
          <p:nvPr/>
        </p:nvSpPr>
        <p:spPr>
          <a:xfrm>
            <a:off x="1524000" y="2717800"/>
            <a:ext cx="2860040" cy="4749800"/>
          </a:xfrm>
          <a:custGeom>
            <a:avLst/>
            <a:gdLst/>
            <a:ahLst/>
            <a:cxnLst/>
            <a:rect l="l" t="t" r="r" b="b"/>
            <a:pathLst>
              <a:path w="2860040" h="4749800">
                <a:moveTo>
                  <a:pt x="0" y="4749800"/>
                </a:moveTo>
                <a:lnTo>
                  <a:pt x="2860040" y="4749800"/>
                </a:lnTo>
                <a:lnTo>
                  <a:pt x="2860040" y="0"/>
                </a:lnTo>
                <a:lnTo>
                  <a:pt x="0" y="0"/>
                </a:lnTo>
                <a:lnTo>
                  <a:pt x="0" y="4749800"/>
                </a:lnTo>
                <a:close/>
              </a:path>
            </a:pathLst>
          </a:custGeom>
          <a:solidFill>
            <a:srgbClr val="00A0D2"/>
          </a:solidFill>
        </p:spPr>
        <p:txBody>
          <a:bodyPr wrap="square" lIns="0" tIns="0" rIns="0" bIns="0" rtlCol="0"/>
          <a:lstStyle/>
          <a:p>
            <a:endParaRPr/>
          </a:p>
        </p:txBody>
      </p:sp>
      <p:sp>
        <p:nvSpPr>
          <p:cNvPr id="7" name="object 7"/>
          <p:cNvSpPr txBox="1">
            <a:spLocks noGrp="1"/>
          </p:cNvSpPr>
          <p:nvPr>
            <p:ph type="title"/>
          </p:nvPr>
        </p:nvSpPr>
        <p:spPr>
          <a:xfrm>
            <a:off x="7349139" y="1130300"/>
            <a:ext cx="2646680" cy="635000"/>
          </a:xfrm>
          <a:prstGeom prst="rect">
            <a:avLst/>
          </a:prstGeom>
        </p:spPr>
        <p:txBody>
          <a:bodyPr vert="horz" wrap="square" lIns="0" tIns="12700" rIns="0" bIns="0" rtlCol="0">
            <a:spAutoFit/>
          </a:bodyPr>
          <a:lstStyle/>
          <a:p>
            <a:pPr marL="12700">
              <a:lnSpc>
                <a:spcPct val="100000"/>
              </a:lnSpc>
              <a:spcBef>
                <a:spcPts val="100"/>
              </a:spcBef>
            </a:pPr>
            <a:r>
              <a:rPr sz="4000" b="0" spc="-35" dirty="0">
                <a:solidFill>
                  <a:srgbClr val="000000"/>
                </a:solidFill>
                <a:latin typeface="Calibri"/>
                <a:cs typeface="Calibri"/>
              </a:rPr>
              <a:t>We </a:t>
            </a:r>
            <a:r>
              <a:rPr sz="4000" b="0" spc="50" dirty="0">
                <a:solidFill>
                  <a:srgbClr val="000000"/>
                </a:solidFill>
                <a:latin typeface="Calibri"/>
                <a:cs typeface="Calibri"/>
              </a:rPr>
              <a:t>aim</a:t>
            </a:r>
            <a:r>
              <a:rPr sz="4000" b="0" spc="275" dirty="0">
                <a:solidFill>
                  <a:srgbClr val="000000"/>
                </a:solidFill>
                <a:latin typeface="Calibri"/>
                <a:cs typeface="Calibri"/>
              </a:rPr>
              <a:t> </a:t>
            </a:r>
            <a:r>
              <a:rPr sz="4000" b="0" spc="65" dirty="0">
                <a:solidFill>
                  <a:srgbClr val="000000"/>
                </a:solidFill>
                <a:latin typeface="Calibri"/>
                <a:cs typeface="Calibri"/>
              </a:rPr>
              <a:t>to...</a:t>
            </a:r>
            <a:endParaRPr sz="4000">
              <a:latin typeface="Calibri"/>
              <a:cs typeface="Calibri"/>
            </a:endParaRPr>
          </a:p>
        </p:txBody>
      </p:sp>
      <p:sp>
        <p:nvSpPr>
          <p:cNvPr id="8" name="object 8"/>
          <p:cNvSpPr txBox="1"/>
          <p:nvPr/>
        </p:nvSpPr>
        <p:spPr>
          <a:xfrm>
            <a:off x="1739715" y="5059382"/>
            <a:ext cx="2420620" cy="1854200"/>
          </a:xfrm>
          <a:prstGeom prst="rect">
            <a:avLst/>
          </a:prstGeom>
        </p:spPr>
        <p:txBody>
          <a:bodyPr vert="horz" wrap="square" lIns="0" tIns="12700" rIns="0" bIns="0" rtlCol="0">
            <a:spAutoFit/>
          </a:bodyPr>
          <a:lstStyle/>
          <a:p>
            <a:pPr marL="198120" marR="203835" indent="97155" algn="just">
              <a:lnSpc>
                <a:spcPct val="100000"/>
              </a:lnSpc>
              <a:spcBef>
                <a:spcPts val="100"/>
              </a:spcBef>
            </a:pPr>
            <a:r>
              <a:rPr sz="2000" spc="-5" dirty="0">
                <a:solidFill>
                  <a:srgbClr val="FFFFFF"/>
                </a:solidFill>
                <a:latin typeface="Calibri"/>
                <a:cs typeface="Calibri"/>
              </a:rPr>
              <a:t>Consider how </a:t>
            </a:r>
            <a:r>
              <a:rPr sz="2000" dirty="0">
                <a:solidFill>
                  <a:srgbClr val="FFFFFF"/>
                </a:solidFill>
                <a:latin typeface="Calibri"/>
                <a:cs typeface="Calibri"/>
              </a:rPr>
              <a:t>the  </a:t>
            </a:r>
            <a:r>
              <a:rPr sz="2000" spc="-10" dirty="0">
                <a:solidFill>
                  <a:srgbClr val="FFFFFF"/>
                </a:solidFill>
                <a:latin typeface="Calibri"/>
                <a:cs typeface="Calibri"/>
              </a:rPr>
              <a:t>Equality Duties </a:t>
            </a:r>
            <a:r>
              <a:rPr sz="2000" spc="-5" dirty="0">
                <a:solidFill>
                  <a:srgbClr val="FFFFFF"/>
                </a:solidFill>
                <a:latin typeface="Calibri"/>
                <a:cs typeface="Calibri"/>
              </a:rPr>
              <a:t>can  be put </a:t>
            </a:r>
            <a:r>
              <a:rPr sz="2000" spc="-15" dirty="0">
                <a:solidFill>
                  <a:srgbClr val="FFFFFF"/>
                </a:solidFill>
                <a:latin typeface="Calibri"/>
                <a:cs typeface="Calibri"/>
              </a:rPr>
              <a:t>into</a:t>
            </a:r>
            <a:r>
              <a:rPr sz="2000" spc="-65" dirty="0">
                <a:solidFill>
                  <a:srgbClr val="FFFFFF"/>
                </a:solidFill>
                <a:latin typeface="Calibri"/>
                <a:cs typeface="Calibri"/>
              </a:rPr>
              <a:t> </a:t>
            </a:r>
            <a:r>
              <a:rPr sz="2000" spc="-10" dirty="0">
                <a:solidFill>
                  <a:srgbClr val="FFFFFF"/>
                </a:solidFill>
                <a:latin typeface="Calibri"/>
                <a:cs typeface="Calibri"/>
              </a:rPr>
              <a:t>practice  to </a:t>
            </a:r>
            <a:r>
              <a:rPr sz="2000" spc="-20" dirty="0">
                <a:solidFill>
                  <a:srgbClr val="FFFFFF"/>
                </a:solidFill>
                <a:latin typeface="Calibri"/>
                <a:cs typeface="Calibri"/>
              </a:rPr>
              <a:t>better</a:t>
            </a:r>
            <a:r>
              <a:rPr sz="2000" spc="-30" dirty="0">
                <a:solidFill>
                  <a:srgbClr val="FFFFFF"/>
                </a:solidFill>
                <a:latin typeface="Calibri"/>
                <a:cs typeface="Calibri"/>
              </a:rPr>
              <a:t> </a:t>
            </a:r>
            <a:r>
              <a:rPr sz="2000" spc="-5" dirty="0">
                <a:solidFill>
                  <a:srgbClr val="FFFFFF"/>
                </a:solidFill>
                <a:latin typeface="Calibri"/>
                <a:cs typeface="Calibri"/>
              </a:rPr>
              <a:t>support</a:t>
            </a:r>
            <a:endParaRPr sz="2000">
              <a:latin typeface="Calibri"/>
              <a:cs typeface="Calibri"/>
            </a:endParaRPr>
          </a:p>
          <a:p>
            <a:pPr marL="224790" marR="5080" indent="-225425" algn="just">
              <a:lnSpc>
                <a:spcPct val="100000"/>
              </a:lnSpc>
            </a:pPr>
            <a:r>
              <a:rPr sz="2000" spc="-10" dirty="0">
                <a:solidFill>
                  <a:srgbClr val="FFFFFF"/>
                </a:solidFill>
                <a:latin typeface="Calibri"/>
                <a:cs typeface="Calibri"/>
              </a:rPr>
              <a:t>learners </a:t>
            </a:r>
            <a:r>
              <a:rPr sz="2000" dirty="0">
                <a:solidFill>
                  <a:srgbClr val="FFFFFF"/>
                </a:solidFill>
                <a:latin typeface="Calibri"/>
                <a:cs typeface="Calibri"/>
              </a:rPr>
              <a:t>with a </a:t>
            </a:r>
            <a:r>
              <a:rPr sz="2000" spc="-15" dirty="0">
                <a:solidFill>
                  <a:srgbClr val="FFFFFF"/>
                </a:solidFill>
                <a:latin typeface="Calibri"/>
                <a:cs typeface="Calibri"/>
              </a:rPr>
              <a:t>physical  </a:t>
            </a:r>
            <a:r>
              <a:rPr sz="2000" spc="-5" dirty="0">
                <a:solidFill>
                  <a:srgbClr val="FFFFFF"/>
                </a:solidFill>
                <a:latin typeface="Calibri"/>
                <a:cs typeface="Calibri"/>
              </a:rPr>
              <a:t>disability in</a:t>
            </a:r>
            <a:r>
              <a:rPr sz="2000" spc="-35" dirty="0">
                <a:solidFill>
                  <a:srgbClr val="FFFFFF"/>
                </a:solidFill>
                <a:latin typeface="Calibri"/>
                <a:cs typeface="Calibri"/>
              </a:rPr>
              <a:t> </a:t>
            </a:r>
            <a:r>
              <a:rPr sz="2000" spc="-5" dirty="0">
                <a:solidFill>
                  <a:srgbClr val="FFFFFF"/>
                </a:solidFill>
                <a:latin typeface="Calibri"/>
                <a:cs typeface="Calibri"/>
              </a:rPr>
              <a:t>school.</a:t>
            </a:r>
            <a:endParaRPr sz="2000">
              <a:latin typeface="Calibri"/>
              <a:cs typeface="Calibri"/>
            </a:endParaRPr>
          </a:p>
        </p:txBody>
      </p:sp>
      <p:sp>
        <p:nvSpPr>
          <p:cNvPr id="9" name="object 9"/>
          <p:cNvSpPr txBox="1"/>
          <p:nvPr/>
        </p:nvSpPr>
        <p:spPr>
          <a:xfrm>
            <a:off x="4668025" y="5059382"/>
            <a:ext cx="2294255" cy="1854200"/>
          </a:xfrm>
          <a:prstGeom prst="rect">
            <a:avLst/>
          </a:prstGeom>
        </p:spPr>
        <p:txBody>
          <a:bodyPr vert="horz" wrap="square" lIns="0" tIns="12700" rIns="0" bIns="0" rtlCol="0">
            <a:spAutoFit/>
          </a:bodyPr>
          <a:lstStyle/>
          <a:p>
            <a:pPr marR="5080" indent="-1270" algn="ctr">
              <a:lnSpc>
                <a:spcPct val="100000"/>
              </a:lnSpc>
              <a:spcBef>
                <a:spcPts val="100"/>
              </a:spcBef>
            </a:pPr>
            <a:r>
              <a:rPr sz="2000" spc="-5" dirty="0">
                <a:solidFill>
                  <a:srgbClr val="FFFFFF"/>
                </a:solidFill>
                <a:latin typeface="Calibri"/>
                <a:cs typeface="Calibri"/>
              </a:rPr>
              <a:t>Look </a:t>
            </a:r>
            <a:r>
              <a:rPr sz="2000" spc="-10" dirty="0">
                <a:solidFill>
                  <a:srgbClr val="FFFFFF"/>
                </a:solidFill>
                <a:latin typeface="Calibri"/>
                <a:cs typeface="Calibri"/>
              </a:rPr>
              <a:t>at </a:t>
            </a:r>
            <a:r>
              <a:rPr sz="2000" dirty="0">
                <a:solidFill>
                  <a:srgbClr val="FFFFFF"/>
                </a:solidFill>
                <a:latin typeface="Calibri"/>
                <a:cs typeface="Calibri"/>
              </a:rPr>
              <a:t>the </a:t>
            </a:r>
            <a:r>
              <a:rPr sz="2000" spc="-15" dirty="0">
                <a:solidFill>
                  <a:srgbClr val="FFFFFF"/>
                </a:solidFill>
                <a:latin typeface="Calibri"/>
                <a:cs typeface="Calibri"/>
              </a:rPr>
              <a:t>role </a:t>
            </a:r>
            <a:r>
              <a:rPr sz="2000" spc="-5" dirty="0">
                <a:solidFill>
                  <a:srgbClr val="FFFFFF"/>
                </a:solidFill>
                <a:latin typeface="Calibri"/>
                <a:cs typeface="Calibri"/>
              </a:rPr>
              <a:t>of  </a:t>
            </a:r>
            <a:r>
              <a:rPr sz="2000" dirty="0">
                <a:solidFill>
                  <a:srgbClr val="FFFFFF"/>
                </a:solidFill>
                <a:latin typeface="Calibri"/>
                <a:cs typeface="Calibri"/>
              </a:rPr>
              <a:t>accessibility </a:t>
            </a:r>
            <a:r>
              <a:rPr sz="2000" spc="-5" dirty="0">
                <a:solidFill>
                  <a:srgbClr val="FFFFFF"/>
                </a:solidFill>
                <a:latin typeface="Calibri"/>
                <a:cs typeface="Calibri"/>
              </a:rPr>
              <a:t>planning  in </a:t>
            </a:r>
            <a:r>
              <a:rPr sz="2000" spc="-10" dirty="0">
                <a:solidFill>
                  <a:srgbClr val="FFFFFF"/>
                </a:solidFill>
                <a:latin typeface="Calibri"/>
                <a:cs typeface="Calibri"/>
              </a:rPr>
              <a:t>implementing </a:t>
            </a:r>
            <a:r>
              <a:rPr sz="2000" dirty="0">
                <a:solidFill>
                  <a:srgbClr val="FFFFFF"/>
                </a:solidFill>
                <a:latin typeface="Calibri"/>
                <a:cs typeface="Calibri"/>
              </a:rPr>
              <a:t>the  </a:t>
            </a:r>
            <a:r>
              <a:rPr sz="2000" spc="-10" dirty="0">
                <a:solidFill>
                  <a:srgbClr val="FFFFFF"/>
                </a:solidFill>
                <a:latin typeface="Calibri"/>
                <a:cs typeface="Calibri"/>
              </a:rPr>
              <a:t>Equality Duties </a:t>
            </a:r>
            <a:r>
              <a:rPr sz="2000" spc="-20" dirty="0">
                <a:solidFill>
                  <a:srgbClr val="FFFFFF"/>
                </a:solidFill>
                <a:latin typeface="Calibri"/>
                <a:cs typeface="Calibri"/>
              </a:rPr>
              <a:t>for  </a:t>
            </a:r>
            <a:r>
              <a:rPr sz="2000" spc="-5" dirty="0">
                <a:solidFill>
                  <a:srgbClr val="FFFFFF"/>
                </a:solidFill>
                <a:latin typeface="Calibri"/>
                <a:cs typeface="Calibri"/>
              </a:rPr>
              <a:t>people </a:t>
            </a:r>
            <a:r>
              <a:rPr sz="2000" dirty="0">
                <a:solidFill>
                  <a:srgbClr val="FFFFFF"/>
                </a:solidFill>
                <a:latin typeface="Calibri"/>
                <a:cs typeface="Calibri"/>
              </a:rPr>
              <a:t>with a</a:t>
            </a:r>
            <a:r>
              <a:rPr sz="2000" spc="-70" dirty="0">
                <a:solidFill>
                  <a:srgbClr val="FFFFFF"/>
                </a:solidFill>
                <a:latin typeface="Calibri"/>
                <a:cs typeface="Calibri"/>
              </a:rPr>
              <a:t> </a:t>
            </a:r>
            <a:r>
              <a:rPr sz="2000" spc="-15" dirty="0">
                <a:solidFill>
                  <a:srgbClr val="FFFFFF"/>
                </a:solidFill>
                <a:latin typeface="Calibri"/>
                <a:cs typeface="Calibri"/>
              </a:rPr>
              <a:t>physical  </a:t>
            </a:r>
            <a:r>
              <a:rPr sz="2000" spc="-20" dirty="0">
                <a:solidFill>
                  <a:srgbClr val="FFFFFF"/>
                </a:solidFill>
                <a:latin typeface="Calibri"/>
                <a:cs typeface="Calibri"/>
              </a:rPr>
              <a:t>disability.</a:t>
            </a:r>
            <a:endParaRPr sz="2000">
              <a:latin typeface="Calibri"/>
              <a:cs typeface="Calibri"/>
            </a:endParaRPr>
          </a:p>
        </p:txBody>
      </p:sp>
      <p:sp>
        <p:nvSpPr>
          <p:cNvPr id="10" name="object 10"/>
          <p:cNvSpPr txBox="1"/>
          <p:nvPr/>
        </p:nvSpPr>
        <p:spPr>
          <a:xfrm>
            <a:off x="7474049" y="5059382"/>
            <a:ext cx="2411730" cy="1244600"/>
          </a:xfrm>
          <a:prstGeom prst="rect">
            <a:avLst/>
          </a:prstGeom>
        </p:spPr>
        <p:txBody>
          <a:bodyPr vert="horz" wrap="square" lIns="0" tIns="12700" rIns="0" bIns="0" rtlCol="0">
            <a:spAutoFit/>
          </a:bodyPr>
          <a:lstStyle/>
          <a:p>
            <a:pPr marR="5080" algn="ctr">
              <a:lnSpc>
                <a:spcPct val="100000"/>
              </a:lnSpc>
              <a:spcBef>
                <a:spcPts val="100"/>
              </a:spcBef>
            </a:pPr>
            <a:r>
              <a:rPr sz="2000" spc="-15" dirty="0">
                <a:solidFill>
                  <a:srgbClr val="FFFFFF"/>
                </a:solidFill>
                <a:latin typeface="Calibri"/>
                <a:cs typeface="Calibri"/>
              </a:rPr>
              <a:t>Reflect </a:t>
            </a:r>
            <a:r>
              <a:rPr sz="2000" spc="-5" dirty="0">
                <a:solidFill>
                  <a:srgbClr val="FFFFFF"/>
                </a:solidFill>
                <a:latin typeface="Calibri"/>
                <a:cs typeface="Calibri"/>
              </a:rPr>
              <a:t>on what our  school is already doing  well </a:t>
            </a:r>
            <a:r>
              <a:rPr sz="2000" spc="-10" dirty="0">
                <a:solidFill>
                  <a:srgbClr val="FFFFFF"/>
                </a:solidFill>
                <a:latin typeface="Calibri"/>
                <a:cs typeface="Calibri"/>
              </a:rPr>
              <a:t>to </a:t>
            </a:r>
            <a:r>
              <a:rPr sz="2000" spc="-5" dirty="0">
                <a:solidFill>
                  <a:srgbClr val="FFFFFF"/>
                </a:solidFill>
                <a:latin typeface="Calibri"/>
                <a:cs typeface="Calibri"/>
              </a:rPr>
              <a:t>include</a:t>
            </a:r>
            <a:r>
              <a:rPr sz="2000" spc="-75" dirty="0">
                <a:solidFill>
                  <a:srgbClr val="FFFFFF"/>
                </a:solidFill>
                <a:latin typeface="Calibri"/>
                <a:cs typeface="Calibri"/>
              </a:rPr>
              <a:t> </a:t>
            </a:r>
            <a:r>
              <a:rPr sz="2000" spc="-10" dirty="0">
                <a:solidFill>
                  <a:srgbClr val="FFFFFF"/>
                </a:solidFill>
                <a:latin typeface="Calibri"/>
                <a:cs typeface="Calibri"/>
              </a:rPr>
              <a:t>learners  </a:t>
            </a:r>
            <a:r>
              <a:rPr sz="2000" dirty="0">
                <a:solidFill>
                  <a:srgbClr val="FFFFFF"/>
                </a:solidFill>
                <a:latin typeface="Calibri"/>
                <a:cs typeface="Calibri"/>
              </a:rPr>
              <a:t>with</a:t>
            </a:r>
            <a:r>
              <a:rPr sz="2000" spc="-10" dirty="0">
                <a:solidFill>
                  <a:srgbClr val="FFFFFF"/>
                </a:solidFill>
                <a:latin typeface="Calibri"/>
                <a:cs typeface="Calibri"/>
              </a:rPr>
              <a:t> </a:t>
            </a:r>
            <a:r>
              <a:rPr sz="2000" spc="-15" dirty="0">
                <a:solidFill>
                  <a:srgbClr val="FFFFFF"/>
                </a:solidFill>
                <a:latin typeface="Calibri"/>
                <a:cs typeface="Calibri"/>
              </a:rPr>
              <a:t>SEND.</a:t>
            </a:r>
            <a:endParaRPr sz="2000">
              <a:latin typeface="Calibri"/>
              <a:cs typeface="Calibri"/>
            </a:endParaRPr>
          </a:p>
        </p:txBody>
      </p:sp>
      <p:sp>
        <p:nvSpPr>
          <p:cNvPr id="11" name="object 11"/>
          <p:cNvSpPr txBox="1"/>
          <p:nvPr/>
        </p:nvSpPr>
        <p:spPr>
          <a:xfrm>
            <a:off x="10716200" y="5059382"/>
            <a:ext cx="1659255" cy="1244600"/>
          </a:xfrm>
          <a:prstGeom prst="rect">
            <a:avLst/>
          </a:prstGeom>
        </p:spPr>
        <p:txBody>
          <a:bodyPr vert="horz" wrap="square" lIns="0" tIns="12700" rIns="0" bIns="0" rtlCol="0">
            <a:spAutoFit/>
          </a:bodyPr>
          <a:lstStyle/>
          <a:p>
            <a:pPr marR="5080" indent="-1270" algn="ctr">
              <a:lnSpc>
                <a:spcPct val="100000"/>
              </a:lnSpc>
              <a:spcBef>
                <a:spcPts val="100"/>
              </a:spcBef>
            </a:pPr>
            <a:r>
              <a:rPr sz="2000" spc="-15" dirty="0">
                <a:solidFill>
                  <a:srgbClr val="FFFFFF"/>
                </a:solidFill>
                <a:latin typeface="Calibri"/>
                <a:cs typeface="Calibri"/>
              </a:rPr>
              <a:t>Reflect </a:t>
            </a:r>
            <a:r>
              <a:rPr sz="2000" spc="-5" dirty="0">
                <a:solidFill>
                  <a:srgbClr val="FFFFFF"/>
                </a:solidFill>
                <a:latin typeface="Calibri"/>
                <a:cs typeface="Calibri"/>
              </a:rPr>
              <a:t>on how  </a:t>
            </a:r>
            <a:r>
              <a:rPr sz="2000" dirty="0">
                <a:solidFill>
                  <a:srgbClr val="FFFFFF"/>
                </a:solidFill>
                <a:latin typeface="Calibri"/>
                <a:cs typeface="Calibri"/>
              </a:rPr>
              <a:t>accessibility</a:t>
            </a:r>
            <a:r>
              <a:rPr sz="2000" spc="-105" dirty="0">
                <a:solidFill>
                  <a:srgbClr val="FFFFFF"/>
                </a:solidFill>
                <a:latin typeface="Calibri"/>
                <a:cs typeface="Calibri"/>
              </a:rPr>
              <a:t> </a:t>
            </a:r>
            <a:r>
              <a:rPr sz="2000" spc="-5" dirty="0">
                <a:solidFill>
                  <a:srgbClr val="FFFFFF"/>
                </a:solidFill>
                <a:latin typeface="Calibri"/>
                <a:cs typeface="Calibri"/>
              </a:rPr>
              <a:t>can </a:t>
            </a:r>
            <a:r>
              <a:rPr sz="2000" dirty="0">
                <a:solidFill>
                  <a:srgbClr val="FFFFFF"/>
                </a:solidFill>
                <a:latin typeface="Calibri"/>
                <a:cs typeface="Calibri"/>
              </a:rPr>
              <a:t> </a:t>
            </a:r>
            <a:r>
              <a:rPr sz="2000" spc="-5" dirty="0">
                <a:solidFill>
                  <a:srgbClr val="FFFFFF"/>
                </a:solidFill>
                <a:latin typeface="Calibri"/>
                <a:cs typeface="Calibri"/>
              </a:rPr>
              <a:t>be </a:t>
            </a:r>
            <a:r>
              <a:rPr sz="2000" spc="-10" dirty="0">
                <a:solidFill>
                  <a:srgbClr val="FFFFFF"/>
                </a:solidFill>
                <a:latin typeface="Calibri"/>
                <a:cs typeface="Calibri"/>
              </a:rPr>
              <a:t>improved </a:t>
            </a:r>
            <a:r>
              <a:rPr sz="2000" spc="-5" dirty="0">
                <a:solidFill>
                  <a:srgbClr val="FFFFFF"/>
                </a:solidFill>
                <a:latin typeface="Calibri"/>
                <a:cs typeface="Calibri"/>
              </a:rPr>
              <a:t>in  our</a:t>
            </a:r>
            <a:r>
              <a:rPr sz="2000" spc="-25" dirty="0">
                <a:solidFill>
                  <a:srgbClr val="FFFFFF"/>
                </a:solidFill>
                <a:latin typeface="Calibri"/>
                <a:cs typeface="Calibri"/>
              </a:rPr>
              <a:t> </a:t>
            </a:r>
            <a:r>
              <a:rPr sz="2000" spc="-5" dirty="0">
                <a:solidFill>
                  <a:srgbClr val="FFFFFF"/>
                </a:solidFill>
                <a:latin typeface="Calibri"/>
                <a:cs typeface="Calibri"/>
              </a:rPr>
              <a:t>school.</a:t>
            </a:r>
            <a:endParaRPr sz="2000">
              <a:latin typeface="Calibri"/>
              <a:cs typeface="Calibri"/>
            </a:endParaRPr>
          </a:p>
        </p:txBody>
      </p:sp>
      <p:sp>
        <p:nvSpPr>
          <p:cNvPr id="12" name="object 12"/>
          <p:cNvSpPr txBox="1"/>
          <p:nvPr/>
        </p:nvSpPr>
        <p:spPr>
          <a:xfrm>
            <a:off x="13346483" y="5059382"/>
            <a:ext cx="2127250" cy="1244600"/>
          </a:xfrm>
          <a:prstGeom prst="rect">
            <a:avLst/>
          </a:prstGeom>
        </p:spPr>
        <p:txBody>
          <a:bodyPr vert="horz" wrap="square" lIns="0" tIns="12700" rIns="0" bIns="0" rtlCol="0">
            <a:spAutoFit/>
          </a:bodyPr>
          <a:lstStyle/>
          <a:p>
            <a:pPr marR="5080" indent="1270" algn="ctr">
              <a:lnSpc>
                <a:spcPct val="100000"/>
              </a:lnSpc>
              <a:spcBef>
                <a:spcPts val="100"/>
              </a:spcBef>
            </a:pPr>
            <a:r>
              <a:rPr sz="2000" spc="-5" dirty="0">
                <a:solidFill>
                  <a:srgbClr val="FFFFFF"/>
                </a:solidFill>
                <a:latin typeface="Calibri"/>
                <a:cs typeface="Calibri"/>
              </a:rPr>
              <a:t>Consider </a:t>
            </a:r>
            <a:r>
              <a:rPr sz="2000" dirty="0">
                <a:solidFill>
                  <a:srgbClr val="FFFFFF"/>
                </a:solidFill>
                <a:latin typeface="Calibri"/>
                <a:cs typeface="Calibri"/>
              </a:rPr>
              <a:t>who </a:t>
            </a:r>
            <a:r>
              <a:rPr sz="2000" spc="-10" dirty="0">
                <a:solidFill>
                  <a:srgbClr val="FFFFFF"/>
                </a:solidFill>
                <a:latin typeface="Calibri"/>
                <a:cs typeface="Calibri"/>
              </a:rPr>
              <a:t>we  </a:t>
            </a:r>
            <a:r>
              <a:rPr sz="2000" spc="-5" dirty="0">
                <a:solidFill>
                  <a:srgbClr val="FFFFFF"/>
                </a:solidFill>
                <a:latin typeface="Calibri"/>
                <a:cs typeface="Calibri"/>
              </a:rPr>
              <a:t>need </a:t>
            </a:r>
            <a:r>
              <a:rPr sz="2000" spc="-10" dirty="0">
                <a:solidFill>
                  <a:srgbClr val="FFFFFF"/>
                </a:solidFill>
                <a:latin typeface="Calibri"/>
                <a:cs typeface="Calibri"/>
              </a:rPr>
              <a:t>to consult</a:t>
            </a:r>
            <a:r>
              <a:rPr sz="2000" spc="-70" dirty="0">
                <a:solidFill>
                  <a:srgbClr val="FFFFFF"/>
                </a:solidFill>
                <a:latin typeface="Calibri"/>
                <a:cs typeface="Calibri"/>
              </a:rPr>
              <a:t> </a:t>
            </a:r>
            <a:r>
              <a:rPr sz="2000" dirty="0">
                <a:solidFill>
                  <a:srgbClr val="FFFFFF"/>
                </a:solidFill>
                <a:latin typeface="Calibri"/>
                <a:cs typeface="Calibri"/>
              </a:rPr>
              <a:t>with  and </a:t>
            </a:r>
            <a:r>
              <a:rPr sz="2000" spc="-5" dirty="0">
                <a:solidFill>
                  <a:srgbClr val="FFFFFF"/>
                </a:solidFill>
                <a:latin typeface="Calibri"/>
                <a:cs typeface="Calibri"/>
              </a:rPr>
              <a:t>how </a:t>
            </a:r>
            <a:r>
              <a:rPr sz="2000" spc="-10" dirty="0">
                <a:solidFill>
                  <a:srgbClr val="FFFFFF"/>
                </a:solidFill>
                <a:latin typeface="Calibri"/>
                <a:cs typeface="Calibri"/>
              </a:rPr>
              <a:t>we </a:t>
            </a:r>
            <a:r>
              <a:rPr sz="2000" spc="-5" dirty="0">
                <a:solidFill>
                  <a:srgbClr val="FFFFFF"/>
                </a:solidFill>
                <a:latin typeface="Calibri"/>
                <a:cs typeface="Calibri"/>
              </a:rPr>
              <a:t>might  do</a:t>
            </a:r>
            <a:r>
              <a:rPr sz="2000" spc="-15" dirty="0">
                <a:solidFill>
                  <a:srgbClr val="FFFFFF"/>
                </a:solidFill>
                <a:latin typeface="Calibri"/>
                <a:cs typeface="Calibri"/>
              </a:rPr>
              <a:t> </a:t>
            </a:r>
            <a:r>
              <a:rPr sz="2000" spc="-5" dirty="0">
                <a:solidFill>
                  <a:srgbClr val="FFFFFF"/>
                </a:solidFill>
                <a:latin typeface="Calibri"/>
                <a:cs typeface="Calibri"/>
              </a:rPr>
              <a:t>that.</a:t>
            </a:r>
            <a:endParaRPr sz="2000">
              <a:latin typeface="Calibri"/>
              <a:cs typeface="Calibri"/>
            </a:endParaRPr>
          </a:p>
        </p:txBody>
      </p:sp>
      <p:sp>
        <p:nvSpPr>
          <p:cNvPr id="13" name="object 13"/>
          <p:cNvSpPr/>
          <p:nvPr/>
        </p:nvSpPr>
        <p:spPr>
          <a:xfrm>
            <a:off x="2408317" y="3509977"/>
            <a:ext cx="1078230" cy="1078230"/>
          </a:xfrm>
          <a:custGeom>
            <a:avLst/>
            <a:gdLst/>
            <a:ahLst/>
            <a:cxnLst/>
            <a:rect l="l" t="t" r="r" b="b"/>
            <a:pathLst>
              <a:path w="1078229" h="1078229">
                <a:moveTo>
                  <a:pt x="538822" y="0"/>
                </a:moveTo>
                <a:lnTo>
                  <a:pt x="489778" y="2202"/>
                </a:lnTo>
                <a:lnTo>
                  <a:pt x="441968" y="8681"/>
                </a:lnTo>
                <a:lnTo>
                  <a:pt x="395581" y="19247"/>
                </a:lnTo>
                <a:lnTo>
                  <a:pt x="350809" y="33711"/>
                </a:lnTo>
                <a:lnTo>
                  <a:pt x="307840" y="51881"/>
                </a:lnTo>
                <a:lnTo>
                  <a:pt x="266867" y="73567"/>
                </a:lnTo>
                <a:lnTo>
                  <a:pt x="228078" y="98579"/>
                </a:lnTo>
                <a:lnTo>
                  <a:pt x="191665" y="126727"/>
                </a:lnTo>
                <a:lnTo>
                  <a:pt x="157816" y="157821"/>
                </a:lnTo>
                <a:lnTo>
                  <a:pt x="126723" y="191670"/>
                </a:lnTo>
                <a:lnTo>
                  <a:pt x="98576" y="228084"/>
                </a:lnTo>
                <a:lnTo>
                  <a:pt x="73564" y="266873"/>
                </a:lnTo>
                <a:lnTo>
                  <a:pt x="51879" y="307846"/>
                </a:lnTo>
                <a:lnTo>
                  <a:pt x="33709" y="350814"/>
                </a:lnTo>
                <a:lnTo>
                  <a:pt x="19247" y="395585"/>
                </a:lnTo>
                <a:lnTo>
                  <a:pt x="8681" y="441971"/>
                </a:lnTo>
                <a:lnTo>
                  <a:pt x="2201" y="489780"/>
                </a:lnTo>
                <a:lnTo>
                  <a:pt x="0" y="538822"/>
                </a:lnTo>
                <a:lnTo>
                  <a:pt x="2201" y="587867"/>
                </a:lnTo>
                <a:lnTo>
                  <a:pt x="8681" y="635677"/>
                </a:lnTo>
                <a:lnTo>
                  <a:pt x="19247" y="682064"/>
                </a:lnTo>
                <a:lnTo>
                  <a:pt x="33709" y="726836"/>
                </a:lnTo>
                <a:lnTo>
                  <a:pt x="51879" y="769804"/>
                </a:lnTo>
                <a:lnTo>
                  <a:pt x="73564" y="810778"/>
                </a:lnTo>
                <a:lnTo>
                  <a:pt x="98576" y="849567"/>
                </a:lnTo>
                <a:lnTo>
                  <a:pt x="126723" y="885980"/>
                </a:lnTo>
                <a:lnTo>
                  <a:pt x="157816" y="919829"/>
                </a:lnTo>
                <a:lnTo>
                  <a:pt x="191665" y="950922"/>
                </a:lnTo>
                <a:lnTo>
                  <a:pt x="228078" y="979069"/>
                </a:lnTo>
                <a:lnTo>
                  <a:pt x="266867" y="1004081"/>
                </a:lnTo>
                <a:lnTo>
                  <a:pt x="307840" y="1025766"/>
                </a:lnTo>
                <a:lnTo>
                  <a:pt x="350809" y="1043935"/>
                </a:lnTo>
                <a:lnTo>
                  <a:pt x="395581" y="1058398"/>
                </a:lnTo>
                <a:lnTo>
                  <a:pt x="441968" y="1068964"/>
                </a:lnTo>
                <a:lnTo>
                  <a:pt x="489778" y="1075443"/>
                </a:lnTo>
                <a:lnTo>
                  <a:pt x="538822" y="1077645"/>
                </a:lnTo>
                <a:lnTo>
                  <a:pt x="587867" y="1075443"/>
                </a:lnTo>
                <a:lnTo>
                  <a:pt x="635677" y="1068964"/>
                </a:lnTo>
                <a:lnTo>
                  <a:pt x="682064" y="1058398"/>
                </a:lnTo>
                <a:lnTo>
                  <a:pt x="726836" y="1043935"/>
                </a:lnTo>
                <a:lnTo>
                  <a:pt x="769804" y="1025766"/>
                </a:lnTo>
                <a:lnTo>
                  <a:pt x="810778" y="1004081"/>
                </a:lnTo>
                <a:lnTo>
                  <a:pt x="849567" y="979069"/>
                </a:lnTo>
                <a:lnTo>
                  <a:pt x="885980" y="950922"/>
                </a:lnTo>
                <a:lnTo>
                  <a:pt x="919829" y="919829"/>
                </a:lnTo>
                <a:lnTo>
                  <a:pt x="950922" y="885980"/>
                </a:lnTo>
                <a:lnTo>
                  <a:pt x="979069" y="849567"/>
                </a:lnTo>
                <a:lnTo>
                  <a:pt x="1004081" y="810778"/>
                </a:lnTo>
                <a:lnTo>
                  <a:pt x="1025766" y="769804"/>
                </a:lnTo>
                <a:lnTo>
                  <a:pt x="1043935" y="726836"/>
                </a:lnTo>
                <a:lnTo>
                  <a:pt x="1058398" y="682064"/>
                </a:lnTo>
                <a:lnTo>
                  <a:pt x="1068964" y="635677"/>
                </a:lnTo>
                <a:lnTo>
                  <a:pt x="1075443" y="587867"/>
                </a:lnTo>
                <a:lnTo>
                  <a:pt x="1077645" y="538822"/>
                </a:lnTo>
                <a:lnTo>
                  <a:pt x="1075443" y="489780"/>
                </a:lnTo>
                <a:lnTo>
                  <a:pt x="1068964" y="441971"/>
                </a:lnTo>
                <a:lnTo>
                  <a:pt x="1058398" y="395585"/>
                </a:lnTo>
                <a:lnTo>
                  <a:pt x="1043935" y="350814"/>
                </a:lnTo>
                <a:lnTo>
                  <a:pt x="1025766" y="307846"/>
                </a:lnTo>
                <a:lnTo>
                  <a:pt x="1004081" y="266873"/>
                </a:lnTo>
                <a:lnTo>
                  <a:pt x="979069" y="228084"/>
                </a:lnTo>
                <a:lnTo>
                  <a:pt x="950922" y="191670"/>
                </a:lnTo>
                <a:lnTo>
                  <a:pt x="919829" y="157821"/>
                </a:lnTo>
                <a:lnTo>
                  <a:pt x="885980" y="126727"/>
                </a:lnTo>
                <a:lnTo>
                  <a:pt x="849567" y="98579"/>
                </a:lnTo>
                <a:lnTo>
                  <a:pt x="810778" y="73567"/>
                </a:lnTo>
                <a:lnTo>
                  <a:pt x="769804" y="51881"/>
                </a:lnTo>
                <a:lnTo>
                  <a:pt x="726836" y="33711"/>
                </a:lnTo>
                <a:lnTo>
                  <a:pt x="682064" y="19247"/>
                </a:lnTo>
                <a:lnTo>
                  <a:pt x="635677" y="8681"/>
                </a:lnTo>
                <a:lnTo>
                  <a:pt x="587867" y="2202"/>
                </a:lnTo>
                <a:lnTo>
                  <a:pt x="538822" y="0"/>
                </a:lnTo>
                <a:close/>
              </a:path>
            </a:pathLst>
          </a:custGeom>
          <a:solidFill>
            <a:srgbClr val="FFFFFF"/>
          </a:solidFill>
        </p:spPr>
        <p:txBody>
          <a:bodyPr wrap="square" lIns="0" tIns="0" rIns="0" bIns="0" rtlCol="0"/>
          <a:lstStyle/>
          <a:p>
            <a:endParaRPr/>
          </a:p>
        </p:txBody>
      </p:sp>
      <p:sp>
        <p:nvSpPr>
          <p:cNvPr id="14" name="object 14"/>
          <p:cNvSpPr txBox="1"/>
          <p:nvPr/>
        </p:nvSpPr>
        <p:spPr>
          <a:xfrm>
            <a:off x="2782939" y="3639228"/>
            <a:ext cx="334645" cy="787400"/>
          </a:xfrm>
          <a:prstGeom prst="rect">
            <a:avLst/>
          </a:prstGeom>
        </p:spPr>
        <p:txBody>
          <a:bodyPr vert="horz" wrap="square" lIns="0" tIns="12700" rIns="0" bIns="0" rtlCol="0">
            <a:spAutoFit/>
          </a:bodyPr>
          <a:lstStyle/>
          <a:p>
            <a:pPr>
              <a:lnSpc>
                <a:spcPct val="100000"/>
              </a:lnSpc>
              <a:spcBef>
                <a:spcPts val="100"/>
              </a:spcBef>
            </a:pPr>
            <a:r>
              <a:rPr sz="5000" b="1" dirty="0">
                <a:solidFill>
                  <a:srgbClr val="00A0D2"/>
                </a:solidFill>
                <a:latin typeface="Calibri"/>
                <a:cs typeface="Calibri"/>
              </a:rPr>
              <a:t>1</a:t>
            </a:r>
            <a:endParaRPr sz="5000">
              <a:latin typeface="Calibri"/>
              <a:cs typeface="Calibri"/>
            </a:endParaRPr>
          </a:p>
        </p:txBody>
      </p:sp>
      <p:sp>
        <p:nvSpPr>
          <p:cNvPr id="15" name="object 15"/>
          <p:cNvSpPr/>
          <p:nvPr/>
        </p:nvSpPr>
        <p:spPr>
          <a:xfrm>
            <a:off x="8128556" y="3509977"/>
            <a:ext cx="1078230" cy="1078230"/>
          </a:xfrm>
          <a:custGeom>
            <a:avLst/>
            <a:gdLst/>
            <a:ahLst/>
            <a:cxnLst/>
            <a:rect l="l" t="t" r="r" b="b"/>
            <a:pathLst>
              <a:path w="1078229" h="1078229">
                <a:moveTo>
                  <a:pt x="538822" y="0"/>
                </a:moveTo>
                <a:lnTo>
                  <a:pt x="489778" y="2202"/>
                </a:lnTo>
                <a:lnTo>
                  <a:pt x="441968" y="8681"/>
                </a:lnTo>
                <a:lnTo>
                  <a:pt x="395581" y="19247"/>
                </a:lnTo>
                <a:lnTo>
                  <a:pt x="350809" y="33711"/>
                </a:lnTo>
                <a:lnTo>
                  <a:pt x="307840" y="51881"/>
                </a:lnTo>
                <a:lnTo>
                  <a:pt x="266867" y="73567"/>
                </a:lnTo>
                <a:lnTo>
                  <a:pt x="228078" y="98579"/>
                </a:lnTo>
                <a:lnTo>
                  <a:pt x="191665" y="126727"/>
                </a:lnTo>
                <a:lnTo>
                  <a:pt x="157816" y="157821"/>
                </a:lnTo>
                <a:lnTo>
                  <a:pt x="126723" y="191670"/>
                </a:lnTo>
                <a:lnTo>
                  <a:pt x="98576" y="228084"/>
                </a:lnTo>
                <a:lnTo>
                  <a:pt x="73564" y="266873"/>
                </a:lnTo>
                <a:lnTo>
                  <a:pt x="51879" y="307846"/>
                </a:lnTo>
                <a:lnTo>
                  <a:pt x="33709" y="350814"/>
                </a:lnTo>
                <a:lnTo>
                  <a:pt x="19247" y="395585"/>
                </a:lnTo>
                <a:lnTo>
                  <a:pt x="8681" y="441971"/>
                </a:lnTo>
                <a:lnTo>
                  <a:pt x="2201" y="489780"/>
                </a:lnTo>
                <a:lnTo>
                  <a:pt x="0" y="538822"/>
                </a:lnTo>
                <a:lnTo>
                  <a:pt x="2201" y="587867"/>
                </a:lnTo>
                <a:lnTo>
                  <a:pt x="8681" y="635677"/>
                </a:lnTo>
                <a:lnTo>
                  <a:pt x="19247" y="682064"/>
                </a:lnTo>
                <a:lnTo>
                  <a:pt x="33709" y="726836"/>
                </a:lnTo>
                <a:lnTo>
                  <a:pt x="51879" y="769804"/>
                </a:lnTo>
                <a:lnTo>
                  <a:pt x="73564" y="810778"/>
                </a:lnTo>
                <a:lnTo>
                  <a:pt x="98576" y="849567"/>
                </a:lnTo>
                <a:lnTo>
                  <a:pt x="126723" y="885980"/>
                </a:lnTo>
                <a:lnTo>
                  <a:pt x="157816" y="919829"/>
                </a:lnTo>
                <a:lnTo>
                  <a:pt x="191665" y="950922"/>
                </a:lnTo>
                <a:lnTo>
                  <a:pt x="228078" y="979069"/>
                </a:lnTo>
                <a:lnTo>
                  <a:pt x="266867" y="1004081"/>
                </a:lnTo>
                <a:lnTo>
                  <a:pt x="307840" y="1025766"/>
                </a:lnTo>
                <a:lnTo>
                  <a:pt x="350809" y="1043935"/>
                </a:lnTo>
                <a:lnTo>
                  <a:pt x="395581" y="1058398"/>
                </a:lnTo>
                <a:lnTo>
                  <a:pt x="441968" y="1068964"/>
                </a:lnTo>
                <a:lnTo>
                  <a:pt x="489778" y="1075443"/>
                </a:lnTo>
                <a:lnTo>
                  <a:pt x="538822" y="1077645"/>
                </a:lnTo>
                <a:lnTo>
                  <a:pt x="587867" y="1075443"/>
                </a:lnTo>
                <a:lnTo>
                  <a:pt x="635677" y="1068964"/>
                </a:lnTo>
                <a:lnTo>
                  <a:pt x="682064" y="1058398"/>
                </a:lnTo>
                <a:lnTo>
                  <a:pt x="726836" y="1043935"/>
                </a:lnTo>
                <a:lnTo>
                  <a:pt x="769804" y="1025766"/>
                </a:lnTo>
                <a:lnTo>
                  <a:pt x="810778" y="1004081"/>
                </a:lnTo>
                <a:lnTo>
                  <a:pt x="849567" y="979069"/>
                </a:lnTo>
                <a:lnTo>
                  <a:pt x="885980" y="950922"/>
                </a:lnTo>
                <a:lnTo>
                  <a:pt x="919829" y="919829"/>
                </a:lnTo>
                <a:lnTo>
                  <a:pt x="950922" y="885980"/>
                </a:lnTo>
                <a:lnTo>
                  <a:pt x="979069" y="849567"/>
                </a:lnTo>
                <a:lnTo>
                  <a:pt x="1004081" y="810778"/>
                </a:lnTo>
                <a:lnTo>
                  <a:pt x="1025766" y="769804"/>
                </a:lnTo>
                <a:lnTo>
                  <a:pt x="1043935" y="726836"/>
                </a:lnTo>
                <a:lnTo>
                  <a:pt x="1058398" y="682064"/>
                </a:lnTo>
                <a:lnTo>
                  <a:pt x="1068964" y="635677"/>
                </a:lnTo>
                <a:lnTo>
                  <a:pt x="1075443" y="587867"/>
                </a:lnTo>
                <a:lnTo>
                  <a:pt x="1077645" y="538822"/>
                </a:lnTo>
                <a:lnTo>
                  <a:pt x="1075443" y="489780"/>
                </a:lnTo>
                <a:lnTo>
                  <a:pt x="1068964" y="441971"/>
                </a:lnTo>
                <a:lnTo>
                  <a:pt x="1058398" y="395585"/>
                </a:lnTo>
                <a:lnTo>
                  <a:pt x="1043935" y="350814"/>
                </a:lnTo>
                <a:lnTo>
                  <a:pt x="1025766" y="307846"/>
                </a:lnTo>
                <a:lnTo>
                  <a:pt x="1004081" y="266873"/>
                </a:lnTo>
                <a:lnTo>
                  <a:pt x="979069" y="228084"/>
                </a:lnTo>
                <a:lnTo>
                  <a:pt x="950922" y="191670"/>
                </a:lnTo>
                <a:lnTo>
                  <a:pt x="919829" y="157821"/>
                </a:lnTo>
                <a:lnTo>
                  <a:pt x="885980" y="126727"/>
                </a:lnTo>
                <a:lnTo>
                  <a:pt x="849567" y="98579"/>
                </a:lnTo>
                <a:lnTo>
                  <a:pt x="810778" y="73567"/>
                </a:lnTo>
                <a:lnTo>
                  <a:pt x="769804" y="51881"/>
                </a:lnTo>
                <a:lnTo>
                  <a:pt x="726836" y="33711"/>
                </a:lnTo>
                <a:lnTo>
                  <a:pt x="682064" y="19247"/>
                </a:lnTo>
                <a:lnTo>
                  <a:pt x="635677" y="8681"/>
                </a:lnTo>
                <a:lnTo>
                  <a:pt x="587867" y="2202"/>
                </a:lnTo>
                <a:lnTo>
                  <a:pt x="538822" y="0"/>
                </a:lnTo>
                <a:close/>
              </a:path>
            </a:pathLst>
          </a:custGeom>
          <a:solidFill>
            <a:srgbClr val="FFFFFF"/>
          </a:solidFill>
        </p:spPr>
        <p:txBody>
          <a:bodyPr wrap="square" lIns="0" tIns="0" rIns="0" bIns="0" rtlCol="0"/>
          <a:lstStyle/>
          <a:p>
            <a:endParaRPr/>
          </a:p>
        </p:txBody>
      </p:sp>
      <p:sp>
        <p:nvSpPr>
          <p:cNvPr id="16" name="object 16"/>
          <p:cNvSpPr txBox="1"/>
          <p:nvPr/>
        </p:nvSpPr>
        <p:spPr>
          <a:xfrm>
            <a:off x="8509739" y="3639228"/>
            <a:ext cx="334645" cy="787400"/>
          </a:xfrm>
          <a:prstGeom prst="rect">
            <a:avLst/>
          </a:prstGeom>
        </p:spPr>
        <p:txBody>
          <a:bodyPr vert="horz" wrap="square" lIns="0" tIns="12700" rIns="0" bIns="0" rtlCol="0">
            <a:spAutoFit/>
          </a:bodyPr>
          <a:lstStyle/>
          <a:p>
            <a:pPr>
              <a:lnSpc>
                <a:spcPct val="100000"/>
              </a:lnSpc>
              <a:spcBef>
                <a:spcPts val="100"/>
              </a:spcBef>
            </a:pPr>
            <a:r>
              <a:rPr sz="5000" b="1" dirty="0">
                <a:solidFill>
                  <a:srgbClr val="00AAA5"/>
                </a:solidFill>
                <a:latin typeface="Calibri"/>
                <a:cs typeface="Calibri"/>
              </a:rPr>
              <a:t>3</a:t>
            </a:r>
            <a:endParaRPr sz="5000">
              <a:latin typeface="Calibri"/>
              <a:cs typeface="Calibri"/>
            </a:endParaRPr>
          </a:p>
        </p:txBody>
      </p:sp>
      <p:sp>
        <p:nvSpPr>
          <p:cNvPr id="17" name="object 17"/>
          <p:cNvSpPr/>
          <p:nvPr/>
        </p:nvSpPr>
        <p:spPr>
          <a:xfrm>
            <a:off x="5263081" y="3509977"/>
            <a:ext cx="1078230" cy="1078230"/>
          </a:xfrm>
          <a:custGeom>
            <a:avLst/>
            <a:gdLst/>
            <a:ahLst/>
            <a:cxnLst/>
            <a:rect l="l" t="t" r="r" b="b"/>
            <a:pathLst>
              <a:path w="1078229" h="1078229">
                <a:moveTo>
                  <a:pt x="538822" y="0"/>
                </a:moveTo>
                <a:lnTo>
                  <a:pt x="489778" y="2202"/>
                </a:lnTo>
                <a:lnTo>
                  <a:pt x="441968" y="8681"/>
                </a:lnTo>
                <a:lnTo>
                  <a:pt x="395581" y="19247"/>
                </a:lnTo>
                <a:lnTo>
                  <a:pt x="350809" y="33711"/>
                </a:lnTo>
                <a:lnTo>
                  <a:pt x="307840" y="51881"/>
                </a:lnTo>
                <a:lnTo>
                  <a:pt x="266867" y="73567"/>
                </a:lnTo>
                <a:lnTo>
                  <a:pt x="228078" y="98579"/>
                </a:lnTo>
                <a:lnTo>
                  <a:pt x="191665" y="126727"/>
                </a:lnTo>
                <a:lnTo>
                  <a:pt x="157816" y="157821"/>
                </a:lnTo>
                <a:lnTo>
                  <a:pt x="126723" y="191670"/>
                </a:lnTo>
                <a:lnTo>
                  <a:pt x="98576" y="228084"/>
                </a:lnTo>
                <a:lnTo>
                  <a:pt x="73564" y="266873"/>
                </a:lnTo>
                <a:lnTo>
                  <a:pt x="51879" y="307846"/>
                </a:lnTo>
                <a:lnTo>
                  <a:pt x="33709" y="350814"/>
                </a:lnTo>
                <a:lnTo>
                  <a:pt x="19247" y="395585"/>
                </a:lnTo>
                <a:lnTo>
                  <a:pt x="8681" y="441971"/>
                </a:lnTo>
                <a:lnTo>
                  <a:pt x="2201" y="489780"/>
                </a:lnTo>
                <a:lnTo>
                  <a:pt x="0" y="538822"/>
                </a:lnTo>
                <a:lnTo>
                  <a:pt x="2201" y="587867"/>
                </a:lnTo>
                <a:lnTo>
                  <a:pt x="8681" y="635677"/>
                </a:lnTo>
                <a:lnTo>
                  <a:pt x="19247" y="682064"/>
                </a:lnTo>
                <a:lnTo>
                  <a:pt x="33709" y="726836"/>
                </a:lnTo>
                <a:lnTo>
                  <a:pt x="51879" y="769804"/>
                </a:lnTo>
                <a:lnTo>
                  <a:pt x="73564" y="810778"/>
                </a:lnTo>
                <a:lnTo>
                  <a:pt x="98576" y="849567"/>
                </a:lnTo>
                <a:lnTo>
                  <a:pt x="126723" y="885980"/>
                </a:lnTo>
                <a:lnTo>
                  <a:pt x="157816" y="919829"/>
                </a:lnTo>
                <a:lnTo>
                  <a:pt x="191665" y="950922"/>
                </a:lnTo>
                <a:lnTo>
                  <a:pt x="228078" y="979069"/>
                </a:lnTo>
                <a:lnTo>
                  <a:pt x="266867" y="1004081"/>
                </a:lnTo>
                <a:lnTo>
                  <a:pt x="307840" y="1025766"/>
                </a:lnTo>
                <a:lnTo>
                  <a:pt x="350809" y="1043935"/>
                </a:lnTo>
                <a:lnTo>
                  <a:pt x="395581" y="1058398"/>
                </a:lnTo>
                <a:lnTo>
                  <a:pt x="441968" y="1068964"/>
                </a:lnTo>
                <a:lnTo>
                  <a:pt x="489778" y="1075443"/>
                </a:lnTo>
                <a:lnTo>
                  <a:pt x="538822" y="1077645"/>
                </a:lnTo>
                <a:lnTo>
                  <a:pt x="587867" y="1075443"/>
                </a:lnTo>
                <a:lnTo>
                  <a:pt x="635677" y="1068964"/>
                </a:lnTo>
                <a:lnTo>
                  <a:pt x="682064" y="1058398"/>
                </a:lnTo>
                <a:lnTo>
                  <a:pt x="726836" y="1043935"/>
                </a:lnTo>
                <a:lnTo>
                  <a:pt x="769804" y="1025766"/>
                </a:lnTo>
                <a:lnTo>
                  <a:pt x="810778" y="1004081"/>
                </a:lnTo>
                <a:lnTo>
                  <a:pt x="849567" y="979069"/>
                </a:lnTo>
                <a:lnTo>
                  <a:pt x="885980" y="950922"/>
                </a:lnTo>
                <a:lnTo>
                  <a:pt x="919829" y="919829"/>
                </a:lnTo>
                <a:lnTo>
                  <a:pt x="950922" y="885980"/>
                </a:lnTo>
                <a:lnTo>
                  <a:pt x="979069" y="849567"/>
                </a:lnTo>
                <a:lnTo>
                  <a:pt x="1004081" y="810778"/>
                </a:lnTo>
                <a:lnTo>
                  <a:pt x="1025766" y="769804"/>
                </a:lnTo>
                <a:lnTo>
                  <a:pt x="1043935" y="726836"/>
                </a:lnTo>
                <a:lnTo>
                  <a:pt x="1058398" y="682064"/>
                </a:lnTo>
                <a:lnTo>
                  <a:pt x="1068964" y="635677"/>
                </a:lnTo>
                <a:lnTo>
                  <a:pt x="1075443" y="587867"/>
                </a:lnTo>
                <a:lnTo>
                  <a:pt x="1077645" y="538822"/>
                </a:lnTo>
                <a:lnTo>
                  <a:pt x="1075443" y="489780"/>
                </a:lnTo>
                <a:lnTo>
                  <a:pt x="1068964" y="441971"/>
                </a:lnTo>
                <a:lnTo>
                  <a:pt x="1058398" y="395585"/>
                </a:lnTo>
                <a:lnTo>
                  <a:pt x="1043935" y="350814"/>
                </a:lnTo>
                <a:lnTo>
                  <a:pt x="1025766" y="307846"/>
                </a:lnTo>
                <a:lnTo>
                  <a:pt x="1004081" y="266873"/>
                </a:lnTo>
                <a:lnTo>
                  <a:pt x="979069" y="228084"/>
                </a:lnTo>
                <a:lnTo>
                  <a:pt x="950922" y="191670"/>
                </a:lnTo>
                <a:lnTo>
                  <a:pt x="919829" y="157821"/>
                </a:lnTo>
                <a:lnTo>
                  <a:pt x="885980" y="126727"/>
                </a:lnTo>
                <a:lnTo>
                  <a:pt x="849567" y="98579"/>
                </a:lnTo>
                <a:lnTo>
                  <a:pt x="810778" y="73567"/>
                </a:lnTo>
                <a:lnTo>
                  <a:pt x="769804" y="51881"/>
                </a:lnTo>
                <a:lnTo>
                  <a:pt x="726836" y="33711"/>
                </a:lnTo>
                <a:lnTo>
                  <a:pt x="682064" y="19247"/>
                </a:lnTo>
                <a:lnTo>
                  <a:pt x="635677" y="8681"/>
                </a:lnTo>
                <a:lnTo>
                  <a:pt x="587867" y="2202"/>
                </a:lnTo>
                <a:lnTo>
                  <a:pt x="538822" y="0"/>
                </a:lnTo>
                <a:close/>
              </a:path>
            </a:pathLst>
          </a:custGeom>
          <a:solidFill>
            <a:srgbClr val="FFFFFF"/>
          </a:solidFill>
        </p:spPr>
        <p:txBody>
          <a:bodyPr wrap="square" lIns="0" tIns="0" rIns="0" bIns="0" rtlCol="0"/>
          <a:lstStyle/>
          <a:p>
            <a:endParaRPr/>
          </a:p>
        </p:txBody>
      </p:sp>
      <p:sp>
        <p:nvSpPr>
          <p:cNvPr id="18" name="object 18"/>
          <p:cNvSpPr txBox="1"/>
          <p:nvPr/>
        </p:nvSpPr>
        <p:spPr>
          <a:xfrm>
            <a:off x="5648415" y="3639228"/>
            <a:ext cx="334645" cy="787400"/>
          </a:xfrm>
          <a:prstGeom prst="rect">
            <a:avLst/>
          </a:prstGeom>
        </p:spPr>
        <p:txBody>
          <a:bodyPr vert="horz" wrap="square" lIns="0" tIns="12700" rIns="0" bIns="0" rtlCol="0">
            <a:spAutoFit/>
          </a:bodyPr>
          <a:lstStyle/>
          <a:p>
            <a:pPr>
              <a:lnSpc>
                <a:spcPct val="100000"/>
              </a:lnSpc>
              <a:spcBef>
                <a:spcPts val="100"/>
              </a:spcBef>
            </a:pPr>
            <a:r>
              <a:rPr sz="5000" b="1" dirty="0">
                <a:solidFill>
                  <a:srgbClr val="00597B"/>
                </a:solidFill>
                <a:latin typeface="Calibri"/>
                <a:cs typeface="Calibri"/>
              </a:rPr>
              <a:t>2</a:t>
            </a:r>
            <a:endParaRPr sz="5000">
              <a:latin typeface="Calibri"/>
              <a:cs typeface="Calibri"/>
            </a:endParaRPr>
          </a:p>
        </p:txBody>
      </p:sp>
      <p:sp>
        <p:nvSpPr>
          <p:cNvPr id="19" name="object 19"/>
          <p:cNvSpPr/>
          <p:nvPr/>
        </p:nvSpPr>
        <p:spPr>
          <a:xfrm>
            <a:off x="10989881" y="3509977"/>
            <a:ext cx="1078230" cy="1078230"/>
          </a:xfrm>
          <a:custGeom>
            <a:avLst/>
            <a:gdLst/>
            <a:ahLst/>
            <a:cxnLst/>
            <a:rect l="l" t="t" r="r" b="b"/>
            <a:pathLst>
              <a:path w="1078229" h="1078229">
                <a:moveTo>
                  <a:pt x="538822" y="0"/>
                </a:moveTo>
                <a:lnTo>
                  <a:pt x="489778" y="2202"/>
                </a:lnTo>
                <a:lnTo>
                  <a:pt x="441968" y="8681"/>
                </a:lnTo>
                <a:lnTo>
                  <a:pt x="395581" y="19247"/>
                </a:lnTo>
                <a:lnTo>
                  <a:pt x="350809" y="33711"/>
                </a:lnTo>
                <a:lnTo>
                  <a:pt x="307840" y="51881"/>
                </a:lnTo>
                <a:lnTo>
                  <a:pt x="266867" y="73567"/>
                </a:lnTo>
                <a:lnTo>
                  <a:pt x="228078" y="98579"/>
                </a:lnTo>
                <a:lnTo>
                  <a:pt x="191665" y="126727"/>
                </a:lnTo>
                <a:lnTo>
                  <a:pt x="157816" y="157821"/>
                </a:lnTo>
                <a:lnTo>
                  <a:pt x="126723" y="191670"/>
                </a:lnTo>
                <a:lnTo>
                  <a:pt x="98576" y="228084"/>
                </a:lnTo>
                <a:lnTo>
                  <a:pt x="73564" y="266873"/>
                </a:lnTo>
                <a:lnTo>
                  <a:pt x="51879" y="307846"/>
                </a:lnTo>
                <a:lnTo>
                  <a:pt x="33709" y="350814"/>
                </a:lnTo>
                <a:lnTo>
                  <a:pt x="19247" y="395585"/>
                </a:lnTo>
                <a:lnTo>
                  <a:pt x="8681" y="441971"/>
                </a:lnTo>
                <a:lnTo>
                  <a:pt x="2201" y="489780"/>
                </a:lnTo>
                <a:lnTo>
                  <a:pt x="0" y="538822"/>
                </a:lnTo>
                <a:lnTo>
                  <a:pt x="2201" y="587867"/>
                </a:lnTo>
                <a:lnTo>
                  <a:pt x="8681" y="635677"/>
                </a:lnTo>
                <a:lnTo>
                  <a:pt x="19247" y="682064"/>
                </a:lnTo>
                <a:lnTo>
                  <a:pt x="33709" y="726836"/>
                </a:lnTo>
                <a:lnTo>
                  <a:pt x="51879" y="769804"/>
                </a:lnTo>
                <a:lnTo>
                  <a:pt x="73564" y="810778"/>
                </a:lnTo>
                <a:lnTo>
                  <a:pt x="98576" y="849567"/>
                </a:lnTo>
                <a:lnTo>
                  <a:pt x="126723" y="885980"/>
                </a:lnTo>
                <a:lnTo>
                  <a:pt x="157816" y="919829"/>
                </a:lnTo>
                <a:lnTo>
                  <a:pt x="191665" y="950922"/>
                </a:lnTo>
                <a:lnTo>
                  <a:pt x="228078" y="979069"/>
                </a:lnTo>
                <a:lnTo>
                  <a:pt x="266867" y="1004081"/>
                </a:lnTo>
                <a:lnTo>
                  <a:pt x="307840" y="1025766"/>
                </a:lnTo>
                <a:lnTo>
                  <a:pt x="350809" y="1043935"/>
                </a:lnTo>
                <a:lnTo>
                  <a:pt x="395581" y="1058398"/>
                </a:lnTo>
                <a:lnTo>
                  <a:pt x="441968" y="1068964"/>
                </a:lnTo>
                <a:lnTo>
                  <a:pt x="489778" y="1075443"/>
                </a:lnTo>
                <a:lnTo>
                  <a:pt x="538822" y="1077645"/>
                </a:lnTo>
                <a:lnTo>
                  <a:pt x="587867" y="1075443"/>
                </a:lnTo>
                <a:lnTo>
                  <a:pt x="635677" y="1068964"/>
                </a:lnTo>
                <a:lnTo>
                  <a:pt x="682064" y="1058398"/>
                </a:lnTo>
                <a:lnTo>
                  <a:pt x="726836" y="1043935"/>
                </a:lnTo>
                <a:lnTo>
                  <a:pt x="769804" y="1025766"/>
                </a:lnTo>
                <a:lnTo>
                  <a:pt x="810778" y="1004081"/>
                </a:lnTo>
                <a:lnTo>
                  <a:pt x="849567" y="979069"/>
                </a:lnTo>
                <a:lnTo>
                  <a:pt x="885980" y="950922"/>
                </a:lnTo>
                <a:lnTo>
                  <a:pt x="919829" y="919829"/>
                </a:lnTo>
                <a:lnTo>
                  <a:pt x="950922" y="885980"/>
                </a:lnTo>
                <a:lnTo>
                  <a:pt x="979069" y="849567"/>
                </a:lnTo>
                <a:lnTo>
                  <a:pt x="1004081" y="810778"/>
                </a:lnTo>
                <a:lnTo>
                  <a:pt x="1025766" y="769804"/>
                </a:lnTo>
                <a:lnTo>
                  <a:pt x="1043935" y="726836"/>
                </a:lnTo>
                <a:lnTo>
                  <a:pt x="1058398" y="682064"/>
                </a:lnTo>
                <a:lnTo>
                  <a:pt x="1068964" y="635677"/>
                </a:lnTo>
                <a:lnTo>
                  <a:pt x="1075443" y="587867"/>
                </a:lnTo>
                <a:lnTo>
                  <a:pt x="1077645" y="538822"/>
                </a:lnTo>
                <a:lnTo>
                  <a:pt x="1075443" y="489780"/>
                </a:lnTo>
                <a:lnTo>
                  <a:pt x="1068964" y="441971"/>
                </a:lnTo>
                <a:lnTo>
                  <a:pt x="1058398" y="395585"/>
                </a:lnTo>
                <a:lnTo>
                  <a:pt x="1043935" y="350814"/>
                </a:lnTo>
                <a:lnTo>
                  <a:pt x="1025766" y="307846"/>
                </a:lnTo>
                <a:lnTo>
                  <a:pt x="1004081" y="266873"/>
                </a:lnTo>
                <a:lnTo>
                  <a:pt x="979069" y="228084"/>
                </a:lnTo>
                <a:lnTo>
                  <a:pt x="950922" y="191670"/>
                </a:lnTo>
                <a:lnTo>
                  <a:pt x="919829" y="157821"/>
                </a:lnTo>
                <a:lnTo>
                  <a:pt x="885980" y="126727"/>
                </a:lnTo>
                <a:lnTo>
                  <a:pt x="849567" y="98579"/>
                </a:lnTo>
                <a:lnTo>
                  <a:pt x="810778" y="73567"/>
                </a:lnTo>
                <a:lnTo>
                  <a:pt x="769804" y="51881"/>
                </a:lnTo>
                <a:lnTo>
                  <a:pt x="726836" y="33711"/>
                </a:lnTo>
                <a:lnTo>
                  <a:pt x="682064" y="19247"/>
                </a:lnTo>
                <a:lnTo>
                  <a:pt x="635677" y="8681"/>
                </a:lnTo>
                <a:lnTo>
                  <a:pt x="587867" y="2202"/>
                </a:lnTo>
                <a:lnTo>
                  <a:pt x="538822" y="0"/>
                </a:lnTo>
                <a:close/>
              </a:path>
            </a:pathLst>
          </a:custGeom>
          <a:solidFill>
            <a:srgbClr val="FFFFFF"/>
          </a:solidFill>
        </p:spPr>
        <p:txBody>
          <a:bodyPr wrap="square" lIns="0" tIns="0" rIns="0" bIns="0" rtlCol="0"/>
          <a:lstStyle/>
          <a:p>
            <a:endParaRPr/>
          </a:p>
        </p:txBody>
      </p:sp>
      <p:sp>
        <p:nvSpPr>
          <p:cNvPr id="20" name="object 20"/>
          <p:cNvSpPr txBox="1"/>
          <p:nvPr/>
        </p:nvSpPr>
        <p:spPr>
          <a:xfrm>
            <a:off x="11371934" y="3639228"/>
            <a:ext cx="334645" cy="787400"/>
          </a:xfrm>
          <a:prstGeom prst="rect">
            <a:avLst/>
          </a:prstGeom>
        </p:spPr>
        <p:txBody>
          <a:bodyPr vert="horz" wrap="square" lIns="0" tIns="12700" rIns="0" bIns="0" rtlCol="0">
            <a:spAutoFit/>
          </a:bodyPr>
          <a:lstStyle/>
          <a:p>
            <a:pPr>
              <a:lnSpc>
                <a:spcPct val="100000"/>
              </a:lnSpc>
              <a:spcBef>
                <a:spcPts val="100"/>
              </a:spcBef>
            </a:pPr>
            <a:r>
              <a:rPr sz="5000" b="1" dirty="0">
                <a:solidFill>
                  <a:srgbClr val="00597B"/>
                </a:solidFill>
                <a:latin typeface="Calibri"/>
                <a:cs typeface="Calibri"/>
              </a:rPr>
              <a:t>4</a:t>
            </a:r>
            <a:endParaRPr sz="5000">
              <a:latin typeface="Calibri"/>
              <a:cs typeface="Calibri"/>
            </a:endParaRPr>
          </a:p>
        </p:txBody>
      </p:sp>
      <p:sp>
        <p:nvSpPr>
          <p:cNvPr id="21" name="object 21"/>
          <p:cNvSpPr/>
          <p:nvPr/>
        </p:nvSpPr>
        <p:spPr>
          <a:xfrm>
            <a:off x="13858637" y="3509977"/>
            <a:ext cx="1078230" cy="1078230"/>
          </a:xfrm>
          <a:custGeom>
            <a:avLst/>
            <a:gdLst/>
            <a:ahLst/>
            <a:cxnLst/>
            <a:rect l="l" t="t" r="r" b="b"/>
            <a:pathLst>
              <a:path w="1078230" h="1078229">
                <a:moveTo>
                  <a:pt x="538822" y="0"/>
                </a:moveTo>
                <a:lnTo>
                  <a:pt x="489778" y="2202"/>
                </a:lnTo>
                <a:lnTo>
                  <a:pt x="441968" y="8681"/>
                </a:lnTo>
                <a:lnTo>
                  <a:pt x="395581" y="19247"/>
                </a:lnTo>
                <a:lnTo>
                  <a:pt x="350809" y="33711"/>
                </a:lnTo>
                <a:lnTo>
                  <a:pt x="307840" y="51881"/>
                </a:lnTo>
                <a:lnTo>
                  <a:pt x="266867" y="73567"/>
                </a:lnTo>
                <a:lnTo>
                  <a:pt x="228078" y="98579"/>
                </a:lnTo>
                <a:lnTo>
                  <a:pt x="191665" y="126727"/>
                </a:lnTo>
                <a:lnTo>
                  <a:pt x="157816" y="157821"/>
                </a:lnTo>
                <a:lnTo>
                  <a:pt x="126723" y="191670"/>
                </a:lnTo>
                <a:lnTo>
                  <a:pt x="98576" y="228084"/>
                </a:lnTo>
                <a:lnTo>
                  <a:pt x="73564" y="266873"/>
                </a:lnTo>
                <a:lnTo>
                  <a:pt x="51879" y="307846"/>
                </a:lnTo>
                <a:lnTo>
                  <a:pt x="33709" y="350814"/>
                </a:lnTo>
                <a:lnTo>
                  <a:pt x="19247" y="395585"/>
                </a:lnTo>
                <a:lnTo>
                  <a:pt x="8681" y="441971"/>
                </a:lnTo>
                <a:lnTo>
                  <a:pt x="2201" y="489780"/>
                </a:lnTo>
                <a:lnTo>
                  <a:pt x="0" y="538822"/>
                </a:lnTo>
                <a:lnTo>
                  <a:pt x="2201" y="587867"/>
                </a:lnTo>
                <a:lnTo>
                  <a:pt x="8681" y="635677"/>
                </a:lnTo>
                <a:lnTo>
                  <a:pt x="19247" y="682064"/>
                </a:lnTo>
                <a:lnTo>
                  <a:pt x="33709" y="726836"/>
                </a:lnTo>
                <a:lnTo>
                  <a:pt x="51879" y="769804"/>
                </a:lnTo>
                <a:lnTo>
                  <a:pt x="73564" y="810778"/>
                </a:lnTo>
                <a:lnTo>
                  <a:pt x="98576" y="849567"/>
                </a:lnTo>
                <a:lnTo>
                  <a:pt x="126723" y="885980"/>
                </a:lnTo>
                <a:lnTo>
                  <a:pt x="157816" y="919829"/>
                </a:lnTo>
                <a:lnTo>
                  <a:pt x="191665" y="950922"/>
                </a:lnTo>
                <a:lnTo>
                  <a:pt x="228078" y="979069"/>
                </a:lnTo>
                <a:lnTo>
                  <a:pt x="266867" y="1004081"/>
                </a:lnTo>
                <a:lnTo>
                  <a:pt x="307840" y="1025766"/>
                </a:lnTo>
                <a:lnTo>
                  <a:pt x="350809" y="1043935"/>
                </a:lnTo>
                <a:lnTo>
                  <a:pt x="395581" y="1058398"/>
                </a:lnTo>
                <a:lnTo>
                  <a:pt x="441968" y="1068964"/>
                </a:lnTo>
                <a:lnTo>
                  <a:pt x="489778" y="1075443"/>
                </a:lnTo>
                <a:lnTo>
                  <a:pt x="538822" y="1077645"/>
                </a:lnTo>
                <a:lnTo>
                  <a:pt x="587867" y="1075443"/>
                </a:lnTo>
                <a:lnTo>
                  <a:pt x="635677" y="1068964"/>
                </a:lnTo>
                <a:lnTo>
                  <a:pt x="682064" y="1058398"/>
                </a:lnTo>
                <a:lnTo>
                  <a:pt x="726836" y="1043935"/>
                </a:lnTo>
                <a:lnTo>
                  <a:pt x="769804" y="1025766"/>
                </a:lnTo>
                <a:lnTo>
                  <a:pt x="810778" y="1004081"/>
                </a:lnTo>
                <a:lnTo>
                  <a:pt x="849567" y="979069"/>
                </a:lnTo>
                <a:lnTo>
                  <a:pt x="885980" y="950922"/>
                </a:lnTo>
                <a:lnTo>
                  <a:pt x="919829" y="919829"/>
                </a:lnTo>
                <a:lnTo>
                  <a:pt x="950922" y="885980"/>
                </a:lnTo>
                <a:lnTo>
                  <a:pt x="979069" y="849567"/>
                </a:lnTo>
                <a:lnTo>
                  <a:pt x="1004081" y="810778"/>
                </a:lnTo>
                <a:lnTo>
                  <a:pt x="1025766" y="769804"/>
                </a:lnTo>
                <a:lnTo>
                  <a:pt x="1043935" y="726836"/>
                </a:lnTo>
                <a:lnTo>
                  <a:pt x="1058398" y="682064"/>
                </a:lnTo>
                <a:lnTo>
                  <a:pt x="1068964" y="635677"/>
                </a:lnTo>
                <a:lnTo>
                  <a:pt x="1075443" y="587867"/>
                </a:lnTo>
                <a:lnTo>
                  <a:pt x="1077645" y="538822"/>
                </a:lnTo>
                <a:lnTo>
                  <a:pt x="1075443" y="489780"/>
                </a:lnTo>
                <a:lnTo>
                  <a:pt x="1068964" y="441971"/>
                </a:lnTo>
                <a:lnTo>
                  <a:pt x="1058398" y="395585"/>
                </a:lnTo>
                <a:lnTo>
                  <a:pt x="1043935" y="350814"/>
                </a:lnTo>
                <a:lnTo>
                  <a:pt x="1025766" y="307846"/>
                </a:lnTo>
                <a:lnTo>
                  <a:pt x="1004081" y="266873"/>
                </a:lnTo>
                <a:lnTo>
                  <a:pt x="979069" y="228084"/>
                </a:lnTo>
                <a:lnTo>
                  <a:pt x="950922" y="191670"/>
                </a:lnTo>
                <a:lnTo>
                  <a:pt x="919829" y="157821"/>
                </a:lnTo>
                <a:lnTo>
                  <a:pt x="885980" y="126727"/>
                </a:lnTo>
                <a:lnTo>
                  <a:pt x="849567" y="98579"/>
                </a:lnTo>
                <a:lnTo>
                  <a:pt x="810778" y="73567"/>
                </a:lnTo>
                <a:lnTo>
                  <a:pt x="769804" y="51881"/>
                </a:lnTo>
                <a:lnTo>
                  <a:pt x="726836" y="33711"/>
                </a:lnTo>
                <a:lnTo>
                  <a:pt x="682064" y="19247"/>
                </a:lnTo>
                <a:lnTo>
                  <a:pt x="635677" y="8681"/>
                </a:lnTo>
                <a:lnTo>
                  <a:pt x="587867" y="2202"/>
                </a:lnTo>
                <a:lnTo>
                  <a:pt x="538822" y="0"/>
                </a:lnTo>
                <a:close/>
              </a:path>
            </a:pathLst>
          </a:custGeom>
          <a:solidFill>
            <a:srgbClr val="FFFFFF"/>
          </a:solidFill>
        </p:spPr>
        <p:txBody>
          <a:bodyPr wrap="square" lIns="0" tIns="0" rIns="0" bIns="0" rtlCol="0"/>
          <a:lstStyle/>
          <a:p>
            <a:endParaRPr/>
          </a:p>
        </p:txBody>
      </p:sp>
      <p:sp>
        <p:nvSpPr>
          <p:cNvPr id="22" name="object 22"/>
          <p:cNvSpPr txBox="1"/>
          <p:nvPr/>
        </p:nvSpPr>
        <p:spPr>
          <a:xfrm>
            <a:off x="14233259" y="3639228"/>
            <a:ext cx="334645" cy="787400"/>
          </a:xfrm>
          <a:prstGeom prst="rect">
            <a:avLst/>
          </a:prstGeom>
        </p:spPr>
        <p:txBody>
          <a:bodyPr vert="horz" wrap="square" lIns="0" tIns="12700" rIns="0" bIns="0" rtlCol="0">
            <a:spAutoFit/>
          </a:bodyPr>
          <a:lstStyle/>
          <a:p>
            <a:pPr>
              <a:lnSpc>
                <a:spcPct val="100000"/>
              </a:lnSpc>
              <a:spcBef>
                <a:spcPts val="100"/>
              </a:spcBef>
            </a:pPr>
            <a:r>
              <a:rPr sz="5000" b="1" dirty="0">
                <a:solidFill>
                  <a:srgbClr val="00A0D2"/>
                </a:solidFill>
                <a:latin typeface="Calibri"/>
                <a:cs typeface="Calibri"/>
              </a:rPr>
              <a:t>5</a:t>
            </a:r>
            <a:endParaRPr sz="5000">
              <a:latin typeface="Calibri"/>
              <a:cs typeface="Calibri"/>
            </a:endParaRPr>
          </a:p>
        </p:txBody>
      </p:sp>
      <p:sp>
        <p:nvSpPr>
          <p:cNvPr id="23" name="object 23"/>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25" name="object 25"/>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26" name="object 26"/>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27" name="object 27"/>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28" name="object 28"/>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29" name="object 29"/>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00A0D2"/>
                </a:solidFill>
                <a:latin typeface="Calibri"/>
                <a:cs typeface="Calibri"/>
              </a:rPr>
              <a:t>2</a:t>
            </a:r>
            <a:endParaRPr sz="1400">
              <a:latin typeface="Calibri"/>
              <a:cs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custGeom>
            <a:avLst/>
            <a:gdLst/>
            <a:ahLst/>
            <a:cxnLst/>
            <a:rect l="l" t="t" r="r" b="b"/>
            <a:pathLst>
              <a:path w="17348200" h="9753600">
                <a:moveTo>
                  <a:pt x="0" y="9753600"/>
                </a:moveTo>
                <a:lnTo>
                  <a:pt x="17348200" y="9753600"/>
                </a:lnTo>
                <a:lnTo>
                  <a:pt x="17348200" y="0"/>
                </a:lnTo>
                <a:lnTo>
                  <a:pt x="0" y="0"/>
                </a:lnTo>
                <a:lnTo>
                  <a:pt x="0" y="9753600"/>
                </a:lnTo>
                <a:close/>
              </a:path>
            </a:pathLst>
          </a:custGeom>
          <a:solidFill>
            <a:srgbClr val="00AAA5"/>
          </a:solid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44780" rIns="0" bIns="0" rtlCol="0">
            <a:spAutoFit/>
          </a:bodyPr>
          <a:lstStyle/>
          <a:p>
            <a:pPr marL="13970" algn="ctr">
              <a:lnSpc>
                <a:spcPct val="100000"/>
              </a:lnSpc>
              <a:spcBef>
                <a:spcPts val="1140"/>
              </a:spcBef>
            </a:pPr>
            <a:r>
              <a:rPr spc="35" dirty="0"/>
              <a:t>Any</a:t>
            </a:r>
            <a:r>
              <a:rPr spc="130" dirty="0"/>
              <a:t> </a:t>
            </a:r>
            <a:r>
              <a:rPr spc="90" dirty="0"/>
              <a:t>Questions?</a:t>
            </a:r>
          </a:p>
          <a:p>
            <a:pPr marL="13970" algn="ctr">
              <a:lnSpc>
                <a:spcPct val="100000"/>
              </a:lnSpc>
              <a:spcBef>
                <a:spcPts val="835"/>
              </a:spcBef>
            </a:pPr>
            <a:r>
              <a:rPr sz="4000" b="0" spc="60" dirty="0">
                <a:latin typeface="Calibri"/>
                <a:cs typeface="Calibri"/>
              </a:rPr>
              <a:t>Thank</a:t>
            </a:r>
            <a:r>
              <a:rPr sz="4000" b="0" spc="140" dirty="0">
                <a:latin typeface="Calibri"/>
                <a:cs typeface="Calibri"/>
              </a:rPr>
              <a:t> </a:t>
            </a:r>
            <a:r>
              <a:rPr sz="4000" b="0" spc="-25" dirty="0">
                <a:latin typeface="Calibri"/>
                <a:cs typeface="Calibri"/>
              </a:rPr>
              <a:t>You</a:t>
            </a:r>
            <a:endParaRPr sz="4000">
              <a:latin typeface="Calibri"/>
              <a:cs typeface="Calibri"/>
            </a:endParaRPr>
          </a:p>
        </p:txBody>
      </p:sp>
      <p:sp>
        <p:nvSpPr>
          <p:cNvPr id="4" name="object 4"/>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7" name="object 7"/>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29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11300" y="7708900"/>
            <a:ext cx="4798695" cy="635000"/>
          </a:xfrm>
          <a:prstGeom prst="rect">
            <a:avLst/>
          </a:prstGeom>
        </p:spPr>
        <p:txBody>
          <a:bodyPr vert="horz" wrap="square" lIns="0" tIns="12700" rIns="0" bIns="0" rtlCol="0">
            <a:spAutoFit/>
          </a:bodyPr>
          <a:lstStyle/>
          <a:p>
            <a:pPr marL="12700">
              <a:lnSpc>
                <a:spcPct val="100000"/>
              </a:lnSpc>
              <a:spcBef>
                <a:spcPts val="100"/>
              </a:spcBef>
            </a:pPr>
            <a:r>
              <a:rPr sz="4000" spc="70" dirty="0"/>
              <a:t>Supporting</a:t>
            </a:r>
            <a:r>
              <a:rPr sz="4000" spc="110" dirty="0"/>
              <a:t> </a:t>
            </a:r>
            <a:r>
              <a:rPr sz="4000" spc="60" dirty="0"/>
              <a:t>Resources</a:t>
            </a:r>
            <a:endParaRPr sz="4000"/>
          </a:p>
        </p:txBody>
      </p:sp>
      <p:sp>
        <p:nvSpPr>
          <p:cNvPr id="4" name="object 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7" name="object 7"/>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9" name="object 9"/>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511300" y="2392093"/>
            <a:ext cx="6908800" cy="5867400"/>
          </a:xfrm>
          <a:prstGeom prst="rect">
            <a:avLst/>
          </a:prstGeom>
        </p:spPr>
        <p:txBody>
          <a:bodyPr vert="horz" wrap="square" lIns="0" tIns="12700" rIns="0" bIns="0" rtlCol="0">
            <a:spAutoFit/>
          </a:bodyPr>
          <a:lstStyle/>
          <a:p>
            <a:pPr marL="12700" marR="299085">
              <a:lnSpc>
                <a:spcPct val="100000"/>
              </a:lnSpc>
              <a:spcBef>
                <a:spcPts val="100"/>
              </a:spcBef>
            </a:pPr>
            <a:r>
              <a:rPr sz="2000" dirty="0">
                <a:solidFill>
                  <a:srgbClr val="333333"/>
                </a:solidFill>
                <a:latin typeface="Calibri"/>
                <a:cs typeface="Calibri"/>
              </a:rPr>
              <a:t>Jem </a:t>
            </a:r>
            <a:r>
              <a:rPr sz="2000" spc="-5" dirty="0">
                <a:solidFill>
                  <a:srgbClr val="333333"/>
                </a:solidFill>
                <a:latin typeface="Calibri"/>
                <a:cs typeface="Calibri"/>
              </a:rPr>
              <a:t>is </a:t>
            </a:r>
            <a:r>
              <a:rPr sz="2000" dirty="0">
                <a:solidFill>
                  <a:srgbClr val="333333"/>
                </a:solidFill>
                <a:latin typeface="Calibri"/>
                <a:cs typeface="Calibri"/>
              </a:rPr>
              <a:t>a </a:t>
            </a:r>
            <a:r>
              <a:rPr lang="en-GB" sz="2000" dirty="0">
                <a:solidFill>
                  <a:srgbClr val="333333"/>
                </a:solidFill>
                <a:latin typeface="Calibri"/>
                <a:cs typeface="Calibri"/>
              </a:rPr>
              <a:t>five</a:t>
            </a:r>
            <a:r>
              <a:rPr sz="2000" dirty="0">
                <a:solidFill>
                  <a:srgbClr val="333333"/>
                </a:solidFill>
                <a:latin typeface="Calibri"/>
                <a:cs typeface="Calibri"/>
              </a:rPr>
              <a:t> </a:t>
            </a:r>
            <a:r>
              <a:rPr sz="2000" spc="-15" dirty="0">
                <a:solidFill>
                  <a:srgbClr val="333333"/>
                </a:solidFill>
                <a:latin typeface="Calibri"/>
                <a:cs typeface="Calibri"/>
              </a:rPr>
              <a:t>year-old </a:t>
            </a:r>
            <a:r>
              <a:rPr sz="2000" dirty="0">
                <a:solidFill>
                  <a:srgbClr val="333333"/>
                </a:solidFill>
                <a:latin typeface="Calibri"/>
                <a:cs typeface="Calibri"/>
              </a:rPr>
              <a:t>child </a:t>
            </a:r>
            <a:r>
              <a:rPr sz="2000" spc="-5" dirty="0">
                <a:solidFill>
                  <a:srgbClr val="333333"/>
                </a:solidFill>
                <a:latin typeface="Calibri"/>
                <a:cs typeface="Calibri"/>
              </a:rPr>
              <a:t>in </a:t>
            </a:r>
            <a:r>
              <a:rPr sz="2000" spc="-10" dirty="0">
                <a:solidFill>
                  <a:srgbClr val="333333"/>
                </a:solidFill>
                <a:latin typeface="Calibri"/>
                <a:cs typeface="Calibri"/>
              </a:rPr>
              <a:t>Reception at </a:t>
            </a:r>
            <a:r>
              <a:rPr sz="2000" spc="-5" dirty="0">
                <a:solidFill>
                  <a:srgbClr val="333333"/>
                </a:solidFill>
                <a:latin typeface="Calibri"/>
                <a:cs typeface="Calibri"/>
              </a:rPr>
              <a:t>his local primary school.  </a:t>
            </a:r>
            <a:r>
              <a:rPr sz="2000" dirty="0">
                <a:solidFill>
                  <a:srgbClr val="333333"/>
                </a:solidFill>
                <a:latin typeface="Calibri"/>
                <a:cs typeface="Calibri"/>
              </a:rPr>
              <a:t>Jem </a:t>
            </a:r>
            <a:r>
              <a:rPr sz="2000" spc="-5" dirty="0">
                <a:solidFill>
                  <a:srgbClr val="333333"/>
                </a:solidFill>
                <a:latin typeface="Calibri"/>
                <a:cs typeface="Calibri"/>
              </a:rPr>
              <a:t>has </a:t>
            </a:r>
            <a:r>
              <a:rPr sz="2000" spc="-15" dirty="0">
                <a:solidFill>
                  <a:srgbClr val="333333"/>
                </a:solidFill>
                <a:latin typeface="Calibri"/>
                <a:cs typeface="Calibri"/>
              </a:rPr>
              <a:t>Cerebral </a:t>
            </a:r>
            <a:r>
              <a:rPr sz="2000" spc="-10" dirty="0">
                <a:solidFill>
                  <a:srgbClr val="333333"/>
                </a:solidFill>
                <a:latin typeface="Calibri"/>
                <a:cs typeface="Calibri"/>
              </a:rPr>
              <a:t>palsy </a:t>
            </a:r>
            <a:r>
              <a:rPr sz="2000" dirty="0">
                <a:solidFill>
                  <a:srgbClr val="333333"/>
                </a:solidFill>
                <a:latin typeface="Calibri"/>
                <a:cs typeface="Calibri"/>
              </a:rPr>
              <a:t>which </a:t>
            </a:r>
            <a:r>
              <a:rPr sz="2000" spc="-20" dirty="0">
                <a:solidFill>
                  <a:srgbClr val="333333"/>
                </a:solidFill>
                <a:latin typeface="Calibri"/>
                <a:cs typeface="Calibri"/>
              </a:rPr>
              <a:t>affects </a:t>
            </a:r>
            <a:r>
              <a:rPr sz="2000" spc="-5" dirty="0">
                <a:solidFill>
                  <a:srgbClr val="333333"/>
                </a:solidFill>
                <a:latin typeface="Calibri"/>
                <a:cs typeface="Calibri"/>
              </a:rPr>
              <a:t>his </a:t>
            </a:r>
            <a:r>
              <a:rPr sz="2000" dirty="0">
                <a:solidFill>
                  <a:srgbClr val="333333"/>
                </a:solidFill>
                <a:latin typeface="Calibri"/>
                <a:cs typeface="Calibri"/>
              </a:rPr>
              <a:t>mobility and </a:t>
            </a:r>
            <a:r>
              <a:rPr sz="2000" spc="-10" dirty="0">
                <a:solidFill>
                  <a:srgbClr val="333333"/>
                </a:solidFill>
                <a:latin typeface="Calibri"/>
                <a:cs typeface="Calibri"/>
              </a:rPr>
              <a:t>fine </a:t>
            </a:r>
            <a:r>
              <a:rPr sz="2000" spc="-5" dirty="0">
                <a:solidFill>
                  <a:srgbClr val="333333"/>
                </a:solidFill>
                <a:latin typeface="Calibri"/>
                <a:cs typeface="Calibri"/>
              </a:rPr>
              <a:t>motor  skills. </a:t>
            </a:r>
            <a:r>
              <a:rPr sz="2000" dirty="0">
                <a:solidFill>
                  <a:srgbClr val="333333"/>
                </a:solidFill>
                <a:latin typeface="Calibri"/>
                <a:cs typeface="Calibri"/>
              </a:rPr>
              <a:t>Jem </a:t>
            </a:r>
            <a:r>
              <a:rPr sz="2000" spc="-5" dirty="0">
                <a:solidFill>
                  <a:srgbClr val="333333"/>
                </a:solidFill>
                <a:latin typeface="Calibri"/>
                <a:cs typeface="Calibri"/>
              </a:rPr>
              <a:t>is </a:t>
            </a:r>
            <a:r>
              <a:rPr sz="2000" dirty="0">
                <a:solidFill>
                  <a:srgbClr val="333333"/>
                </a:solidFill>
                <a:latin typeface="Calibri"/>
                <a:cs typeface="Calibri"/>
              </a:rPr>
              <a:t>able </a:t>
            </a:r>
            <a:r>
              <a:rPr sz="2000" spc="-10" dirty="0">
                <a:solidFill>
                  <a:srgbClr val="333333"/>
                </a:solidFill>
                <a:latin typeface="Calibri"/>
                <a:cs typeface="Calibri"/>
              </a:rPr>
              <a:t>to walk </a:t>
            </a:r>
            <a:r>
              <a:rPr sz="2000" spc="-5" dirty="0">
                <a:solidFill>
                  <a:srgbClr val="333333"/>
                </a:solidFill>
                <a:latin typeface="Calibri"/>
                <a:cs typeface="Calibri"/>
              </a:rPr>
              <a:t>independently but </a:t>
            </a:r>
            <a:r>
              <a:rPr sz="2000" spc="-15" dirty="0">
                <a:solidFill>
                  <a:srgbClr val="333333"/>
                </a:solidFill>
                <a:latin typeface="Calibri"/>
                <a:cs typeface="Calibri"/>
              </a:rPr>
              <a:t>wears </a:t>
            </a:r>
            <a:r>
              <a:rPr sz="2000" spc="-5" dirty="0">
                <a:solidFill>
                  <a:srgbClr val="333333"/>
                </a:solidFill>
                <a:latin typeface="Calibri"/>
                <a:cs typeface="Calibri"/>
              </a:rPr>
              <a:t>splints  (supports) on his legs, </a:t>
            </a:r>
            <a:r>
              <a:rPr sz="2000" dirty="0">
                <a:solidFill>
                  <a:srgbClr val="333333"/>
                </a:solidFill>
                <a:latin typeface="Calibri"/>
                <a:cs typeface="Calibri"/>
              </a:rPr>
              <a:t>ankles and </a:t>
            </a:r>
            <a:r>
              <a:rPr sz="2000" spc="-15" dirty="0">
                <a:solidFill>
                  <a:srgbClr val="333333"/>
                </a:solidFill>
                <a:latin typeface="Calibri"/>
                <a:cs typeface="Calibri"/>
              </a:rPr>
              <a:t>feet. </a:t>
            </a:r>
            <a:r>
              <a:rPr sz="2000" spc="-5" dirty="0">
                <a:solidFill>
                  <a:srgbClr val="333333"/>
                </a:solidFill>
                <a:latin typeface="Calibri"/>
                <a:cs typeface="Calibri"/>
              </a:rPr>
              <a:t>He is </a:t>
            </a:r>
            <a:r>
              <a:rPr sz="2000" spc="-10" dirty="0">
                <a:solidFill>
                  <a:srgbClr val="333333"/>
                </a:solidFill>
                <a:latin typeface="Calibri"/>
                <a:cs typeface="Calibri"/>
              </a:rPr>
              <a:t>sometimes </a:t>
            </a:r>
            <a:r>
              <a:rPr sz="2000" dirty="0">
                <a:solidFill>
                  <a:srgbClr val="333333"/>
                </a:solidFill>
                <a:latin typeface="Calibri"/>
                <a:cs typeface="Calibri"/>
              </a:rPr>
              <a:t>a </a:t>
            </a:r>
            <a:r>
              <a:rPr sz="2000" spc="-5" dirty="0">
                <a:solidFill>
                  <a:srgbClr val="333333"/>
                </a:solidFill>
                <a:latin typeface="Calibri"/>
                <a:cs typeface="Calibri"/>
              </a:rPr>
              <a:t>bit  </a:t>
            </a:r>
            <a:r>
              <a:rPr sz="2000" spc="-10" dirty="0">
                <a:solidFill>
                  <a:srgbClr val="333333"/>
                </a:solidFill>
                <a:latin typeface="Calibri"/>
                <a:cs typeface="Calibri"/>
              </a:rPr>
              <a:t>unsteady </a:t>
            </a:r>
            <a:r>
              <a:rPr sz="2000" dirty="0">
                <a:solidFill>
                  <a:srgbClr val="333333"/>
                </a:solidFill>
                <a:latin typeface="Calibri"/>
                <a:cs typeface="Calibri"/>
              </a:rPr>
              <a:t>when </a:t>
            </a:r>
            <a:r>
              <a:rPr sz="2000" spc="-5" dirty="0">
                <a:solidFill>
                  <a:srgbClr val="333333"/>
                </a:solidFill>
                <a:latin typeface="Calibri"/>
                <a:cs typeface="Calibri"/>
              </a:rPr>
              <a:t>walking, </a:t>
            </a:r>
            <a:r>
              <a:rPr sz="2000" dirty="0">
                <a:solidFill>
                  <a:srgbClr val="333333"/>
                </a:solidFill>
                <a:latin typeface="Calibri"/>
                <a:cs typeface="Calibri"/>
              </a:rPr>
              <a:t>especially when </a:t>
            </a:r>
            <a:r>
              <a:rPr sz="2000" spc="-5" dirty="0">
                <a:solidFill>
                  <a:srgbClr val="333333"/>
                </a:solidFill>
                <a:latin typeface="Calibri"/>
                <a:cs typeface="Calibri"/>
              </a:rPr>
              <a:t>he is</a:t>
            </a:r>
            <a:r>
              <a:rPr sz="2000" dirty="0">
                <a:solidFill>
                  <a:srgbClr val="333333"/>
                </a:solidFill>
                <a:latin typeface="Calibri"/>
                <a:cs typeface="Calibri"/>
              </a:rPr>
              <a:t> </a:t>
            </a:r>
            <a:r>
              <a:rPr sz="2000" spc="-10" dirty="0">
                <a:solidFill>
                  <a:srgbClr val="333333"/>
                </a:solidFill>
                <a:latin typeface="Calibri"/>
                <a:cs typeface="Calibri"/>
              </a:rPr>
              <a:t>tired.</a:t>
            </a:r>
            <a:endParaRPr sz="2000" dirty="0">
              <a:latin typeface="Calibri"/>
              <a:cs typeface="Calibri"/>
            </a:endParaRPr>
          </a:p>
          <a:p>
            <a:pPr>
              <a:lnSpc>
                <a:spcPct val="100000"/>
              </a:lnSpc>
              <a:spcBef>
                <a:spcPts val="35"/>
              </a:spcBef>
            </a:pPr>
            <a:endParaRPr sz="2100" dirty="0">
              <a:latin typeface="Calibri"/>
              <a:cs typeface="Calibri"/>
            </a:endParaRPr>
          </a:p>
          <a:p>
            <a:pPr marL="12700" marR="79375">
              <a:lnSpc>
                <a:spcPct val="100000"/>
              </a:lnSpc>
            </a:pPr>
            <a:r>
              <a:rPr sz="2000" dirty="0">
                <a:solidFill>
                  <a:srgbClr val="333333"/>
                </a:solidFill>
                <a:latin typeface="Calibri"/>
                <a:cs typeface="Calibri"/>
              </a:rPr>
              <a:t>Jem </a:t>
            </a:r>
            <a:r>
              <a:rPr sz="2000" spc="-10" dirty="0">
                <a:solidFill>
                  <a:srgbClr val="333333"/>
                </a:solidFill>
                <a:latin typeface="Calibri"/>
                <a:cs typeface="Calibri"/>
              </a:rPr>
              <a:t>finds </a:t>
            </a:r>
            <a:r>
              <a:rPr sz="2000" spc="-5" dirty="0">
                <a:solidFill>
                  <a:srgbClr val="333333"/>
                </a:solidFill>
                <a:latin typeface="Calibri"/>
                <a:cs typeface="Calibri"/>
              </a:rPr>
              <a:t>it </a:t>
            </a:r>
            <a:r>
              <a:rPr sz="2000" spc="-15" dirty="0">
                <a:solidFill>
                  <a:srgbClr val="333333"/>
                </a:solidFill>
                <a:latin typeface="Calibri"/>
                <a:cs typeface="Calibri"/>
              </a:rPr>
              <a:t>difficult </a:t>
            </a:r>
            <a:r>
              <a:rPr sz="2000" spc="-10" dirty="0">
                <a:solidFill>
                  <a:srgbClr val="333333"/>
                </a:solidFill>
                <a:latin typeface="Calibri"/>
                <a:cs typeface="Calibri"/>
              </a:rPr>
              <a:t>to </a:t>
            </a:r>
            <a:r>
              <a:rPr sz="2000" spc="-15" dirty="0">
                <a:solidFill>
                  <a:srgbClr val="333333"/>
                </a:solidFill>
                <a:latin typeface="Calibri"/>
                <a:cs typeface="Calibri"/>
              </a:rPr>
              <a:t>get </a:t>
            </a:r>
            <a:r>
              <a:rPr sz="2000" spc="-5" dirty="0">
                <a:solidFill>
                  <a:srgbClr val="333333"/>
                </a:solidFill>
                <a:latin typeface="Calibri"/>
                <a:cs typeface="Calibri"/>
              </a:rPr>
              <a:t>down on </a:t>
            </a:r>
            <a:r>
              <a:rPr sz="2000" dirty="0">
                <a:solidFill>
                  <a:srgbClr val="333333"/>
                </a:solidFill>
                <a:latin typeface="Calibri"/>
                <a:cs typeface="Calibri"/>
              </a:rPr>
              <a:t>the </a:t>
            </a:r>
            <a:r>
              <a:rPr sz="2000" spc="-10" dirty="0">
                <a:solidFill>
                  <a:srgbClr val="333333"/>
                </a:solidFill>
                <a:latin typeface="Calibri"/>
                <a:cs typeface="Calibri"/>
              </a:rPr>
              <a:t>floor </a:t>
            </a:r>
            <a:r>
              <a:rPr sz="2000" dirty="0">
                <a:solidFill>
                  <a:srgbClr val="333333"/>
                </a:solidFill>
                <a:latin typeface="Calibri"/>
                <a:cs typeface="Calibri"/>
              </a:rPr>
              <a:t>and </a:t>
            </a:r>
            <a:r>
              <a:rPr sz="2000" spc="-5" dirty="0">
                <a:solidFill>
                  <a:srgbClr val="333333"/>
                </a:solidFill>
                <a:latin typeface="Calibri"/>
                <a:cs typeface="Calibri"/>
              </a:rPr>
              <a:t>sit on </a:t>
            </a:r>
            <a:r>
              <a:rPr sz="2000" dirty="0">
                <a:solidFill>
                  <a:srgbClr val="333333"/>
                </a:solidFill>
                <a:latin typeface="Calibri"/>
                <a:cs typeface="Calibri"/>
              </a:rPr>
              <a:t>the </a:t>
            </a:r>
            <a:r>
              <a:rPr sz="2000" spc="-10" dirty="0">
                <a:solidFill>
                  <a:srgbClr val="333333"/>
                </a:solidFill>
                <a:latin typeface="Calibri"/>
                <a:cs typeface="Calibri"/>
              </a:rPr>
              <a:t>floor  at group time </a:t>
            </a:r>
            <a:r>
              <a:rPr sz="2000" dirty="0">
                <a:solidFill>
                  <a:srgbClr val="333333"/>
                </a:solidFill>
                <a:latin typeface="Calibri"/>
                <a:cs typeface="Calibri"/>
              </a:rPr>
              <a:t>and </a:t>
            </a:r>
            <a:r>
              <a:rPr sz="2000" spc="-15" dirty="0">
                <a:solidFill>
                  <a:srgbClr val="333333"/>
                </a:solidFill>
                <a:latin typeface="Calibri"/>
                <a:cs typeface="Calibri"/>
              </a:rPr>
              <a:t>for </a:t>
            </a:r>
            <a:r>
              <a:rPr sz="2000" spc="-5" dirty="0">
                <a:solidFill>
                  <a:srgbClr val="333333"/>
                </a:solidFill>
                <a:latin typeface="Calibri"/>
                <a:cs typeface="Calibri"/>
              </a:rPr>
              <a:t>other teaching activities so </a:t>
            </a:r>
            <a:r>
              <a:rPr sz="2000" spc="-10" dirty="0">
                <a:solidFill>
                  <a:srgbClr val="333333"/>
                </a:solidFill>
                <a:latin typeface="Calibri"/>
                <a:cs typeface="Calibri"/>
              </a:rPr>
              <a:t>at </a:t>
            </a:r>
            <a:r>
              <a:rPr sz="2000" spc="-20" dirty="0">
                <a:solidFill>
                  <a:srgbClr val="333333"/>
                </a:solidFill>
                <a:latin typeface="Calibri"/>
                <a:cs typeface="Calibri"/>
              </a:rPr>
              <a:t>‘group’ </a:t>
            </a:r>
            <a:r>
              <a:rPr sz="2000" spc="-10" dirty="0">
                <a:solidFill>
                  <a:srgbClr val="333333"/>
                </a:solidFill>
                <a:latin typeface="Calibri"/>
                <a:cs typeface="Calibri"/>
              </a:rPr>
              <a:t>time  </a:t>
            </a:r>
            <a:r>
              <a:rPr sz="2000" spc="-5" dirty="0">
                <a:solidFill>
                  <a:srgbClr val="333333"/>
                </a:solidFill>
                <a:latin typeface="Calibri"/>
                <a:cs typeface="Calibri"/>
              </a:rPr>
              <a:t>he sits on </a:t>
            </a:r>
            <a:r>
              <a:rPr sz="2000" dirty="0">
                <a:solidFill>
                  <a:srgbClr val="333333"/>
                </a:solidFill>
                <a:latin typeface="Calibri"/>
                <a:cs typeface="Calibri"/>
              </a:rPr>
              <a:t>a chair </a:t>
            </a:r>
            <a:r>
              <a:rPr sz="2000" spc="-10" dirty="0">
                <a:solidFill>
                  <a:srgbClr val="333333"/>
                </a:solidFill>
                <a:latin typeface="Calibri"/>
                <a:cs typeface="Calibri"/>
              </a:rPr>
              <a:t>at </a:t>
            </a:r>
            <a:r>
              <a:rPr sz="2000" dirty="0">
                <a:solidFill>
                  <a:srgbClr val="333333"/>
                </a:solidFill>
                <a:latin typeface="Calibri"/>
                <a:cs typeface="Calibri"/>
              </a:rPr>
              <a:t>the </a:t>
            </a:r>
            <a:r>
              <a:rPr sz="2000" spc="-5" dirty="0">
                <a:solidFill>
                  <a:srgbClr val="333333"/>
                </a:solidFill>
                <a:latin typeface="Calibri"/>
                <a:cs typeface="Calibri"/>
              </a:rPr>
              <a:t>edge of </a:t>
            </a:r>
            <a:r>
              <a:rPr sz="2000" dirty="0">
                <a:solidFill>
                  <a:srgbClr val="333333"/>
                </a:solidFill>
                <a:latin typeface="Calibri"/>
                <a:cs typeface="Calibri"/>
              </a:rPr>
              <a:t>the </a:t>
            </a:r>
            <a:r>
              <a:rPr sz="2000" spc="-10" dirty="0">
                <a:solidFill>
                  <a:srgbClr val="333333"/>
                </a:solidFill>
                <a:latin typeface="Calibri"/>
                <a:cs typeface="Calibri"/>
              </a:rPr>
              <a:t>area </a:t>
            </a:r>
            <a:r>
              <a:rPr sz="2000" spc="-5" dirty="0">
                <a:solidFill>
                  <a:srgbClr val="333333"/>
                </a:solidFill>
                <a:latin typeface="Calibri"/>
                <a:cs typeface="Calibri"/>
              </a:rPr>
              <a:t>whilst </a:t>
            </a:r>
            <a:r>
              <a:rPr sz="2000" dirty="0">
                <a:solidFill>
                  <a:srgbClr val="333333"/>
                </a:solidFill>
                <a:latin typeface="Calibri"/>
                <a:cs typeface="Calibri"/>
              </a:rPr>
              <a:t>all the </a:t>
            </a:r>
            <a:r>
              <a:rPr sz="2000" spc="-5" dirty="0">
                <a:solidFill>
                  <a:srgbClr val="333333"/>
                </a:solidFill>
                <a:latin typeface="Calibri"/>
                <a:cs typeface="Calibri"/>
              </a:rPr>
              <a:t>other  children sit on </a:t>
            </a:r>
            <a:r>
              <a:rPr sz="2000" dirty="0">
                <a:solidFill>
                  <a:srgbClr val="333333"/>
                </a:solidFill>
                <a:latin typeface="Calibri"/>
                <a:cs typeface="Calibri"/>
              </a:rPr>
              <a:t>a </a:t>
            </a:r>
            <a:r>
              <a:rPr sz="2000" spc="-5" dirty="0">
                <a:solidFill>
                  <a:srgbClr val="333333"/>
                </a:solidFill>
                <a:latin typeface="Calibri"/>
                <a:cs typeface="Calibri"/>
              </a:rPr>
              <a:t>mat, </a:t>
            </a:r>
            <a:r>
              <a:rPr sz="2000" dirty="0">
                <a:solidFill>
                  <a:srgbClr val="333333"/>
                </a:solidFill>
                <a:latin typeface="Calibri"/>
                <a:cs typeface="Calibri"/>
              </a:rPr>
              <a:t>each with their </a:t>
            </a:r>
            <a:r>
              <a:rPr sz="2000" spc="-5" dirty="0">
                <a:solidFill>
                  <a:srgbClr val="333333"/>
                </a:solidFill>
                <a:latin typeface="Calibri"/>
                <a:cs typeface="Calibri"/>
              </a:rPr>
              <a:t>own </a:t>
            </a:r>
            <a:r>
              <a:rPr sz="2000" dirty="0">
                <a:solidFill>
                  <a:srgbClr val="333333"/>
                </a:solidFill>
                <a:latin typeface="Calibri"/>
                <a:cs typeface="Calibri"/>
              </a:rPr>
              <a:t>assigned ‘place’ </a:t>
            </a:r>
            <a:r>
              <a:rPr sz="2000" spc="-10" dirty="0">
                <a:solidFill>
                  <a:srgbClr val="333333"/>
                </a:solidFill>
                <a:latin typeface="Calibri"/>
                <a:cs typeface="Calibri"/>
              </a:rPr>
              <a:t>to </a:t>
            </a:r>
            <a:r>
              <a:rPr sz="2000" spc="-5" dirty="0">
                <a:solidFill>
                  <a:srgbClr val="333333"/>
                </a:solidFill>
                <a:latin typeface="Calibri"/>
                <a:cs typeface="Calibri"/>
              </a:rPr>
              <a:t>sit.  During phonics, </a:t>
            </a:r>
            <a:r>
              <a:rPr sz="2000" dirty="0">
                <a:solidFill>
                  <a:srgbClr val="333333"/>
                </a:solidFill>
                <a:latin typeface="Calibri"/>
                <a:cs typeface="Calibri"/>
              </a:rPr>
              <a:t>all </a:t>
            </a:r>
            <a:r>
              <a:rPr sz="2000" spc="-5" dirty="0">
                <a:solidFill>
                  <a:srgbClr val="333333"/>
                </a:solidFill>
                <a:latin typeface="Calibri"/>
                <a:cs typeface="Calibri"/>
              </a:rPr>
              <a:t>of </a:t>
            </a:r>
            <a:r>
              <a:rPr sz="2000" dirty="0">
                <a:solidFill>
                  <a:srgbClr val="333333"/>
                </a:solidFill>
                <a:latin typeface="Calibri"/>
                <a:cs typeface="Calibri"/>
              </a:rPr>
              <a:t>the </a:t>
            </a:r>
            <a:r>
              <a:rPr sz="2000" spc="-5" dirty="0">
                <a:solidFill>
                  <a:srgbClr val="333333"/>
                </a:solidFill>
                <a:latin typeface="Calibri"/>
                <a:cs typeface="Calibri"/>
              </a:rPr>
              <a:t>pupils sit on </a:t>
            </a:r>
            <a:r>
              <a:rPr sz="2000" dirty="0">
                <a:solidFill>
                  <a:srgbClr val="333333"/>
                </a:solidFill>
                <a:latin typeface="Calibri"/>
                <a:cs typeface="Calibri"/>
              </a:rPr>
              <a:t>the </a:t>
            </a:r>
            <a:r>
              <a:rPr sz="2000" spc="-5" dirty="0">
                <a:solidFill>
                  <a:srgbClr val="333333"/>
                </a:solidFill>
                <a:latin typeface="Calibri"/>
                <a:cs typeface="Calibri"/>
              </a:rPr>
              <a:t>carpet </a:t>
            </a:r>
            <a:r>
              <a:rPr sz="2000" dirty="0">
                <a:solidFill>
                  <a:srgbClr val="333333"/>
                </a:solidFill>
                <a:latin typeface="Calibri"/>
                <a:cs typeface="Calibri"/>
              </a:rPr>
              <a:t>and </a:t>
            </a:r>
            <a:r>
              <a:rPr sz="2000" spc="-10" dirty="0">
                <a:solidFill>
                  <a:srgbClr val="333333"/>
                </a:solidFill>
                <a:latin typeface="Calibri"/>
                <a:cs typeface="Calibri"/>
              </a:rPr>
              <a:t>work </a:t>
            </a:r>
            <a:r>
              <a:rPr sz="2000" spc="-5" dirty="0">
                <a:solidFill>
                  <a:srgbClr val="333333"/>
                </a:solidFill>
                <a:latin typeface="Calibri"/>
                <a:cs typeface="Calibri"/>
              </a:rPr>
              <a:t>on  whiteboards. </a:t>
            </a:r>
            <a:r>
              <a:rPr sz="2000" dirty="0">
                <a:solidFill>
                  <a:srgbClr val="333333"/>
                </a:solidFill>
                <a:latin typeface="Calibri"/>
                <a:cs typeface="Calibri"/>
              </a:rPr>
              <a:t>Jem </a:t>
            </a:r>
            <a:r>
              <a:rPr sz="2000" spc="-5" dirty="0">
                <a:solidFill>
                  <a:srgbClr val="333333"/>
                </a:solidFill>
                <a:latin typeface="Calibri"/>
                <a:cs typeface="Calibri"/>
              </a:rPr>
              <a:t>sits on </a:t>
            </a:r>
            <a:r>
              <a:rPr sz="2000" dirty="0">
                <a:solidFill>
                  <a:srgbClr val="333333"/>
                </a:solidFill>
                <a:latin typeface="Calibri"/>
                <a:cs typeface="Calibri"/>
              </a:rPr>
              <a:t>a chair </a:t>
            </a:r>
            <a:r>
              <a:rPr sz="2000" spc="-10" dirty="0">
                <a:solidFill>
                  <a:srgbClr val="333333"/>
                </a:solidFill>
                <a:latin typeface="Calibri"/>
                <a:cs typeface="Calibri"/>
              </a:rPr>
              <a:t>at </a:t>
            </a:r>
            <a:r>
              <a:rPr sz="2000" dirty="0">
                <a:solidFill>
                  <a:srgbClr val="333333"/>
                </a:solidFill>
                <a:latin typeface="Calibri"/>
                <a:cs typeface="Calibri"/>
              </a:rPr>
              <a:t>a </a:t>
            </a:r>
            <a:r>
              <a:rPr sz="2000" spc="-5" dirty="0">
                <a:solidFill>
                  <a:srgbClr val="333333"/>
                </a:solidFill>
                <a:latin typeface="Calibri"/>
                <a:cs typeface="Calibri"/>
              </a:rPr>
              <a:t>small table </a:t>
            </a:r>
            <a:r>
              <a:rPr sz="2000" dirty="0">
                <a:solidFill>
                  <a:srgbClr val="333333"/>
                </a:solidFill>
                <a:latin typeface="Calibri"/>
                <a:cs typeface="Calibri"/>
              </a:rPr>
              <a:t>which </a:t>
            </a:r>
            <a:r>
              <a:rPr sz="2000" spc="-5" dirty="0">
                <a:solidFill>
                  <a:srgbClr val="333333"/>
                </a:solidFill>
                <a:latin typeface="Calibri"/>
                <a:cs typeface="Calibri"/>
              </a:rPr>
              <a:t>is placed </a:t>
            </a:r>
            <a:r>
              <a:rPr sz="2000" spc="-10" dirty="0">
                <a:solidFill>
                  <a:srgbClr val="333333"/>
                </a:solidFill>
                <a:latin typeface="Calibri"/>
                <a:cs typeface="Calibri"/>
              </a:rPr>
              <a:t>at  </a:t>
            </a:r>
            <a:r>
              <a:rPr sz="2000" dirty="0">
                <a:solidFill>
                  <a:srgbClr val="333333"/>
                </a:solidFill>
                <a:latin typeface="Calibri"/>
                <a:cs typeface="Calibri"/>
              </a:rPr>
              <a:t>the </a:t>
            </a:r>
            <a:r>
              <a:rPr sz="2000" spc="-5" dirty="0">
                <a:solidFill>
                  <a:srgbClr val="333333"/>
                </a:solidFill>
                <a:latin typeface="Calibri"/>
                <a:cs typeface="Calibri"/>
              </a:rPr>
              <a:t>back of </a:t>
            </a:r>
            <a:r>
              <a:rPr sz="2000" dirty="0">
                <a:solidFill>
                  <a:srgbClr val="333333"/>
                </a:solidFill>
                <a:latin typeface="Calibri"/>
                <a:cs typeface="Calibri"/>
              </a:rPr>
              <a:t>the </a:t>
            </a:r>
            <a:r>
              <a:rPr sz="2000" spc="-10" dirty="0">
                <a:solidFill>
                  <a:srgbClr val="333333"/>
                </a:solidFill>
                <a:latin typeface="Calibri"/>
                <a:cs typeface="Calibri"/>
              </a:rPr>
              <a:t>group </a:t>
            </a:r>
            <a:r>
              <a:rPr sz="2000" spc="-5" dirty="0">
                <a:solidFill>
                  <a:srgbClr val="333333"/>
                </a:solidFill>
                <a:latin typeface="Calibri"/>
                <a:cs typeface="Calibri"/>
              </a:rPr>
              <a:t>of pupils. During </a:t>
            </a:r>
            <a:r>
              <a:rPr sz="2000" dirty="0">
                <a:solidFill>
                  <a:srgbClr val="333333"/>
                </a:solidFill>
                <a:latin typeface="Calibri"/>
                <a:cs typeface="Calibri"/>
              </a:rPr>
              <a:t>a </a:t>
            </a:r>
            <a:r>
              <a:rPr sz="2000" spc="-5" dirty="0">
                <a:solidFill>
                  <a:srgbClr val="333333"/>
                </a:solidFill>
                <a:latin typeface="Calibri"/>
                <a:cs typeface="Calibri"/>
              </a:rPr>
              <a:t>Think, </a:t>
            </a:r>
            <a:r>
              <a:rPr sz="2000" spc="-45" dirty="0">
                <a:solidFill>
                  <a:srgbClr val="333333"/>
                </a:solidFill>
                <a:latin typeface="Calibri"/>
                <a:cs typeface="Calibri"/>
              </a:rPr>
              <a:t>Pair, </a:t>
            </a:r>
            <a:r>
              <a:rPr sz="2000" spc="-10" dirty="0">
                <a:solidFill>
                  <a:srgbClr val="333333"/>
                </a:solidFill>
                <a:latin typeface="Calibri"/>
                <a:cs typeface="Calibri"/>
              </a:rPr>
              <a:t>Share </a:t>
            </a:r>
            <a:r>
              <a:rPr sz="2000" spc="-20" dirty="0">
                <a:solidFill>
                  <a:srgbClr val="333333"/>
                </a:solidFill>
                <a:latin typeface="Calibri"/>
                <a:cs typeface="Calibri"/>
              </a:rPr>
              <a:t>activity,  </a:t>
            </a:r>
            <a:r>
              <a:rPr sz="2000" dirty="0">
                <a:solidFill>
                  <a:srgbClr val="333333"/>
                </a:solidFill>
                <a:latin typeface="Calibri"/>
                <a:cs typeface="Calibri"/>
              </a:rPr>
              <a:t>the </a:t>
            </a:r>
            <a:r>
              <a:rPr sz="2000" spc="-5" dirty="0">
                <a:solidFill>
                  <a:srgbClr val="333333"/>
                </a:solidFill>
                <a:latin typeface="Calibri"/>
                <a:cs typeface="Calibri"/>
              </a:rPr>
              <a:t>teacher </a:t>
            </a:r>
            <a:r>
              <a:rPr sz="2000" spc="-20" dirty="0">
                <a:solidFill>
                  <a:srgbClr val="333333"/>
                </a:solidFill>
                <a:latin typeface="Calibri"/>
                <a:cs typeface="Calibri"/>
              </a:rPr>
              <a:t>says </a:t>
            </a:r>
            <a:r>
              <a:rPr sz="2000" spc="-5" dirty="0">
                <a:solidFill>
                  <a:srgbClr val="333333"/>
                </a:solidFill>
                <a:latin typeface="Calibri"/>
                <a:cs typeface="Calibri"/>
              </a:rPr>
              <a:t>she is his partner </a:t>
            </a:r>
            <a:r>
              <a:rPr sz="2000" dirty="0">
                <a:solidFill>
                  <a:srgbClr val="333333"/>
                </a:solidFill>
                <a:latin typeface="Calibri"/>
                <a:cs typeface="Calibri"/>
              </a:rPr>
              <a:t>and </a:t>
            </a:r>
            <a:r>
              <a:rPr sz="2000" spc="-5" dirty="0">
                <a:solidFill>
                  <a:srgbClr val="333333"/>
                </a:solidFill>
                <a:latin typeface="Calibri"/>
                <a:cs typeface="Calibri"/>
              </a:rPr>
              <a:t>shouts </a:t>
            </a:r>
            <a:r>
              <a:rPr sz="2000" spc="-10" dirty="0">
                <a:solidFill>
                  <a:srgbClr val="333333"/>
                </a:solidFill>
                <a:latin typeface="Calibri"/>
                <a:cs typeface="Calibri"/>
              </a:rPr>
              <a:t>across </a:t>
            </a:r>
            <a:r>
              <a:rPr sz="2000" dirty="0">
                <a:solidFill>
                  <a:srgbClr val="333333"/>
                </a:solidFill>
                <a:latin typeface="Calibri"/>
                <a:cs typeface="Calibri"/>
              </a:rPr>
              <a:t>the </a:t>
            </a:r>
            <a:r>
              <a:rPr sz="2000" spc="-5" dirty="0">
                <a:solidFill>
                  <a:srgbClr val="333333"/>
                </a:solidFill>
                <a:latin typeface="Calibri"/>
                <a:cs typeface="Calibri"/>
              </a:rPr>
              <a:t>other  children </a:t>
            </a:r>
            <a:r>
              <a:rPr sz="2000" spc="-10" dirty="0">
                <a:solidFill>
                  <a:srgbClr val="333333"/>
                </a:solidFill>
                <a:latin typeface="Calibri"/>
                <a:cs typeface="Calibri"/>
              </a:rPr>
              <a:t>to talk </a:t>
            </a:r>
            <a:r>
              <a:rPr sz="2000" dirty="0">
                <a:solidFill>
                  <a:srgbClr val="333333"/>
                </a:solidFill>
                <a:latin typeface="Calibri"/>
                <a:cs typeface="Calibri"/>
              </a:rPr>
              <a:t>with </a:t>
            </a:r>
            <a:r>
              <a:rPr sz="2000" spc="-5" dirty="0">
                <a:solidFill>
                  <a:srgbClr val="333333"/>
                </a:solidFill>
                <a:latin typeface="Calibri"/>
                <a:cs typeface="Calibri"/>
              </a:rPr>
              <a:t>him </a:t>
            </a:r>
            <a:r>
              <a:rPr sz="2000" dirty="0">
                <a:solidFill>
                  <a:srgbClr val="333333"/>
                </a:solidFill>
                <a:latin typeface="Calibri"/>
                <a:cs typeface="Calibri"/>
              </a:rPr>
              <a:t>about the </a:t>
            </a:r>
            <a:r>
              <a:rPr sz="2000" spc="-5" dirty="0">
                <a:solidFill>
                  <a:srgbClr val="333333"/>
                </a:solidFill>
                <a:latin typeface="Calibri"/>
                <a:cs typeface="Calibri"/>
              </a:rPr>
              <a:t>task.</a:t>
            </a:r>
            <a:endParaRPr sz="2000" dirty="0">
              <a:latin typeface="Calibri"/>
              <a:cs typeface="Calibri"/>
            </a:endParaRPr>
          </a:p>
          <a:p>
            <a:pPr>
              <a:lnSpc>
                <a:spcPct val="100000"/>
              </a:lnSpc>
              <a:spcBef>
                <a:spcPts val="35"/>
              </a:spcBef>
            </a:pPr>
            <a:endParaRPr sz="2100" dirty="0">
              <a:latin typeface="Calibri"/>
              <a:cs typeface="Calibri"/>
            </a:endParaRPr>
          </a:p>
          <a:p>
            <a:pPr marL="12700" marR="5080">
              <a:lnSpc>
                <a:spcPct val="100000"/>
              </a:lnSpc>
            </a:pPr>
            <a:r>
              <a:rPr sz="2000" dirty="0">
                <a:solidFill>
                  <a:srgbClr val="333333"/>
                </a:solidFill>
                <a:latin typeface="Calibri"/>
                <a:cs typeface="Calibri"/>
              </a:rPr>
              <a:t>Jem </a:t>
            </a:r>
            <a:r>
              <a:rPr sz="2000" spc="-5" dirty="0">
                <a:solidFill>
                  <a:srgbClr val="333333"/>
                </a:solidFill>
                <a:latin typeface="Calibri"/>
                <a:cs typeface="Calibri"/>
              </a:rPr>
              <a:t>does not </a:t>
            </a:r>
            <a:r>
              <a:rPr sz="2000" spc="-15" dirty="0">
                <a:solidFill>
                  <a:srgbClr val="333333"/>
                </a:solidFill>
                <a:latin typeface="Calibri"/>
                <a:cs typeface="Calibri"/>
              </a:rPr>
              <a:t>have </a:t>
            </a:r>
            <a:r>
              <a:rPr sz="2000" spc="-5" dirty="0">
                <a:solidFill>
                  <a:srgbClr val="333333"/>
                </a:solidFill>
                <a:latin typeface="Calibri"/>
                <a:cs typeface="Calibri"/>
              </a:rPr>
              <a:t>full bladder </a:t>
            </a:r>
            <a:r>
              <a:rPr sz="2000" dirty="0">
                <a:solidFill>
                  <a:srgbClr val="333333"/>
                </a:solidFill>
                <a:latin typeface="Calibri"/>
                <a:cs typeface="Calibri"/>
              </a:rPr>
              <a:t>and </a:t>
            </a:r>
            <a:r>
              <a:rPr sz="2000" spc="-10" dirty="0">
                <a:solidFill>
                  <a:srgbClr val="333333"/>
                </a:solidFill>
                <a:latin typeface="Calibri"/>
                <a:cs typeface="Calibri"/>
              </a:rPr>
              <a:t>bowel </a:t>
            </a:r>
            <a:r>
              <a:rPr sz="2000" spc="-15" dirty="0">
                <a:solidFill>
                  <a:srgbClr val="333333"/>
                </a:solidFill>
                <a:latin typeface="Calibri"/>
                <a:cs typeface="Calibri"/>
              </a:rPr>
              <a:t>control yet </a:t>
            </a:r>
            <a:r>
              <a:rPr sz="2000" dirty="0">
                <a:solidFill>
                  <a:srgbClr val="333333"/>
                </a:solidFill>
                <a:latin typeface="Calibri"/>
                <a:cs typeface="Calibri"/>
              </a:rPr>
              <a:t>and </a:t>
            </a:r>
            <a:r>
              <a:rPr sz="2000" spc="-15" dirty="0">
                <a:solidFill>
                  <a:srgbClr val="333333"/>
                </a:solidFill>
                <a:latin typeface="Calibri"/>
                <a:cs typeface="Calibri"/>
              </a:rPr>
              <a:t>wears </a:t>
            </a:r>
            <a:r>
              <a:rPr sz="2000" dirty="0">
                <a:solidFill>
                  <a:srgbClr val="333333"/>
                </a:solidFill>
                <a:latin typeface="Calibri"/>
                <a:cs typeface="Calibri"/>
              </a:rPr>
              <a:t>an  </a:t>
            </a:r>
            <a:r>
              <a:rPr sz="2000" spc="-10" dirty="0">
                <a:solidFill>
                  <a:srgbClr val="333333"/>
                </a:solidFill>
                <a:latin typeface="Calibri"/>
                <a:cs typeface="Calibri"/>
              </a:rPr>
              <a:t>incontinence </a:t>
            </a:r>
            <a:r>
              <a:rPr sz="2000" spc="-5" dirty="0">
                <a:solidFill>
                  <a:srgbClr val="333333"/>
                </a:solidFill>
                <a:latin typeface="Calibri"/>
                <a:cs typeface="Calibri"/>
              </a:rPr>
              <a:t>pad </a:t>
            </a:r>
            <a:r>
              <a:rPr sz="2000" dirty="0">
                <a:solidFill>
                  <a:srgbClr val="333333"/>
                </a:solidFill>
                <a:latin typeface="Calibri"/>
                <a:cs typeface="Calibri"/>
              </a:rPr>
              <a:t>which </a:t>
            </a:r>
            <a:r>
              <a:rPr sz="2000" spc="-5" dirty="0">
                <a:solidFill>
                  <a:srgbClr val="333333"/>
                </a:solidFill>
                <a:latin typeface="Calibri"/>
                <a:cs typeface="Calibri"/>
              </a:rPr>
              <a:t>needs </a:t>
            </a:r>
            <a:r>
              <a:rPr sz="2000" spc="-10" dirty="0">
                <a:solidFill>
                  <a:srgbClr val="333333"/>
                </a:solidFill>
                <a:latin typeface="Calibri"/>
                <a:cs typeface="Calibri"/>
              </a:rPr>
              <a:t>to </a:t>
            </a:r>
            <a:r>
              <a:rPr sz="2000" spc="-5" dirty="0">
                <a:solidFill>
                  <a:srgbClr val="333333"/>
                </a:solidFill>
                <a:latin typeface="Calibri"/>
                <a:cs typeface="Calibri"/>
              </a:rPr>
              <a:t>be changed </a:t>
            </a:r>
            <a:r>
              <a:rPr sz="2000" spc="-10" dirty="0">
                <a:solidFill>
                  <a:srgbClr val="333333"/>
                </a:solidFill>
                <a:latin typeface="Calibri"/>
                <a:cs typeface="Calibri"/>
              </a:rPr>
              <a:t>routinely </a:t>
            </a:r>
            <a:r>
              <a:rPr sz="2000" spc="-5" dirty="0">
                <a:solidFill>
                  <a:srgbClr val="333333"/>
                </a:solidFill>
                <a:latin typeface="Calibri"/>
                <a:cs typeface="Calibri"/>
              </a:rPr>
              <a:t>during </a:t>
            </a:r>
            <a:r>
              <a:rPr sz="2000" dirty="0">
                <a:solidFill>
                  <a:srgbClr val="333333"/>
                </a:solidFill>
                <a:latin typeface="Calibri"/>
                <a:cs typeface="Calibri"/>
              </a:rPr>
              <a:t>the  </a:t>
            </a:r>
            <a:r>
              <a:rPr sz="2000" spc="-15" dirty="0">
                <a:solidFill>
                  <a:srgbClr val="333333"/>
                </a:solidFill>
                <a:latin typeface="Calibri"/>
                <a:cs typeface="Calibri"/>
              </a:rPr>
              <a:t>day </a:t>
            </a:r>
            <a:r>
              <a:rPr sz="2000" spc="-5" dirty="0">
                <a:solidFill>
                  <a:srgbClr val="333333"/>
                </a:solidFill>
                <a:latin typeface="Calibri"/>
                <a:cs typeface="Calibri"/>
              </a:rPr>
              <a:t>or </a:t>
            </a:r>
            <a:r>
              <a:rPr sz="2000" dirty="0">
                <a:solidFill>
                  <a:srgbClr val="333333"/>
                </a:solidFill>
                <a:latin typeface="Calibri"/>
                <a:cs typeface="Calibri"/>
              </a:rPr>
              <a:t>when </a:t>
            </a:r>
            <a:r>
              <a:rPr sz="2000" spc="-5" dirty="0">
                <a:solidFill>
                  <a:srgbClr val="333333"/>
                </a:solidFill>
                <a:latin typeface="Calibri"/>
                <a:cs typeface="Calibri"/>
              </a:rPr>
              <a:t>soiled. </a:t>
            </a:r>
            <a:r>
              <a:rPr sz="2000" dirty="0">
                <a:solidFill>
                  <a:srgbClr val="333333"/>
                </a:solidFill>
                <a:latin typeface="Calibri"/>
                <a:cs typeface="Calibri"/>
              </a:rPr>
              <a:t>When </a:t>
            </a:r>
            <a:r>
              <a:rPr sz="2000" spc="-5" dirty="0">
                <a:solidFill>
                  <a:srgbClr val="333333"/>
                </a:solidFill>
                <a:latin typeface="Calibri"/>
                <a:cs typeface="Calibri"/>
              </a:rPr>
              <a:t>he is changed </a:t>
            </a:r>
            <a:r>
              <a:rPr sz="2000" dirty="0">
                <a:solidFill>
                  <a:srgbClr val="333333"/>
                </a:solidFill>
                <a:latin typeface="Calibri"/>
                <a:cs typeface="Calibri"/>
              </a:rPr>
              <a:t>the class </a:t>
            </a:r>
            <a:r>
              <a:rPr sz="2000" spc="-80" dirty="0">
                <a:solidFill>
                  <a:srgbClr val="333333"/>
                </a:solidFill>
                <a:latin typeface="Calibri"/>
                <a:cs typeface="Calibri"/>
              </a:rPr>
              <a:t>TA </a:t>
            </a:r>
            <a:r>
              <a:rPr sz="2000" spc="-5" dirty="0">
                <a:solidFill>
                  <a:srgbClr val="333333"/>
                </a:solidFill>
                <a:latin typeface="Calibri"/>
                <a:cs typeface="Calibri"/>
              </a:rPr>
              <a:t>shouts </a:t>
            </a:r>
            <a:r>
              <a:rPr sz="2000" spc="-10" dirty="0">
                <a:solidFill>
                  <a:srgbClr val="333333"/>
                </a:solidFill>
                <a:latin typeface="Calibri"/>
                <a:cs typeface="Calibri"/>
              </a:rPr>
              <a:t>to</a:t>
            </a:r>
            <a:r>
              <a:rPr sz="2000" spc="45" dirty="0">
                <a:solidFill>
                  <a:srgbClr val="333333"/>
                </a:solidFill>
                <a:latin typeface="Calibri"/>
                <a:cs typeface="Calibri"/>
              </a:rPr>
              <a:t> </a:t>
            </a:r>
            <a:r>
              <a:rPr sz="2000" dirty="0">
                <a:solidFill>
                  <a:srgbClr val="333333"/>
                </a:solidFill>
                <a:latin typeface="Calibri"/>
                <a:cs typeface="Calibri"/>
              </a:rPr>
              <a:t>the</a:t>
            </a:r>
            <a:endParaRPr sz="2000" dirty="0">
              <a:latin typeface="Calibri"/>
              <a:cs typeface="Calibri"/>
            </a:endParaRPr>
          </a:p>
        </p:txBody>
      </p:sp>
      <p:sp>
        <p:nvSpPr>
          <p:cNvPr id="3" name="object 3"/>
          <p:cNvSpPr txBox="1"/>
          <p:nvPr/>
        </p:nvSpPr>
        <p:spPr>
          <a:xfrm>
            <a:off x="8864600" y="2392093"/>
            <a:ext cx="6943090" cy="4318000"/>
          </a:xfrm>
          <a:prstGeom prst="rect">
            <a:avLst/>
          </a:prstGeom>
        </p:spPr>
        <p:txBody>
          <a:bodyPr vert="horz" wrap="square" lIns="0" tIns="12700" rIns="0" bIns="0" rtlCol="0">
            <a:spAutoFit/>
          </a:bodyPr>
          <a:lstStyle/>
          <a:p>
            <a:pPr marL="12700" marR="5080">
              <a:lnSpc>
                <a:spcPct val="100000"/>
              </a:lnSpc>
              <a:spcBef>
                <a:spcPts val="100"/>
              </a:spcBef>
            </a:pPr>
            <a:r>
              <a:rPr sz="2000" spc="-5" dirty="0">
                <a:solidFill>
                  <a:srgbClr val="333333"/>
                </a:solidFill>
                <a:latin typeface="Calibri"/>
                <a:cs typeface="Calibri"/>
              </a:rPr>
              <a:t>teacher that it is, </a:t>
            </a:r>
            <a:r>
              <a:rPr sz="2000" spc="15" dirty="0">
                <a:solidFill>
                  <a:srgbClr val="333333"/>
                </a:solidFill>
                <a:latin typeface="Calibri"/>
                <a:cs typeface="Calibri"/>
              </a:rPr>
              <a:t>‘Time </a:t>
            </a:r>
            <a:r>
              <a:rPr sz="2000" spc="-10" dirty="0">
                <a:solidFill>
                  <a:srgbClr val="333333"/>
                </a:solidFill>
                <a:latin typeface="Calibri"/>
                <a:cs typeface="Calibri"/>
              </a:rPr>
              <a:t>to </a:t>
            </a:r>
            <a:r>
              <a:rPr sz="2000" spc="-5" dirty="0">
                <a:solidFill>
                  <a:srgbClr val="333333"/>
                </a:solidFill>
                <a:latin typeface="Calibri"/>
                <a:cs typeface="Calibri"/>
              </a:rPr>
              <a:t>change </a:t>
            </a:r>
            <a:r>
              <a:rPr sz="2000" spc="-30" dirty="0">
                <a:solidFill>
                  <a:srgbClr val="333333"/>
                </a:solidFill>
                <a:latin typeface="Calibri"/>
                <a:cs typeface="Calibri"/>
              </a:rPr>
              <a:t>Jem’s </a:t>
            </a:r>
            <a:r>
              <a:rPr sz="2000" spc="5" dirty="0">
                <a:solidFill>
                  <a:srgbClr val="333333"/>
                </a:solidFill>
                <a:latin typeface="Calibri"/>
                <a:cs typeface="Calibri"/>
              </a:rPr>
              <a:t>nappy’ </a:t>
            </a:r>
            <a:r>
              <a:rPr sz="2000" dirty="0">
                <a:solidFill>
                  <a:srgbClr val="333333"/>
                </a:solidFill>
                <a:latin typeface="Calibri"/>
                <a:cs typeface="Calibri"/>
              </a:rPr>
              <a:t>and </a:t>
            </a:r>
            <a:r>
              <a:rPr sz="2000" spc="-20" dirty="0">
                <a:solidFill>
                  <a:srgbClr val="333333"/>
                </a:solidFill>
                <a:latin typeface="Calibri"/>
                <a:cs typeface="Calibri"/>
              </a:rPr>
              <a:t>takes </a:t>
            </a:r>
            <a:r>
              <a:rPr sz="2000" spc="-5" dirty="0">
                <a:solidFill>
                  <a:srgbClr val="333333"/>
                </a:solidFill>
                <a:latin typeface="Calibri"/>
                <a:cs typeface="Calibri"/>
              </a:rPr>
              <a:t>him </a:t>
            </a:r>
            <a:r>
              <a:rPr sz="2000" spc="-10" dirty="0">
                <a:solidFill>
                  <a:srgbClr val="333333"/>
                </a:solidFill>
                <a:latin typeface="Calibri"/>
                <a:cs typeface="Calibri"/>
              </a:rPr>
              <a:t>to </a:t>
            </a:r>
            <a:r>
              <a:rPr sz="2000" dirty="0">
                <a:solidFill>
                  <a:srgbClr val="333333"/>
                </a:solidFill>
                <a:latin typeface="Calibri"/>
                <a:cs typeface="Calibri"/>
              </a:rPr>
              <a:t>an  </a:t>
            </a:r>
            <a:r>
              <a:rPr sz="2000" spc="-10" dirty="0">
                <a:solidFill>
                  <a:srgbClr val="333333"/>
                </a:solidFill>
                <a:latin typeface="Calibri"/>
                <a:cs typeface="Calibri"/>
              </a:rPr>
              <a:t>area at </a:t>
            </a:r>
            <a:r>
              <a:rPr sz="2000" dirty="0">
                <a:solidFill>
                  <a:srgbClr val="333333"/>
                </a:solidFill>
                <a:latin typeface="Calibri"/>
                <a:cs typeface="Calibri"/>
              </a:rPr>
              <a:t>the </a:t>
            </a:r>
            <a:r>
              <a:rPr sz="2000" spc="-5" dirty="0">
                <a:solidFill>
                  <a:srgbClr val="333333"/>
                </a:solidFill>
                <a:latin typeface="Calibri"/>
                <a:cs typeface="Calibri"/>
              </a:rPr>
              <a:t>side of </a:t>
            </a:r>
            <a:r>
              <a:rPr sz="2000" dirty="0">
                <a:solidFill>
                  <a:srgbClr val="333333"/>
                </a:solidFill>
                <a:latin typeface="Calibri"/>
                <a:cs typeface="Calibri"/>
              </a:rPr>
              <a:t>the </a:t>
            </a:r>
            <a:r>
              <a:rPr sz="2000" spc="-5" dirty="0">
                <a:solidFill>
                  <a:srgbClr val="333333"/>
                </a:solidFill>
                <a:latin typeface="Calibri"/>
                <a:cs typeface="Calibri"/>
              </a:rPr>
              <a:t>classroom in view of </a:t>
            </a:r>
            <a:r>
              <a:rPr sz="2000" dirty="0">
                <a:solidFill>
                  <a:srgbClr val="333333"/>
                </a:solidFill>
                <a:latin typeface="Calibri"/>
                <a:cs typeface="Calibri"/>
              </a:rPr>
              <a:t>all the </a:t>
            </a:r>
            <a:r>
              <a:rPr sz="2000" spc="-5" dirty="0">
                <a:solidFill>
                  <a:srgbClr val="333333"/>
                </a:solidFill>
                <a:latin typeface="Calibri"/>
                <a:cs typeface="Calibri"/>
              </a:rPr>
              <a:t>other children  </a:t>
            </a:r>
            <a:r>
              <a:rPr sz="2000" dirty="0">
                <a:solidFill>
                  <a:srgbClr val="333333"/>
                </a:solidFill>
                <a:latin typeface="Calibri"/>
                <a:cs typeface="Calibri"/>
              </a:rPr>
              <a:t>and adults. </a:t>
            </a:r>
            <a:r>
              <a:rPr sz="2000" spc="-5" dirty="0">
                <a:solidFill>
                  <a:srgbClr val="333333"/>
                </a:solidFill>
                <a:latin typeface="Calibri"/>
                <a:cs typeface="Calibri"/>
              </a:rPr>
              <a:t>She </a:t>
            </a:r>
            <a:r>
              <a:rPr sz="2000" spc="-15" dirty="0">
                <a:solidFill>
                  <a:srgbClr val="333333"/>
                </a:solidFill>
                <a:latin typeface="Calibri"/>
                <a:cs typeface="Calibri"/>
              </a:rPr>
              <a:t>lays </a:t>
            </a:r>
            <a:r>
              <a:rPr sz="2000" spc="-5" dirty="0">
                <a:solidFill>
                  <a:srgbClr val="333333"/>
                </a:solidFill>
                <a:latin typeface="Calibri"/>
                <a:cs typeface="Calibri"/>
              </a:rPr>
              <a:t>down </a:t>
            </a:r>
            <a:r>
              <a:rPr sz="2000" dirty="0">
                <a:solidFill>
                  <a:srgbClr val="333333"/>
                </a:solidFill>
                <a:latin typeface="Calibri"/>
                <a:cs typeface="Calibri"/>
              </a:rPr>
              <a:t>a </a:t>
            </a:r>
            <a:r>
              <a:rPr sz="2000" spc="-10" dirty="0">
                <a:solidFill>
                  <a:srgbClr val="333333"/>
                </a:solidFill>
                <a:latin typeface="Calibri"/>
                <a:cs typeface="Calibri"/>
              </a:rPr>
              <a:t>mat </a:t>
            </a:r>
            <a:r>
              <a:rPr sz="2000" dirty="0">
                <a:solidFill>
                  <a:srgbClr val="333333"/>
                </a:solidFill>
                <a:latin typeface="Calibri"/>
                <a:cs typeface="Calibri"/>
              </a:rPr>
              <a:t>with a clean </a:t>
            </a:r>
            <a:r>
              <a:rPr sz="2000" spc="-5" dirty="0">
                <a:solidFill>
                  <a:srgbClr val="333333"/>
                </a:solidFill>
                <a:latin typeface="Calibri"/>
                <a:cs typeface="Calibri"/>
              </a:rPr>
              <a:t>pad </a:t>
            </a:r>
            <a:r>
              <a:rPr sz="2000" dirty="0">
                <a:solidFill>
                  <a:srgbClr val="333333"/>
                </a:solidFill>
                <a:latin typeface="Calibri"/>
                <a:cs typeface="Calibri"/>
              </a:rPr>
              <a:t>and</a:t>
            </a:r>
            <a:r>
              <a:rPr sz="2000" spc="-40" dirty="0">
                <a:solidFill>
                  <a:srgbClr val="333333"/>
                </a:solidFill>
                <a:latin typeface="Calibri"/>
                <a:cs typeface="Calibri"/>
              </a:rPr>
              <a:t> </a:t>
            </a:r>
            <a:r>
              <a:rPr sz="2000" spc="-5" dirty="0">
                <a:solidFill>
                  <a:srgbClr val="333333"/>
                </a:solidFill>
                <a:latin typeface="Calibri"/>
                <a:cs typeface="Calibri"/>
              </a:rPr>
              <a:t>some</a:t>
            </a:r>
            <a:endParaRPr sz="2000">
              <a:latin typeface="Calibri"/>
              <a:cs typeface="Calibri"/>
            </a:endParaRPr>
          </a:p>
          <a:p>
            <a:pPr marL="12700">
              <a:lnSpc>
                <a:spcPct val="100000"/>
              </a:lnSpc>
            </a:pPr>
            <a:r>
              <a:rPr sz="2000" dirty="0">
                <a:solidFill>
                  <a:srgbClr val="333333"/>
                </a:solidFill>
                <a:latin typeface="Calibri"/>
                <a:cs typeface="Calibri"/>
              </a:rPr>
              <a:t>wipes. </a:t>
            </a:r>
            <a:r>
              <a:rPr sz="2000" spc="-15" dirty="0">
                <a:solidFill>
                  <a:srgbClr val="333333"/>
                </a:solidFill>
                <a:latin typeface="Calibri"/>
                <a:cs typeface="Calibri"/>
              </a:rPr>
              <a:t>Wearing </a:t>
            </a:r>
            <a:r>
              <a:rPr sz="2000" spc="-5" dirty="0">
                <a:solidFill>
                  <a:srgbClr val="333333"/>
                </a:solidFill>
                <a:latin typeface="Calibri"/>
                <a:cs typeface="Calibri"/>
              </a:rPr>
              <a:t>gloves, she </a:t>
            </a:r>
            <a:r>
              <a:rPr sz="2000" spc="-15" dirty="0">
                <a:solidFill>
                  <a:srgbClr val="333333"/>
                </a:solidFill>
                <a:latin typeface="Calibri"/>
                <a:cs typeface="Calibri"/>
              </a:rPr>
              <a:t>lifts </a:t>
            </a:r>
            <a:r>
              <a:rPr sz="2000" dirty="0">
                <a:solidFill>
                  <a:srgbClr val="333333"/>
                </a:solidFill>
                <a:latin typeface="Calibri"/>
                <a:cs typeface="Calibri"/>
              </a:rPr>
              <a:t>Jem, </a:t>
            </a:r>
            <a:r>
              <a:rPr sz="2000" spc="-5" dirty="0">
                <a:solidFill>
                  <a:srgbClr val="333333"/>
                </a:solidFill>
                <a:latin typeface="Calibri"/>
                <a:cs typeface="Calibri"/>
              </a:rPr>
              <a:t>lies him down on </a:t>
            </a:r>
            <a:r>
              <a:rPr sz="2000" dirty="0">
                <a:solidFill>
                  <a:srgbClr val="333333"/>
                </a:solidFill>
                <a:latin typeface="Calibri"/>
                <a:cs typeface="Calibri"/>
              </a:rPr>
              <a:t>the </a:t>
            </a:r>
            <a:r>
              <a:rPr sz="2000" spc="-10" dirty="0">
                <a:solidFill>
                  <a:srgbClr val="333333"/>
                </a:solidFill>
                <a:latin typeface="Calibri"/>
                <a:cs typeface="Calibri"/>
              </a:rPr>
              <a:t>mat</a:t>
            </a:r>
            <a:r>
              <a:rPr sz="2000" spc="10" dirty="0">
                <a:solidFill>
                  <a:srgbClr val="333333"/>
                </a:solidFill>
                <a:latin typeface="Calibri"/>
                <a:cs typeface="Calibri"/>
              </a:rPr>
              <a:t> </a:t>
            </a:r>
            <a:r>
              <a:rPr sz="2000" dirty="0">
                <a:solidFill>
                  <a:srgbClr val="333333"/>
                </a:solidFill>
                <a:latin typeface="Calibri"/>
                <a:cs typeface="Calibri"/>
              </a:rPr>
              <a:t>and</a:t>
            </a:r>
            <a:endParaRPr sz="2000">
              <a:latin typeface="Calibri"/>
              <a:cs typeface="Calibri"/>
            </a:endParaRPr>
          </a:p>
          <a:p>
            <a:pPr marL="12700">
              <a:lnSpc>
                <a:spcPct val="100000"/>
              </a:lnSpc>
            </a:pPr>
            <a:r>
              <a:rPr sz="2000" spc="-5" dirty="0">
                <a:solidFill>
                  <a:srgbClr val="333333"/>
                </a:solidFill>
                <a:latin typeface="Calibri"/>
                <a:cs typeface="Calibri"/>
              </a:rPr>
              <a:t>changes his pad.</a:t>
            </a:r>
            <a:endParaRPr sz="2000">
              <a:latin typeface="Calibri"/>
              <a:cs typeface="Calibri"/>
            </a:endParaRPr>
          </a:p>
          <a:p>
            <a:pPr>
              <a:lnSpc>
                <a:spcPct val="100000"/>
              </a:lnSpc>
              <a:spcBef>
                <a:spcPts val="35"/>
              </a:spcBef>
            </a:pPr>
            <a:endParaRPr sz="2100">
              <a:latin typeface="Calibri"/>
              <a:cs typeface="Calibri"/>
            </a:endParaRPr>
          </a:p>
          <a:p>
            <a:pPr marL="12700" marR="78105">
              <a:lnSpc>
                <a:spcPct val="100000"/>
              </a:lnSpc>
            </a:pPr>
            <a:r>
              <a:rPr sz="2000" spc="-30" dirty="0">
                <a:solidFill>
                  <a:srgbClr val="333333"/>
                </a:solidFill>
                <a:latin typeface="Calibri"/>
                <a:cs typeface="Calibri"/>
              </a:rPr>
              <a:t>At </a:t>
            </a:r>
            <a:r>
              <a:rPr sz="2000" spc="-10" dirty="0">
                <a:solidFill>
                  <a:srgbClr val="333333"/>
                </a:solidFill>
                <a:latin typeface="Calibri"/>
                <a:cs typeface="Calibri"/>
              </a:rPr>
              <a:t>lunchtime, </a:t>
            </a:r>
            <a:r>
              <a:rPr sz="2000" dirty="0">
                <a:solidFill>
                  <a:srgbClr val="333333"/>
                </a:solidFill>
                <a:latin typeface="Calibri"/>
                <a:cs typeface="Calibri"/>
              </a:rPr>
              <a:t>a </a:t>
            </a:r>
            <a:r>
              <a:rPr sz="2000" spc="-20" dirty="0">
                <a:solidFill>
                  <a:srgbClr val="333333"/>
                </a:solidFill>
                <a:latin typeface="Calibri"/>
                <a:cs typeface="Calibri"/>
              </a:rPr>
              <a:t>different </a:t>
            </a:r>
            <a:r>
              <a:rPr sz="2000" spc="-80" dirty="0">
                <a:solidFill>
                  <a:srgbClr val="333333"/>
                </a:solidFill>
                <a:latin typeface="Calibri"/>
                <a:cs typeface="Calibri"/>
              </a:rPr>
              <a:t>TA </a:t>
            </a:r>
            <a:r>
              <a:rPr sz="2000" spc="-15" dirty="0">
                <a:solidFill>
                  <a:srgbClr val="333333"/>
                </a:solidFill>
                <a:latin typeface="Calibri"/>
                <a:cs typeface="Calibri"/>
              </a:rPr>
              <a:t>from </a:t>
            </a:r>
            <a:r>
              <a:rPr sz="2000" dirty="0">
                <a:solidFill>
                  <a:srgbClr val="333333"/>
                </a:solidFill>
                <a:latin typeface="Calibri"/>
                <a:cs typeface="Calibri"/>
              </a:rPr>
              <a:t>another class </a:t>
            </a:r>
            <a:r>
              <a:rPr sz="2000" spc="-10" dirty="0">
                <a:solidFill>
                  <a:srgbClr val="333333"/>
                </a:solidFill>
                <a:latin typeface="Calibri"/>
                <a:cs typeface="Calibri"/>
              </a:rPr>
              <a:t>comes to </a:t>
            </a:r>
            <a:r>
              <a:rPr sz="2000" spc="-25" dirty="0">
                <a:solidFill>
                  <a:srgbClr val="333333"/>
                </a:solidFill>
                <a:latin typeface="Calibri"/>
                <a:cs typeface="Calibri"/>
              </a:rPr>
              <a:t>take </a:t>
            </a:r>
            <a:r>
              <a:rPr sz="2000" dirty="0">
                <a:solidFill>
                  <a:srgbClr val="333333"/>
                </a:solidFill>
                <a:latin typeface="Calibri"/>
                <a:cs typeface="Calibri"/>
              </a:rPr>
              <a:t>Jem  </a:t>
            </a:r>
            <a:r>
              <a:rPr sz="2000" spc="-10" dirty="0">
                <a:solidFill>
                  <a:srgbClr val="333333"/>
                </a:solidFill>
                <a:latin typeface="Calibri"/>
                <a:cs typeface="Calibri"/>
              </a:rPr>
              <a:t>to </a:t>
            </a:r>
            <a:r>
              <a:rPr sz="2000" dirty="0">
                <a:solidFill>
                  <a:srgbClr val="333333"/>
                </a:solidFill>
                <a:latin typeface="Calibri"/>
                <a:cs typeface="Calibri"/>
              </a:rPr>
              <a:t>the </a:t>
            </a:r>
            <a:r>
              <a:rPr sz="2000" spc="-5" dirty="0">
                <a:solidFill>
                  <a:srgbClr val="333333"/>
                </a:solidFill>
                <a:latin typeface="Calibri"/>
                <a:cs typeface="Calibri"/>
              </a:rPr>
              <a:t>hall whilst </a:t>
            </a:r>
            <a:r>
              <a:rPr sz="2000" dirty="0">
                <a:solidFill>
                  <a:srgbClr val="333333"/>
                </a:solidFill>
                <a:latin typeface="Calibri"/>
                <a:cs typeface="Calibri"/>
              </a:rPr>
              <a:t>the </a:t>
            </a:r>
            <a:r>
              <a:rPr sz="2000" spc="-15" dirty="0">
                <a:solidFill>
                  <a:srgbClr val="333333"/>
                </a:solidFill>
                <a:latin typeface="Calibri"/>
                <a:cs typeface="Calibri"/>
              </a:rPr>
              <a:t>rest </a:t>
            </a:r>
            <a:r>
              <a:rPr sz="2000" spc="-5" dirty="0">
                <a:solidFill>
                  <a:srgbClr val="333333"/>
                </a:solidFill>
                <a:latin typeface="Calibri"/>
                <a:cs typeface="Calibri"/>
              </a:rPr>
              <a:t>of his </a:t>
            </a:r>
            <a:r>
              <a:rPr sz="2000" dirty="0">
                <a:solidFill>
                  <a:srgbClr val="333333"/>
                </a:solidFill>
                <a:latin typeface="Calibri"/>
                <a:cs typeface="Calibri"/>
              </a:rPr>
              <a:t>class </a:t>
            </a:r>
            <a:r>
              <a:rPr sz="2000" spc="-5" dirty="0">
                <a:solidFill>
                  <a:srgbClr val="333333"/>
                </a:solidFill>
                <a:latin typeface="Calibri"/>
                <a:cs typeface="Calibri"/>
              </a:rPr>
              <a:t>line up. The </a:t>
            </a:r>
            <a:r>
              <a:rPr sz="2000" spc="-75" dirty="0">
                <a:solidFill>
                  <a:srgbClr val="333333"/>
                </a:solidFill>
                <a:latin typeface="Calibri"/>
                <a:cs typeface="Calibri"/>
              </a:rPr>
              <a:t>TA </a:t>
            </a:r>
            <a:r>
              <a:rPr sz="2000" spc="-5" dirty="0">
                <a:solidFill>
                  <a:srgbClr val="333333"/>
                </a:solidFill>
                <a:latin typeface="Calibri"/>
                <a:cs typeface="Calibri"/>
              </a:rPr>
              <a:t>holds his hand  </a:t>
            </a:r>
            <a:r>
              <a:rPr sz="2000" dirty="0">
                <a:solidFill>
                  <a:srgbClr val="333333"/>
                </a:solidFill>
                <a:latin typeface="Calibri"/>
                <a:cs typeface="Calibri"/>
              </a:rPr>
              <a:t>along the </a:t>
            </a:r>
            <a:r>
              <a:rPr sz="2000" spc="-10" dirty="0">
                <a:solidFill>
                  <a:srgbClr val="333333"/>
                </a:solidFill>
                <a:latin typeface="Calibri"/>
                <a:cs typeface="Calibri"/>
              </a:rPr>
              <a:t>corridor </a:t>
            </a:r>
            <a:r>
              <a:rPr sz="2000" spc="-5" dirty="0">
                <a:solidFill>
                  <a:srgbClr val="333333"/>
                </a:solidFill>
                <a:latin typeface="Calibri"/>
                <a:cs typeface="Calibri"/>
              </a:rPr>
              <a:t>‘because of </a:t>
            </a:r>
            <a:r>
              <a:rPr sz="2000" dirty="0">
                <a:solidFill>
                  <a:srgbClr val="333333"/>
                </a:solidFill>
                <a:latin typeface="Calibri"/>
                <a:cs typeface="Calibri"/>
              </a:rPr>
              <a:t>the risk </a:t>
            </a:r>
            <a:r>
              <a:rPr sz="2000" spc="-5" dirty="0">
                <a:solidFill>
                  <a:srgbClr val="333333"/>
                </a:solidFill>
                <a:latin typeface="Calibri"/>
                <a:cs typeface="Calibri"/>
              </a:rPr>
              <a:t>of </a:t>
            </a:r>
            <a:r>
              <a:rPr sz="2000" spc="-20" dirty="0">
                <a:solidFill>
                  <a:srgbClr val="333333"/>
                </a:solidFill>
                <a:latin typeface="Calibri"/>
                <a:cs typeface="Calibri"/>
              </a:rPr>
              <a:t>falling’. </a:t>
            </a:r>
            <a:r>
              <a:rPr sz="2000" spc="-5" dirty="0">
                <a:solidFill>
                  <a:srgbClr val="333333"/>
                </a:solidFill>
                <a:latin typeface="Calibri"/>
                <a:cs typeface="Calibri"/>
              </a:rPr>
              <a:t>She </a:t>
            </a:r>
            <a:r>
              <a:rPr sz="2000" spc="-20" dirty="0">
                <a:solidFill>
                  <a:srgbClr val="333333"/>
                </a:solidFill>
                <a:latin typeface="Calibri"/>
                <a:cs typeface="Calibri"/>
              </a:rPr>
              <a:t>takes</a:t>
            </a:r>
            <a:r>
              <a:rPr sz="2000" spc="15" dirty="0">
                <a:solidFill>
                  <a:srgbClr val="333333"/>
                </a:solidFill>
                <a:latin typeface="Calibri"/>
                <a:cs typeface="Calibri"/>
              </a:rPr>
              <a:t> </a:t>
            </a:r>
            <a:r>
              <a:rPr sz="2000" spc="-5" dirty="0">
                <a:solidFill>
                  <a:srgbClr val="333333"/>
                </a:solidFill>
                <a:latin typeface="Calibri"/>
                <a:cs typeface="Calibri"/>
              </a:rPr>
              <a:t>him</a:t>
            </a:r>
            <a:endParaRPr sz="2000">
              <a:latin typeface="Calibri"/>
              <a:cs typeface="Calibri"/>
            </a:endParaRPr>
          </a:p>
          <a:p>
            <a:pPr marL="12700" marR="55880">
              <a:lnSpc>
                <a:spcPct val="100000"/>
              </a:lnSpc>
            </a:pPr>
            <a:r>
              <a:rPr sz="2000" spc="-10" dirty="0">
                <a:solidFill>
                  <a:srgbClr val="333333"/>
                </a:solidFill>
                <a:latin typeface="Calibri"/>
                <a:cs typeface="Calibri"/>
              </a:rPr>
              <a:t>to </a:t>
            </a:r>
            <a:r>
              <a:rPr sz="2000" dirty="0">
                <a:solidFill>
                  <a:srgbClr val="333333"/>
                </a:solidFill>
                <a:latin typeface="Calibri"/>
                <a:cs typeface="Calibri"/>
              </a:rPr>
              <a:t>the </a:t>
            </a:r>
            <a:r>
              <a:rPr sz="2000" spc="-10" dirty="0">
                <a:solidFill>
                  <a:srgbClr val="333333"/>
                </a:solidFill>
                <a:latin typeface="Calibri"/>
                <a:cs typeface="Calibri"/>
              </a:rPr>
              <a:t>canteen </a:t>
            </a:r>
            <a:r>
              <a:rPr sz="2000" spc="-15" dirty="0">
                <a:solidFill>
                  <a:srgbClr val="333333"/>
                </a:solidFill>
                <a:latin typeface="Calibri"/>
                <a:cs typeface="Calibri"/>
              </a:rPr>
              <a:t>to </a:t>
            </a:r>
            <a:r>
              <a:rPr sz="2000" dirty="0">
                <a:solidFill>
                  <a:srgbClr val="333333"/>
                </a:solidFill>
                <a:latin typeface="Calibri"/>
                <a:cs typeface="Calibri"/>
              </a:rPr>
              <a:t>choose </a:t>
            </a:r>
            <a:r>
              <a:rPr sz="2000" spc="-5" dirty="0">
                <a:solidFill>
                  <a:srgbClr val="333333"/>
                </a:solidFill>
                <a:latin typeface="Calibri"/>
                <a:cs typeface="Calibri"/>
              </a:rPr>
              <a:t>his </a:t>
            </a:r>
            <a:r>
              <a:rPr sz="2000" dirty="0">
                <a:solidFill>
                  <a:srgbClr val="333333"/>
                </a:solidFill>
                <a:latin typeface="Calibri"/>
                <a:cs typeface="Calibri"/>
              </a:rPr>
              <a:t>meal and then </a:t>
            </a:r>
            <a:r>
              <a:rPr sz="2000" spc="-5" dirty="0">
                <a:solidFill>
                  <a:srgbClr val="333333"/>
                </a:solidFill>
                <a:latin typeface="Calibri"/>
                <a:cs typeface="Calibri"/>
              </a:rPr>
              <a:t>carries it </a:t>
            </a:r>
            <a:r>
              <a:rPr sz="2000" spc="-15" dirty="0">
                <a:solidFill>
                  <a:srgbClr val="333333"/>
                </a:solidFill>
                <a:latin typeface="Calibri"/>
                <a:cs typeface="Calibri"/>
              </a:rPr>
              <a:t>from </a:t>
            </a:r>
            <a:r>
              <a:rPr sz="2000" dirty="0">
                <a:solidFill>
                  <a:srgbClr val="333333"/>
                </a:solidFill>
                <a:latin typeface="Calibri"/>
                <a:cs typeface="Calibri"/>
              </a:rPr>
              <a:t>the  </a:t>
            </a:r>
            <a:r>
              <a:rPr sz="2000" spc="-10" dirty="0">
                <a:solidFill>
                  <a:srgbClr val="333333"/>
                </a:solidFill>
                <a:latin typeface="Calibri"/>
                <a:cs typeface="Calibri"/>
              </a:rPr>
              <a:t>canteen </a:t>
            </a:r>
            <a:r>
              <a:rPr sz="2000" spc="-15" dirty="0">
                <a:solidFill>
                  <a:srgbClr val="333333"/>
                </a:solidFill>
                <a:latin typeface="Calibri"/>
                <a:cs typeface="Calibri"/>
              </a:rPr>
              <a:t>to </a:t>
            </a:r>
            <a:r>
              <a:rPr sz="2000" dirty="0">
                <a:solidFill>
                  <a:srgbClr val="333333"/>
                </a:solidFill>
                <a:latin typeface="Calibri"/>
                <a:cs typeface="Calibri"/>
              </a:rPr>
              <a:t>a </a:t>
            </a:r>
            <a:r>
              <a:rPr sz="2000" spc="-5" dirty="0">
                <a:solidFill>
                  <a:srgbClr val="333333"/>
                </a:solidFill>
                <a:latin typeface="Calibri"/>
                <a:cs typeface="Calibri"/>
              </a:rPr>
              <a:t>table in </a:t>
            </a:r>
            <a:r>
              <a:rPr sz="2000" dirty="0">
                <a:solidFill>
                  <a:srgbClr val="333333"/>
                </a:solidFill>
                <a:latin typeface="Calibri"/>
                <a:cs typeface="Calibri"/>
              </a:rPr>
              <a:t>the </a:t>
            </a:r>
            <a:r>
              <a:rPr sz="2000" spc="-10" dirty="0">
                <a:solidFill>
                  <a:srgbClr val="333333"/>
                </a:solidFill>
                <a:latin typeface="Calibri"/>
                <a:cs typeface="Calibri"/>
              </a:rPr>
              <a:t>corridor </a:t>
            </a:r>
            <a:r>
              <a:rPr sz="2000" spc="-20" dirty="0">
                <a:solidFill>
                  <a:srgbClr val="333333"/>
                </a:solidFill>
                <a:latin typeface="Calibri"/>
                <a:cs typeface="Calibri"/>
              </a:rPr>
              <a:t>away </a:t>
            </a:r>
            <a:r>
              <a:rPr sz="2000" spc="-15" dirty="0">
                <a:solidFill>
                  <a:srgbClr val="333333"/>
                </a:solidFill>
                <a:latin typeface="Calibri"/>
                <a:cs typeface="Calibri"/>
              </a:rPr>
              <a:t>from </a:t>
            </a:r>
            <a:r>
              <a:rPr sz="2000" spc="-5" dirty="0">
                <a:solidFill>
                  <a:srgbClr val="333333"/>
                </a:solidFill>
                <a:latin typeface="Calibri"/>
                <a:cs typeface="Calibri"/>
              </a:rPr>
              <a:t>his </a:t>
            </a:r>
            <a:r>
              <a:rPr sz="2000" dirty="0">
                <a:solidFill>
                  <a:srgbClr val="333333"/>
                </a:solidFill>
                <a:latin typeface="Calibri"/>
                <a:cs typeface="Calibri"/>
              </a:rPr>
              <a:t>class. </a:t>
            </a:r>
            <a:r>
              <a:rPr sz="2000" spc="-10" dirty="0">
                <a:solidFill>
                  <a:srgbClr val="333333"/>
                </a:solidFill>
                <a:latin typeface="Calibri"/>
                <a:cs typeface="Calibri"/>
              </a:rPr>
              <a:t>There </a:t>
            </a:r>
            <a:r>
              <a:rPr sz="2000" spc="-5" dirty="0">
                <a:solidFill>
                  <a:srgbClr val="333333"/>
                </a:solidFill>
                <a:latin typeface="Calibri"/>
                <a:cs typeface="Calibri"/>
              </a:rPr>
              <a:t>he sits  </a:t>
            </a:r>
            <a:r>
              <a:rPr sz="2000" dirty="0">
                <a:solidFill>
                  <a:srgbClr val="333333"/>
                </a:solidFill>
                <a:latin typeface="Calibri"/>
                <a:cs typeface="Calibri"/>
              </a:rPr>
              <a:t>with </a:t>
            </a:r>
            <a:r>
              <a:rPr sz="2000" spc="-15" dirty="0">
                <a:solidFill>
                  <a:srgbClr val="333333"/>
                </a:solidFill>
                <a:latin typeface="Calibri"/>
                <a:cs typeface="Calibri"/>
              </a:rPr>
              <a:t>four </a:t>
            </a:r>
            <a:r>
              <a:rPr sz="2000" spc="-5" dirty="0">
                <a:solidFill>
                  <a:srgbClr val="333333"/>
                </a:solidFill>
                <a:latin typeface="Calibri"/>
                <a:cs typeface="Calibri"/>
              </a:rPr>
              <a:t>other children, none </a:t>
            </a:r>
            <a:r>
              <a:rPr sz="2000" spc="-15" dirty="0">
                <a:solidFill>
                  <a:srgbClr val="333333"/>
                </a:solidFill>
                <a:latin typeface="Calibri"/>
                <a:cs typeface="Calibri"/>
              </a:rPr>
              <a:t>from </a:t>
            </a:r>
            <a:r>
              <a:rPr sz="2000" spc="-5" dirty="0">
                <a:solidFill>
                  <a:srgbClr val="333333"/>
                </a:solidFill>
                <a:latin typeface="Calibri"/>
                <a:cs typeface="Calibri"/>
              </a:rPr>
              <a:t>his </a:t>
            </a:r>
            <a:r>
              <a:rPr sz="2000" dirty="0">
                <a:solidFill>
                  <a:srgbClr val="333333"/>
                </a:solidFill>
                <a:latin typeface="Calibri"/>
                <a:cs typeface="Calibri"/>
              </a:rPr>
              <a:t>class, </a:t>
            </a:r>
            <a:r>
              <a:rPr sz="2000" spc="-10" dirty="0">
                <a:solidFill>
                  <a:srgbClr val="333333"/>
                </a:solidFill>
                <a:latin typeface="Calibri"/>
                <a:cs typeface="Calibri"/>
              </a:rPr>
              <a:t>to eat </a:t>
            </a:r>
            <a:r>
              <a:rPr sz="2000" spc="-5" dirty="0">
                <a:solidFill>
                  <a:srgbClr val="333333"/>
                </a:solidFill>
                <a:latin typeface="Calibri"/>
                <a:cs typeface="Calibri"/>
              </a:rPr>
              <a:t>his lunch. </a:t>
            </a:r>
            <a:r>
              <a:rPr sz="2000" dirty="0">
                <a:solidFill>
                  <a:srgbClr val="333333"/>
                </a:solidFill>
                <a:latin typeface="Calibri"/>
                <a:cs typeface="Calibri"/>
              </a:rPr>
              <a:t>All  </a:t>
            </a:r>
            <a:r>
              <a:rPr sz="2000" spc="-5" dirty="0">
                <a:solidFill>
                  <a:srgbClr val="333333"/>
                </a:solidFill>
                <a:latin typeface="Calibri"/>
                <a:cs typeface="Calibri"/>
              </a:rPr>
              <a:t>of </a:t>
            </a:r>
            <a:r>
              <a:rPr sz="2000" dirty="0">
                <a:solidFill>
                  <a:srgbClr val="333333"/>
                </a:solidFill>
                <a:latin typeface="Calibri"/>
                <a:cs typeface="Calibri"/>
              </a:rPr>
              <a:t>the </a:t>
            </a:r>
            <a:r>
              <a:rPr sz="2000" spc="-5" dirty="0">
                <a:solidFill>
                  <a:srgbClr val="333333"/>
                </a:solidFill>
                <a:latin typeface="Calibri"/>
                <a:cs typeface="Calibri"/>
              </a:rPr>
              <a:t>other pupils </a:t>
            </a:r>
            <a:r>
              <a:rPr sz="2000" spc="-15" dirty="0">
                <a:solidFill>
                  <a:srgbClr val="333333"/>
                </a:solidFill>
                <a:latin typeface="Calibri"/>
                <a:cs typeface="Calibri"/>
              </a:rPr>
              <a:t>have </a:t>
            </a:r>
            <a:r>
              <a:rPr sz="2000" spc="-5" dirty="0">
                <a:solidFill>
                  <a:srgbClr val="333333"/>
                </a:solidFill>
                <a:latin typeface="Calibri"/>
                <a:cs typeface="Calibri"/>
              </a:rPr>
              <a:t>additional needs </a:t>
            </a:r>
            <a:r>
              <a:rPr sz="2000" dirty="0">
                <a:solidFill>
                  <a:srgbClr val="333333"/>
                </a:solidFill>
                <a:latin typeface="Calibri"/>
                <a:cs typeface="Calibri"/>
              </a:rPr>
              <a:t>which mean </a:t>
            </a:r>
            <a:r>
              <a:rPr sz="2000" spc="-5" dirty="0">
                <a:solidFill>
                  <a:srgbClr val="333333"/>
                </a:solidFill>
                <a:latin typeface="Calibri"/>
                <a:cs typeface="Calibri"/>
              </a:rPr>
              <a:t>that they  </a:t>
            </a:r>
            <a:r>
              <a:rPr sz="2000" spc="-10" dirty="0">
                <a:solidFill>
                  <a:srgbClr val="333333"/>
                </a:solidFill>
                <a:latin typeface="Calibri"/>
                <a:cs typeface="Calibri"/>
              </a:rPr>
              <a:t>find </a:t>
            </a:r>
            <a:r>
              <a:rPr sz="2000" spc="-5" dirty="0">
                <a:solidFill>
                  <a:srgbClr val="333333"/>
                </a:solidFill>
                <a:latin typeface="Calibri"/>
                <a:cs typeface="Calibri"/>
              </a:rPr>
              <a:t>it </a:t>
            </a:r>
            <a:r>
              <a:rPr sz="2000" spc="-15" dirty="0">
                <a:solidFill>
                  <a:srgbClr val="333333"/>
                </a:solidFill>
                <a:latin typeface="Calibri"/>
                <a:cs typeface="Calibri"/>
              </a:rPr>
              <a:t>difficult </a:t>
            </a:r>
            <a:r>
              <a:rPr sz="2000" spc="-10" dirty="0">
                <a:solidFill>
                  <a:srgbClr val="333333"/>
                </a:solidFill>
                <a:latin typeface="Calibri"/>
                <a:cs typeface="Calibri"/>
              </a:rPr>
              <a:t>to cope </a:t>
            </a:r>
            <a:r>
              <a:rPr sz="2000" spc="-5" dirty="0">
                <a:solidFill>
                  <a:srgbClr val="333333"/>
                </a:solidFill>
                <a:latin typeface="Calibri"/>
                <a:cs typeface="Calibri"/>
              </a:rPr>
              <a:t>in </a:t>
            </a:r>
            <a:r>
              <a:rPr sz="2000" dirty="0">
                <a:solidFill>
                  <a:srgbClr val="333333"/>
                </a:solidFill>
                <a:latin typeface="Calibri"/>
                <a:cs typeface="Calibri"/>
              </a:rPr>
              <a:t>the </a:t>
            </a:r>
            <a:r>
              <a:rPr sz="2000" spc="-10" dirty="0">
                <a:solidFill>
                  <a:srgbClr val="333333"/>
                </a:solidFill>
                <a:latin typeface="Calibri"/>
                <a:cs typeface="Calibri"/>
              </a:rPr>
              <a:t>large, </a:t>
            </a:r>
            <a:r>
              <a:rPr sz="2000" spc="-15" dirty="0">
                <a:solidFill>
                  <a:srgbClr val="333333"/>
                </a:solidFill>
                <a:latin typeface="Calibri"/>
                <a:cs typeface="Calibri"/>
              </a:rPr>
              <a:t>noisy </a:t>
            </a:r>
            <a:r>
              <a:rPr sz="2000" spc="-5" dirty="0">
                <a:solidFill>
                  <a:srgbClr val="333333"/>
                </a:solidFill>
                <a:latin typeface="Calibri"/>
                <a:cs typeface="Calibri"/>
              </a:rPr>
              <a:t>hall during</a:t>
            </a:r>
            <a:r>
              <a:rPr sz="2000" spc="40" dirty="0">
                <a:solidFill>
                  <a:srgbClr val="333333"/>
                </a:solidFill>
                <a:latin typeface="Calibri"/>
                <a:cs typeface="Calibri"/>
              </a:rPr>
              <a:t> </a:t>
            </a:r>
            <a:r>
              <a:rPr sz="2000" spc="-5" dirty="0">
                <a:solidFill>
                  <a:srgbClr val="333333"/>
                </a:solidFill>
                <a:latin typeface="Calibri"/>
                <a:cs typeface="Calibri"/>
              </a:rPr>
              <a:t>lunch.</a:t>
            </a:r>
            <a:endParaRPr sz="2000">
              <a:latin typeface="Calibri"/>
              <a:cs typeface="Calibri"/>
            </a:endParaRPr>
          </a:p>
        </p:txBody>
      </p:sp>
      <p:sp>
        <p:nvSpPr>
          <p:cNvPr id="4" name="object 4"/>
          <p:cNvSpPr txBox="1">
            <a:spLocks noGrp="1"/>
          </p:cNvSpPr>
          <p:nvPr>
            <p:ph type="title"/>
          </p:nvPr>
        </p:nvSpPr>
        <p:spPr>
          <a:xfrm>
            <a:off x="1511300" y="914644"/>
            <a:ext cx="1702435" cy="1016000"/>
          </a:xfrm>
          <a:prstGeom prst="rect">
            <a:avLst/>
          </a:prstGeom>
        </p:spPr>
        <p:txBody>
          <a:bodyPr vert="horz" wrap="square" lIns="0" tIns="38100" rIns="0" bIns="0" rtlCol="0">
            <a:spAutoFit/>
          </a:bodyPr>
          <a:lstStyle/>
          <a:p>
            <a:pPr marL="17145">
              <a:lnSpc>
                <a:spcPct val="100000"/>
              </a:lnSpc>
              <a:spcBef>
                <a:spcPts val="300"/>
              </a:spcBef>
            </a:pPr>
            <a:r>
              <a:rPr sz="2000" spc="85" dirty="0">
                <a:solidFill>
                  <a:srgbClr val="00AAA5"/>
                </a:solidFill>
              </a:rPr>
              <a:t>CASE</a:t>
            </a:r>
            <a:r>
              <a:rPr sz="2000" spc="135" dirty="0">
                <a:solidFill>
                  <a:srgbClr val="00AAA5"/>
                </a:solidFill>
              </a:rPr>
              <a:t> </a:t>
            </a:r>
            <a:r>
              <a:rPr sz="2000" spc="75" dirty="0">
                <a:solidFill>
                  <a:srgbClr val="00AAA5"/>
                </a:solidFill>
              </a:rPr>
              <a:t>STUDY</a:t>
            </a:r>
            <a:endParaRPr sz="2000"/>
          </a:p>
          <a:p>
            <a:pPr marL="12700">
              <a:lnSpc>
                <a:spcPct val="100000"/>
              </a:lnSpc>
              <a:spcBef>
                <a:spcPts val="400"/>
              </a:spcBef>
            </a:pPr>
            <a:r>
              <a:rPr sz="4000" b="0" spc="80" dirty="0">
                <a:solidFill>
                  <a:srgbClr val="000000"/>
                </a:solidFill>
                <a:latin typeface="Calibri"/>
                <a:cs typeface="Calibri"/>
              </a:rPr>
              <a:t>Prima</a:t>
            </a:r>
            <a:r>
              <a:rPr sz="4000" b="0" spc="95" dirty="0">
                <a:solidFill>
                  <a:srgbClr val="000000"/>
                </a:solidFill>
                <a:latin typeface="Calibri"/>
                <a:cs typeface="Calibri"/>
              </a:rPr>
              <a:t>r</a:t>
            </a:r>
            <a:r>
              <a:rPr sz="4000" b="0" dirty="0">
                <a:solidFill>
                  <a:srgbClr val="000000"/>
                </a:solidFill>
                <a:latin typeface="Calibri"/>
                <a:cs typeface="Calibri"/>
              </a:rPr>
              <a:t>y</a:t>
            </a:r>
            <a:endParaRPr sz="4000">
              <a:latin typeface="Calibri"/>
              <a:cs typeface="Calibri"/>
            </a:endParaRPr>
          </a:p>
        </p:txBody>
      </p:sp>
      <p:sp>
        <p:nvSpPr>
          <p:cNvPr id="5" name="object 5"/>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7" name="object 7"/>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8" name="object 8"/>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9" name="object 9"/>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0" name="object 10"/>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lang="en-GB" dirty="0">
                <a:solidFill>
                  <a:srgbClr val="4C4C4C"/>
                </a:solidFill>
              </a:rPr>
              <a:t>Accessibility </a:t>
            </a:r>
            <a:r>
              <a:rPr lang="en-GB" spc="-5" dirty="0">
                <a:solidFill>
                  <a:srgbClr val="4C4C4C"/>
                </a:solidFill>
              </a:rPr>
              <a:t>Planning: </a:t>
            </a:r>
            <a:r>
              <a:rPr lang="en-GB" b="0" dirty="0">
                <a:solidFill>
                  <a:srgbClr val="000000"/>
                </a:solidFill>
              </a:rPr>
              <a:t>A </a:t>
            </a:r>
            <a:r>
              <a:rPr lang="en-GB" b="0" spc="-20" dirty="0">
                <a:solidFill>
                  <a:srgbClr val="000000"/>
                </a:solidFill>
              </a:rPr>
              <a:t>Toolkit </a:t>
            </a:r>
            <a:r>
              <a:rPr lang="en-GB" b="0" spc="-10" dirty="0">
                <a:solidFill>
                  <a:srgbClr val="000000"/>
                </a:solidFill>
              </a:rPr>
              <a:t>for</a:t>
            </a:r>
            <a:r>
              <a:rPr lang="en-GB" b="0" spc="-65" dirty="0">
                <a:solidFill>
                  <a:srgbClr val="000000"/>
                </a:solidFill>
              </a:rPr>
              <a:t> </a:t>
            </a:r>
            <a:r>
              <a:rPr lang="en-GB" b="0" spc="-5" dirty="0">
                <a:solidFill>
                  <a:srgbClr val="000000"/>
                </a:solidFill>
              </a:rPr>
              <a:t>Schools</a:t>
            </a: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sz="half" idx="2"/>
          </p:nvPr>
        </p:nvSpPr>
        <p:spPr>
          <a:prstGeom prst="rect">
            <a:avLst/>
          </a:prstGeom>
        </p:spPr>
        <p:txBody>
          <a:bodyPr vert="horz" wrap="square" lIns="0" tIns="12700" rIns="0" bIns="0" rtlCol="0">
            <a:spAutoFit/>
          </a:bodyPr>
          <a:lstStyle/>
          <a:p>
            <a:pPr marL="12700" marR="37465">
              <a:lnSpc>
                <a:spcPct val="100000"/>
              </a:lnSpc>
              <a:spcBef>
                <a:spcPts val="100"/>
              </a:spcBef>
            </a:pPr>
            <a:r>
              <a:rPr spc="-5" dirty="0"/>
              <a:t>Bertie is </a:t>
            </a:r>
            <a:r>
              <a:rPr dirty="0"/>
              <a:t>12 </a:t>
            </a:r>
            <a:r>
              <a:rPr spc="-15" dirty="0"/>
              <a:t>years </a:t>
            </a:r>
            <a:r>
              <a:rPr spc="-5" dirty="0"/>
              <a:t>old </a:t>
            </a:r>
            <a:r>
              <a:rPr dirty="0"/>
              <a:t>and </a:t>
            </a:r>
            <a:r>
              <a:rPr spc="-5" dirty="0"/>
              <a:t>is in </a:t>
            </a:r>
            <a:r>
              <a:rPr spc="-35" dirty="0"/>
              <a:t>Year </a:t>
            </a:r>
            <a:r>
              <a:rPr dirty="0"/>
              <a:t>7 </a:t>
            </a:r>
            <a:r>
              <a:rPr spc="-15" dirty="0"/>
              <a:t>at </a:t>
            </a:r>
            <a:r>
              <a:rPr spc="-5" dirty="0"/>
              <a:t>his local high school. Bertie  </a:t>
            </a:r>
            <a:r>
              <a:rPr spc="-10" dirty="0"/>
              <a:t>was </a:t>
            </a:r>
            <a:r>
              <a:rPr spc="-5" dirty="0"/>
              <a:t>diagnosed </a:t>
            </a:r>
            <a:r>
              <a:rPr dirty="0"/>
              <a:t>with </a:t>
            </a:r>
            <a:r>
              <a:rPr spc="-5" dirty="0"/>
              <a:t>Duchenne </a:t>
            </a:r>
            <a:r>
              <a:rPr dirty="0"/>
              <a:t>Muscular </a:t>
            </a:r>
            <a:r>
              <a:rPr spc="-15" dirty="0"/>
              <a:t>Dystrophy </a:t>
            </a:r>
            <a:r>
              <a:rPr dirty="0"/>
              <a:t>when </a:t>
            </a:r>
            <a:r>
              <a:rPr spc="-5" dirty="0"/>
              <a:t>he </a:t>
            </a:r>
            <a:r>
              <a:rPr spc="-10" dirty="0"/>
              <a:t>was  </a:t>
            </a:r>
            <a:r>
              <a:rPr spc="-15" dirty="0"/>
              <a:t>five </a:t>
            </a:r>
            <a:r>
              <a:rPr dirty="0"/>
              <a:t>and </a:t>
            </a:r>
            <a:r>
              <a:rPr spc="-5" dirty="0"/>
              <a:t>his </a:t>
            </a:r>
            <a:r>
              <a:rPr spc="-10" dirty="0"/>
              <a:t>condition </a:t>
            </a:r>
            <a:r>
              <a:rPr spc="-5" dirty="0"/>
              <a:t>has increasingly </a:t>
            </a:r>
            <a:r>
              <a:rPr spc="-10" dirty="0"/>
              <a:t>impacted </a:t>
            </a:r>
            <a:r>
              <a:rPr spc="-5" dirty="0"/>
              <a:t>on </a:t>
            </a:r>
            <a:r>
              <a:rPr spc="-10" dirty="0"/>
              <a:t>many </a:t>
            </a:r>
            <a:r>
              <a:rPr dirty="0"/>
              <a:t>aspects  </a:t>
            </a:r>
            <a:r>
              <a:rPr spc="-5" dirty="0"/>
              <a:t>of his </a:t>
            </a:r>
            <a:r>
              <a:rPr spc="-15" dirty="0"/>
              <a:t>life </a:t>
            </a:r>
            <a:r>
              <a:rPr dirty="0"/>
              <a:t>and </a:t>
            </a:r>
            <a:r>
              <a:rPr spc="-5" dirty="0"/>
              <a:t>independence since. Bertie is no longer </a:t>
            </a:r>
            <a:r>
              <a:rPr dirty="0"/>
              <a:t>able </a:t>
            </a:r>
            <a:r>
              <a:rPr spc="-15" dirty="0"/>
              <a:t>to </a:t>
            </a:r>
            <a:r>
              <a:rPr spc="-10" dirty="0"/>
              <a:t>walk  </a:t>
            </a:r>
            <a:r>
              <a:rPr dirty="0"/>
              <a:t>and </a:t>
            </a:r>
            <a:r>
              <a:rPr spc="-5" dirty="0"/>
              <a:t>uses </a:t>
            </a:r>
            <a:r>
              <a:rPr dirty="0"/>
              <a:t>an </a:t>
            </a:r>
            <a:r>
              <a:rPr spc="-5" dirty="0"/>
              <a:t>electrically </a:t>
            </a:r>
            <a:r>
              <a:rPr spc="-10" dirty="0"/>
              <a:t>powered </a:t>
            </a:r>
            <a:r>
              <a:rPr dirty="0"/>
              <a:t>wheelchair </a:t>
            </a:r>
            <a:r>
              <a:rPr spc="-5" dirty="0"/>
              <a:t>that he </a:t>
            </a:r>
            <a:r>
              <a:rPr spc="-10" dirty="0"/>
              <a:t>can </a:t>
            </a:r>
            <a:r>
              <a:rPr spc="-15" dirty="0"/>
              <a:t>operate  </a:t>
            </a:r>
            <a:r>
              <a:rPr dirty="0"/>
              <a:t>and </a:t>
            </a:r>
            <a:r>
              <a:rPr spc="-10" dirty="0"/>
              <a:t>steer well </a:t>
            </a:r>
            <a:r>
              <a:rPr spc="-25" dirty="0"/>
              <a:t>himself. </a:t>
            </a:r>
            <a:r>
              <a:rPr spc="-20" dirty="0"/>
              <a:t>Bertie’s </a:t>
            </a:r>
            <a:r>
              <a:rPr spc="-5" dirty="0"/>
              <a:t>school has some </a:t>
            </a:r>
            <a:r>
              <a:rPr spc="-10" dirty="0"/>
              <a:t>automatic doors  </a:t>
            </a:r>
            <a:r>
              <a:rPr dirty="0"/>
              <a:t>which means </a:t>
            </a:r>
            <a:r>
              <a:rPr spc="-5" dirty="0"/>
              <a:t>he can </a:t>
            </a:r>
            <a:r>
              <a:rPr spc="-10" dirty="0"/>
              <a:t>move around </a:t>
            </a:r>
            <a:r>
              <a:rPr dirty="0"/>
              <a:t>without a </a:t>
            </a:r>
            <a:r>
              <a:rPr spc="-75" dirty="0"/>
              <a:t>TA </a:t>
            </a:r>
            <a:r>
              <a:rPr dirty="0"/>
              <a:t>when </a:t>
            </a:r>
            <a:r>
              <a:rPr spc="-5" dirty="0"/>
              <a:t>in </a:t>
            </a:r>
            <a:r>
              <a:rPr dirty="0"/>
              <a:t>those  </a:t>
            </a:r>
            <a:r>
              <a:rPr spc="-10" dirty="0"/>
              <a:t>areas </a:t>
            </a:r>
            <a:r>
              <a:rPr spc="-5" dirty="0"/>
              <a:t>but </a:t>
            </a:r>
            <a:r>
              <a:rPr spc="-20" dirty="0"/>
              <a:t>for </a:t>
            </a:r>
            <a:r>
              <a:rPr dirty="0"/>
              <a:t>the </a:t>
            </a:r>
            <a:r>
              <a:rPr spc="-15" dirty="0"/>
              <a:t>rest </a:t>
            </a:r>
            <a:r>
              <a:rPr spc="-5" dirty="0"/>
              <a:t>of </a:t>
            </a:r>
            <a:r>
              <a:rPr dirty="0"/>
              <a:t>the </a:t>
            </a:r>
            <a:r>
              <a:rPr spc="-10" dirty="0"/>
              <a:t>time </a:t>
            </a:r>
            <a:r>
              <a:rPr spc="-5" dirty="0"/>
              <a:t>he needs </a:t>
            </a:r>
            <a:r>
              <a:rPr dirty="0"/>
              <a:t>a </a:t>
            </a:r>
            <a:r>
              <a:rPr spc="-80" dirty="0"/>
              <a:t>TA </a:t>
            </a:r>
            <a:r>
              <a:rPr spc="-15" dirty="0"/>
              <a:t>to</a:t>
            </a:r>
            <a:r>
              <a:rPr spc="100" dirty="0"/>
              <a:t> </a:t>
            </a:r>
            <a:r>
              <a:rPr spc="-10" dirty="0"/>
              <a:t>accompany</a:t>
            </a:r>
          </a:p>
          <a:p>
            <a:pPr marL="12700">
              <a:lnSpc>
                <a:spcPct val="100000"/>
              </a:lnSpc>
            </a:pPr>
            <a:r>
              <a:rPr spc="-5" dirty="0"/>
              <a:t>him </a:t>
            </a:r>
            <a:r>
              <a:rPr spc="-10" dirty="0"/>
              <a:t>to </a:t>
            </a:r>
            <a:r>
              <a:rPr spc="-5" dirty="0"/>
              <a:t>open </a:t>
            </a:r>
            <a:r>
              <a:rPr dirty="0"/>
              <a:t>the </a:t>
            </a:r>
            <a:r>
              <a:rPr spc="-10" dirty="0"/>
              <a:t>heavy doors. </a:t>
            </a:r>
            <a:r>
              <a:rPr spc="-5" dirty="0"/>
              <a:t>He is </a:t>
            </a:r>
            <a:r>
              <a:rPr dirty="0"/>
              <a:t>also </a:t>
            </a:r>
            <a:r>
              <a:rPr spc="-5" dirty="0"/>
              <a:t>not allowed </a:t>
            </a:r>
            <a:r>
              <a:rPr spc="-10" dirty="0"/>
              <a:t>to </a:t>
            </a:r>
            <a:r>
              <a:rPr spc="-5" dirty="0"/>
              <a:t>use </a:t>
            </a:r>
            <a:r>
              <a:rPr dirty="0"/>
              <a:t>the</a:t>
            </a:r>
            <a:r>
              <a:rPr spc="5" dirty="0"/>
              <a:t> </a:t>
            </a:r>
            <a:r>
              <a:rPr spc="-20" dirty="0"/>
              <a:t>lift</a:t>
            </a:r>
          </a:p>
          <a:p>
            <a:pPr marL="12700">
              <a:lnSpc>
                <a:spcPct val="100000"/>
              </a:lnSpc>
            </a:pPr>
            <a:r>
              <a:rPr dirty="0"/>
              <a:t>without an adult </a:t>
            </a:r>
            <a:r>
              <a:rPr spc="-5" dirty="0"/>
              <a:t>being </a:t>
            </a:r>
            <a:r>
              <a:rPr dirty="0"/>
              <a:t>with</a:t>
            </a:r>
            <a:r>
              <a:rPr spc="-20" dirty="0"/>
              <a:t> </a:t>
            </a:r>
            <a:r>
              <a:rPr spc="-5" dirty="0"/>
              <a:t>him.</a:t>
            </a:r>
          </a:p>
          <a:p>
            <a:pPr>
              <a:lnSpc>
                <a:spcPct val="100000"/>
              </a:lnSpc>
              <a:spcBef>
                <a:spcPts val="35"/>
              </a:spcBef>
            </a:pPr>
            <a:endParaRPr sz="2100"/>
          </a:p>
          <a:p>
            <a:pPr marL="12700" marR="5080">
              <a:lnSpc>
                <a:spcPct val="100000"/>
              </a:lnSpc>
            </a:pPr>
            <a:r>
              <a:rPr spc="-5" dirty="0"/>
              <a:t>Bertie is </a:t>
            </a:r>
            <a:r>
              <a:rPr dirty="0"/>
              <a:t>a </a:t>
            </a:r>
            <a:r>
              <a:rPr spc="-10" dirty="0"/>
              <a:t>cognitively </a:t>
            </a:r>
            <a:r>
              <a:rPr dirty="0"/>
              <a:t>able child whom </a:t>
            </a:r>
            <a:r>
              <a:rPr spc="-5" dirty="0"/>
              <a:t>his </a:t>
            </a:r>
            <a:r>
              <a:rPr spc="-10" dirty="0"/>
              <a:t>teachers </a:t>
            </a:r>
            <a:r>
              <a:rPr spc="-5" dirty="0"/>
              <a:t>describe </a:t>
            </a:r>
            <a:r>
              <a:rPr dirty="0"/>
              <a:t>as  </a:t>
            </a:r>
            <a:r>
              <a:rPr spc="-10" dirty="0"/>
              <a:t>working at least at age </a:t>
            </a:r>
            <a:r>
              <a:rPr spc="-15" dirty="0"/>
              <a:t>related expectations </a:t>
            </a:r>
            <a:r>
              <a:rPr spc="-5" dirty="0"/>
              <a:t>in most areas. He </a:t>
            </a:r>
            <a:r>
              <a:rPr spc="-10" dirty="0"/>
              <a:t>lacks  confidence </a:t>
            </a:r>
            <a:r>
              <a:rPr spc="-5" dirty="0"/>
              <a:t>in his abilities </a:t>
            </a:r>
            <a:r>
              <a:rPr dirty="0"/>
              <a:t>and </a:t>
            </a:r>
            <a:r>
              <a:rPr spc="-5" dirty="0"/>
              <a:t>is quiet in </a:t>
            </a:r>
            <a:r>
              <a:rPr dirty="0"/>
              <a:t>class. </a:t>
            </a:r>
            <a:r>
              <a:rPr spc="-5" dirty="0"/>
              <a:t>Bertie is</a:t>
            </a:r>
            <a:r>
              <a:rPr spc="10" dirty="0"/>
              <a:t> </a:t>
            </a:r>
            <a:r>
              <a:rPr spc="-5" dirty="0"/>
              <a:t>allowed</a:t>
            </a:r>
          </a:p>
          <a:p>
            <a:pPr marL="12700" marR="158750" algn="just">
              <a:lnSpc>
                <a:spcPct val="100000"/>
              </a:lnSpc>
            </a:pPr>
            <a:r>
              <a:rPr spc="-10" dirty="0"/>
              <a:t>to </a:t>
            </a:r>
            <a:r>
              <a:rPr spc="-15" dirty="0"/>
              <a:t>leave </a:t>
            </a:r>
            <a:r>
              <a:rPr dirty="0"/>
              <a:t>class </a:t>
            </a:r>
            <a:r>
              <a:rPr spc="-15" dirty="0"/>
              <a:t>five </a:t>
            </a:r>
            <a:r>
              <a:rPr spc="-5" dirty="0"/>
              <a:t>minutes </a:t>
            </a:r>
            <a:r>
              <a:rPr spc="-20" dirty="0"/>
              <a:t>before </a:t>
            </a:r>
            <a:r>
              <a:rPr spc="-10" dirty="0"/>
              <a:t>everyone </a:t>
            </a:r>
            <a:r>
              <a:rPr dirty="0"/>
              <a:t>else </a:t>
            </a:r>
            <a:r>
              <a:rPr spc="-5" dirty="0"/>
              <a:t>so </a:t>
            </a:r>
            <a:r>
              <a:rPr dirty="0"/>
              <a:t>as </a:t>
            </a:r>
            <a:r>
              <a:rPr spc="-10" dirty="0"/>
              <a:t>to </a:t>
            </a:r>
            <a:r>
              <a:rPr spc="-5" dirty="0"/>
              <a:t>arrive on  </a:t>
            </a:r>
            <a:r>
              <a:rPr spc="-10" dirty="0"/>
              <a:t>time </a:t>
            </a:r>
            <a:r>
              <a:rPr spc="-20" dirty="0"/>
              <a:t>for </a:t>
            </a:r>
            <a:r>
              <a:rPr dirty="0"/>
              <a:t>the </a:t>
            </a:r>
            <a:r>
              <a:rPr spc="-10" dirty="0"/>
              <a:t>next </a:t>
            </a:r>
            <a:r>
              <a:rPr spc="-5" dirty="0"/>
              <a:t>lesson. He frequently doesn’t give in </a:t>
            </a:r>
            <a:r>
              <a:rPr spc="-10" dirty="0"/>
              <a:t>homework  </a:t>
            </a:r>
            <a:r>
              <a:rPr dirty="0"/>
              <a:t>as </a:t>
            </a:r>
            <a:r>
              <a:rPr spc="-5" dirty="0"/>
              <a:t>he is not </a:t>
            </a:r>
            <a:r>
              <a:rPr spc="-10" dirty="0"/>
              <a:t>sure </a:t>
            </a:r>
            <a:r>
              <a:rPr spc="-5" dirty="0"/>
              <a:t>what has been set.</a:t>
            </a:r>
          </a:p>
        </p:txBody>
      </p:sp>
      <p:sp>
        <p:nvSpPr>
          <p:cNvPr id="3" name="object 3"/>
          <p:cNvSpPr txBox="1">
            <a:spLocks noGrp="1"/>
          </p:cNvSpPr>
          <p:nvPr>
            <p:ph sz="half" idx="3"/>
          </p:nvPr>
        </p:nvSpPr>
        <p:spPr>
          <a:prstGeom prst="rect">
            <a:avLst/>
          </a:prstGeom>
        </p:spPr>
        <p:txBody>
          <a:bodyPr vert="horz" wrap="square" lIns="0" tIns="12700" rIns="0" bIns="0" rtlCol="0">
            <a:spAutoFit/>
          </a:bodyPr>
          <a:lstStyle/>
          <a:p>
            <a:pPr marL="12700" marR="155575">
              <a:lnSpc>
                <a:spcPct val="100000"/>
              </a:lnSpc>
              <a:spcBef>
                <a:spcPts val="100"/>
              </a:spcBef>
            </a:pPr>
            <a:r>
              <a:rPr spc="-30" dirty="0"/>
              <a:t>At </a:t>
            </a:r>
            <a:r>
              <a:rPr spc="-10" dirty="0"/>
              <a:t>lunchtime </a:t>
            </a:r>
            <a:r>
              <a:rPr spc="-5" dirty="0"/>
              <a:t>Bertie is accompanied by </a:t>
            </a:r>
            <a:r>
              <a:rPr dirty="0"/>
              <a:t>a </a:t>
            </a:r>
            <a:r>
              <a:rPr spc="-80" dirty="0"/>
              <a:t>TA </a:t>
            </a:r>
            <a:r>
              <a:rPr spc="-15" dirty="0"/>
              <a:t>to </a:t>
            </a:r>
            <a:r>
              <a:rPr dirty="0"/>
              <a:t>the </a:t>
            </a:r>
            <a:r>
              <a:rPr spc="-10" dirty="0"/>
              <a:t>canteen </a:t>
            </a:r>
            <a:r>
              <a:rPr spc="-5" dirty="0"/>
              <a:t>so that  he </a:t>
            </a:r>
            <a:r>
              <a:rPr spc="-10" dirty="0"/>
              <a:t>can </a:t>
            </a:r>
            <a:r>
              <a:rPr spc="-5" dirty="0"/>
              <a:t>be </a:t>
            </a:r>
            <a:r>
              <a:rPr spc="-10" dirty="0"/>
              <a:t>supported to </a:t>
            </a:r>
            <a:r>
              <a:rPr dirty="0"/>
              <a:t>choose </a:t>
            </a:r>
            <a:r>
              <a:rPr spc="-5" dirty="0"/>
              <a:t>his </a:t>
            </a:r>
            <a:r>
              <a:rPr dirty="0"/>
              <a:t>meal. </a:t>
            </a:r>
            <a:r>
              <a:rPr spc="-5" dirty="0"/>
              <a:t>The </a:t>
            </a:r>
            <a:r>
              <a:rPr spc="-80" dirty="0"/>
              <a:t>TA </a:t>
            </a:r>
            <a:r>
              <a:rPr spc="-5" dirty="0"/>
              <a:t>decides </a:t>
            </a:r>
            <a:r>
              <a:rPr spc="-10" dirty="0"/>
              <a:t>where  </a:t>
            </a:r>
            <a:r>
              <a:rPr spc="-5" dirty="0"/>
              <a:t>Bertie </a:t>
            </a:r>
            <a:r>
              <a:rPr dirty="0"/>
              <a:t>will </a:t>
            </a:r>
            <a:r>
              <a:rPr spc="-5" dirty="0"/>
              <a:t>sit </a:t>
            </a:r>
            <a:r>
              <a:rPr dirty="0"/>
              <a:t>and </a:t>
            </a:r>
            <a:r>
              <a:rPr spc="-5" dirty="0"/>
              <a:t>remains </a:t>
            </a:r>
            <a:r>
              <a:rPr dirty="0"/>
              <a:t>with </a:t>
            </a:r>
            <a:r>
              <a:rPr spc="-5" dirty="0"/>
              <a:t>him whilst he eats his</a:t>
            </a:r>
            <a:r>
              <a:rPr spc="-15" dirty="0"/>
              <a:t> </a:t>
            </a:r>
            <a:r>
              <a:rPr spc="-5" dirty="0"/>
              <a:t>lunch.</a:t>
            </a:r>
          </a:p>
          <a:p>
            <a:pPr>
              <a:lnSpc>
                <a:spcPct val="100000"/>
              </a:lnSpc>
              <a:spcBef>
                <a:spcPts val="35"/>
              </a:spcBef>
            </a:pPr>
            <a:endParaRPr sz="2100"/>
          </a:p>
          <a:p>
            <a:pPr marL="12700" marR="5080">
              <a:lnSpc>
                <a:spcPct val="100000"/>
              </a:lnSpc>
            </a:pPr>
            <a:r>
              <a:rPr spc="-5" dirty="0"/>
              <a:t>Bertie </a:t>
            </a:r>
            <a:r>
              <a:rPr spc="-10" dirty="0"/>
              <a:t>can </a:t>
            </a:r>
            <a:r>
              <a:rPr spc="-5" dirty="0"/>
              <a:t>no longer </a:t>
            </a:r>
            <a:r>
              <a:rPr spc="-10" dirty="0"/>
              <a:t>weight </a:t>
            </a:r>
            <a:r>
              <a:rPr spc="-5" dirty="0"/>
              <a:t>bear </a:t>
            </a:r>
            <a:r>
              <a:rPr spc="-15" dirty="0"/>
              <a:t>to </a:t>
            </a:r>
            <a:r>
              <a:rPr spc="-10" dirty="0"/>
              <a:t>stand </a:t>
            </a:r>
            <a:r>
              <a:rPr dirty="0"/>
              <a:t>and </a:t>
            </a:r>
            <a:r>
              <a:rPr spc="-15" dirty="0"/>
              <a:t>transfer </a:t>
            </a:r>
            <a:r>
              <a:rPr spc="-10" dirty="0"/>
              <a:t>position. </a:t>
            </a:r>
            <a:r>
              <a:rPr spc="-15" dirty="0"/>
              <a:t>For  </a:t>
            </a:r>
            <a:r>
              <a:rPr dirty="0"/>
              <a:t>this </a:t>
            </a:r>
            <a:r>
              <a:rPr spc="-5" dirty="0"/>
              <a:t>reason he needs support </a:t>
            </a:r>
            <a:r>
              <a:rPr spc="-10" dirty="0"/>
              <a:t>to go to </a:t>
            </a:r>
            <a:r>
              <a:rPr dirty="0"/>
              <a:t>the </a:t>
            </a:r>
            <a:r>
              <a:rPr spc="-10" dirty="0"/>
              <a:t>bathroom. </a:t>
            </a:r>
            <a:r>
              <a:rPr spc="-20" dirty="0"/>
              <a:t>Staff </a:t>
            </a:r>
            <a:r>
              <a:rPr spc="-10" dirty="0"/>
              <a:t>routinely  </a:t>
            </a:r>
            <a:r>
              <a:rPr spc="-25" dirty="0"/>
              <a:t>take </a:t>
            </a:r>
            <a:r>
              <a:rPr spc="-5" dirty="0"/>
              <a:t>him </a:t>
            </a:r>
            <a:r>
              <a:rPr spc="-10" dirty="0"/>
              <a:t>to </a:t>
            </a:r>
            <a:r>
              <a:rPr dirty="0"/>
              <a:t>the </a:t>
            </a:r>
            <a:r>
              <a:rPr spc="-10" dirty="0"/>
              <a:t>bathroom </a:t>
            </a:r>
            <a:r>
              <a:rPr spc="-5" dirty="0"/>
              <a:t>during </a:t>
            </a:r>
            <a:r>
              <a:rPr spc="-10" dirty="0"/>
              <a:t>break </a:t>
            </a:r>
            <a:r>
              <a:rPr dirty="0"/>
              <a:t>and </a:t>
            </a:r>
            <a:r>
              <a:rPr spc="-10" dirty="0"/>
              <a:t>lunchtime </a:t>
            </a:r>
            <a:r>
              <a:rPr spc="-5" dirty="0"/>
              <a:t>sessions so  that his learning is not </a:t>
            </a:r>
            <a:r>
              <a:rPr spc="-10" dirty="0"/>
              <a:t>interrupted.</a:t>
            </a:r>
          </a:p>
          <a:p>
            <a:pPr>
              <a:lnSpc>
                <a:spcPct val="100000"/>
              </a:lnSpc>
              <a:spcBef>
                <a:spcPts val="35"/>
              </a:spcBef>
            </a:pPr>
            <a:endParaRPr sz="2100"/>
          </a:p>
          <a:p>
            <a:pPr marL="12700" marR="27305">
              <a:lnSpc>
                <a:spcPct val="100000"/>
              </a:lnSpc>
            </a:pPr>
            <a:r>
              <a:rPr spc="-5" dirty="0"/>
              <a:t>Bertie </a:t>
            </a:r>
            <a:r>
              <a:rPr spc="-10" dirty="0"/>
              <a:t>loves </a:t>
            </a:r>
            <a:r>
              <a:rPr spc="-5" dirty="0"/>
              <a:t>sport </a:t>
            </a:r>
            <a:r>
              <a:rPr dirty="0"/>
              <a:t>and </a:t>
            </a:r>
            <a:r>
              <a:rPr spc="-10" dirty="0"/>
              <a:t>at </a:t>
            </a:r>
            <a:r>
              <a:rPr spc="-5" dirty="0"/>
              <a:t>primary school </a:t>
            </a:r>
            <a:r>
              <a:rPr spc="-15" dirty="0"/>
              <a:t>played </a:t>
            </a:r>
            <a:r>
              <a:rPr dirty="0"/>
              <a:t>a </a:t>
            </a:r>
            <a:r>
              <a:rPr spc="-5" dirty="0"/>
              <a:t>disability sport  called </a:t>
            </a:r>
            <a:r>
              <a:rPr dirty="0"/>
              <a:t>Boccia. </a:t>
            </a:r>
            <a:r>
              <a:rPr spc="-5" dirty="0"/>
              <a:t>During </a:t>
            </a:r>
            <a:r>
              <a:rPr spc="-10" dirty="0"/>
              <a:t>games </a:t>
            </a:r>
            <a:r>
              <a:rPr spc="-5" dirty="0"/>
              <a:t>sessions Bertie is included by being on  </a:t>
            </a:r>
            <a:r>
              <a:rPr dirty="0"/>
              <a:t>the </a:t>
            </a:r>
            <a:r>
              <a:rPr spc="-5" dirty="0"/>
              <a:t>sidelines acting </a:t>
            </a:r>
            <a:r>
              <a:rPr dirty="0"/>
              <a:t>as an </a:t>
            </a:r>
            <a:r>
              <a:rPr spc="-10" dirty="0"/>
              <a:t>umpire. </a:t>
            </a:r>
            <a:r>
              <a:rPr dirty="0"/>
              <a:t>In </a:t>
            </a:r>
            <a:r>
              <a:rPr spc="-10" dirty="0"/>
              <a:t>gymnastics </a:t>
            </a:r>
            <a:r>
              <a:rPr spc="-5" dirty="0"/>
              <a:t>he </a:t>
            </a:r>
            <a:r>
              <a:rPr spc="-10" dirty="0"/>
              <a:t>goes to </a:t>
            </a:r>
            <a:r>
              <a:rPr dirty="0"/>
              <a:t>a </a:t>
            </a:r>
            <a:r>
              <a:rPr spc="-15" dirty="0"/>
              <a:t>room  </a:t>
            </a:r>
            <a:r>
              <a:rPr spc="-5" dirty="0"/>
              <a:t>on his own </a:t>
            </a:r>
            <a:r>
              <a:rPr spc="-10" dirty="0"/>
              <a:t>where </a:t>
            </a:r>
            <a:r>
              <a:rPr spc="-5" dirty="0"/>
              <a:t>his </a:t>
            </a:r>
            <a:r>
              <a:rPr spc="-80" dirty="0"/>
              <a:t>TA </a:t>
            </a:r>
            <a:r>
              <a:rPr spc="-5" dirty="0"/>
              <a:t>carries out some </a:t>
            </a:r>
            <a:r>
              <a:rPr spc="-15" dirty="0"/>
              <a:t>physiotherapy </a:t>
            </a:r>
            <a:r>
              <a:rPr spc="-10" dirty="0"/>
              <a:t>stretching  </a:t>
            </a:r>
            <a:r>
              <a:rPr spc="-15" dirty="0"/>
              <a:t>exercises. </a:t>
            </a:r>
            <a:r>
              <a:rPr spc="-5" dirty="0"/>
              <a:t>He has </a:t>
            </a:r>
            <a:r>
              <a:rPr spc="-10" dirty="0"/>
              <a:t>become </a:t>
            </a:r>
            <a:r>
              <a:rPr spc="-5" dirty="0"/>
              <a:t>increasingly </a:t>
            </a:r>
            <a:r>
              <a:rPr spc="-10" dirty="0"/>
              <a:t>reluctant to go to </a:t>
            </a:r>
            <a:r>
              <a:rPr dirty="0"/>
              <a:t>PE when </a:t>
            </a:r>
            <a:r>
              <a:rPr spc="-5" dirty="0"/>
              <a:t>it  is dance</a:t>
            </a:r>
            <a:r>
              <a:rPr spc="-10" dirty="0"/>
              <a:t> </a:t>
            </a:r>
            <a:r>
              <a:rPr spc="-5" dirty="0"/>
              <a:t>lessons.</a:t>
            </a:r>
          </a:p>
          <a:p>
            <a:pPr>
              <a:lnSpc>
                <a:spcPct val="100000"/>
              </a:lnSpc>
              <a:spcBef>
                <a:spcPts val="35"/>
              </a:spcBef>
            </a:pPr>
            <a:endParaRPr sz="2100"/>
          </a:p>
          <a:p>
            <a:pPr marL="12700" marR="74295">
              <a:lnSpc>
                <a:spcPct val="100000"/>
              </a:lnSpc>
              <a:spcBef>
                <a:spcPts val="5"/>
              </a:spcBef>
            </a:pPr>
            <a:r>
              <a:rPr spc="-20" dirty="0"/>
              <a:t>Staff </a:t>
            </a:r>
            <a:r>
              <a:rPr spc="-15" dirty="0"/>
              <a:t>have </a:t>
            </a:r>
            <a:r>
              <a:rPr spc="-10" dirty="0"/>
              <a:t>commented </a:t>
            </a:r>
            <a:r>
              <a:rPr spc="-5" dirty="0"/>
              <a:t>that he hasn’t really </a:t>
            </a:r>
            <a:r>
              <a:rPr dirty="0"/>
              <a:t>made </a:t>
            </a:r>
            <a:r>
              <a:rPr spc="-15" dirty="0"/>
              <a:t>any </a:t>
            </a:r>
            <a:r>
              <a:rPr spc="-5" dirty="0"/>
              <a:t>friends since  </a:t>
            </a:r>
            <a:r>
              <a:rPr spc="-10" dirty="0"/>
              <a:t>starting </a:t>
            </a:r>
            <a:r>
              <a:rPr spc="-5" dirty="0"/>
              <a:t>high school </a:t>
            </a:r>
            <a:r>
              <a:rPr dirty="0"/>
              <a:t>and </a:t>
            </a:r>
            <a:r>
              <a:rPr spc="-15" dirty="0"/>
              <a:t>have </a:t>
            </a:r>
            <a:r>
              <a:rPr spc="-10" dirty="0"/>
              <a:t>noticed </a:t>
            </a:r>
            <a:r>
              <a:rPr spc="-5" dirty="0"/>
              <a:t>that he </a:t>
            </a:r>
            <a:r>
              <a:rPr spc="-10" dirty="0"/>
              <a:t>experiences </a:t>
            </a:r>
            <a:r>
              <a:rPr spc="-5" dirty="0"/>
              <a:t>periods  of low </a:t>
            </a:r>
            <a:r>
              <a:rPr dirty="0"/>
              <a:t>mood.</a:t>
            </a:r>
          </a:p>
        </p:txBody>
      </p:sp>
      <p:sp>
        <p:nvSpPr>
          <p:cNvPr id="4" name="object 4"/>
          <p:cNvSpPr txBox="1">
            <a:spLocks noGrp="1"/>
          </p:cNvSpPr>
          <p:nvPr>
            <p:ph type="title"/>
          </p:nvPr>
        </p:nvSpPr>
        <p:spPr>
          <a:xfrm>
            <a:off x="1511300" y="914644"/>
            <a:ext cx="2256790" cy="1016000"/>
          </a:xfrm>
          <a:prstGeom prst="rect">
            <a:avLst/>
          </a:prstGeom>
        </p:spPr>
        <p:txBody>
          <a:bodyPr vert="horz" wrap="square" lIns="0" tIns="38100" rIns="0" bIns="0" rtlCol="0">
            <a:spAutoFit/>
          </a:bodyPr>
          <a:lstStyle/>
          <a:p>
            <a:pPr marL="17145">
              <a:lnSpc>
                <a:spcPct val="100000"/>
              </a:lnSpc>
              <a:spcBef>
                <a:spcPts val="300"/>
              </a:spcBef>
            </a:pPr>
            <a:r>
              <a:rPr sz="2000" spc="85" dirty="0">
                <a:solidFill>
                  <a:srgbClr val="00AAA5"/>
                </a:solidFill>
              </a:rPr>
              <a:t>CASE</a:t>
            </a:r>
            <a:r>
              <a:rPr sz="2000" spc="145" dirty="0">
                <a:solidFill>
                  <a:srgbClr val="00AAA5"/>
                </a:solidFill>
              </a:rPr>
              <a:t> </a:t>
            </a:r>
            <a:r>
              <a:rPr sz="2000" spc="75" dirty="0">
                <a:solidFill>
                  <a:srgbClr val="00AAA5"/>
                </a:solidFill>
              </a:rPr>
              <a:t>STUDY</a:t>
            </a:r>
            <a:endParaRPr sz="2000"/>
          </a:p>
          <a:p>
            <a:pPr marL="12700">
              <a:lnSpc>
                <a:spcPct val="100000"/>
              </a:lnSpc>
              <a:spcBef>
                <a:spcPts val="400"/>
              </a:spcBef>
            </a:pPr>
            <a:r>
              <a:rPr sz="4000" b="0" spc="75" dirty="0">
                <a:solidFill>
                  <a:srgbClr val="000000"/>
                </a:solidFill>
                <a:latin typeface="Calibri"/>
                <a:cs typeface="Calibri"/>
              </a:rPr>
              <a:t>Se</a:t>
            </a:r>
            <a:r>
              <a:rPr sz="4000" b="0" spc="45" dirty="0">
                <a:solidFill>
                  <a:srgbClr val="000000"/>
                </a:solidFill>
                <a:latin typeface="Calibri"/>
                <a:cs typeface="Calibri"/>
              </a:rPr>
              <a:t>c</a:t>
            </a:r>
            <a:r>
              <a:rPr sz="4000" b="0" spc="75" dirty="0">
                <a:solidFill>
                  <a:srgbClr val="000000"/>
                </a:solidFill>
                <a:latin typeface="Calibri"/>
                <a:cs typeface="Calibri"/>
              </a:rPr>
              <a:t>onda</a:t>
            </a:r>
            <a:r>
              <a:rPr sz="4000" b="0" spc="95" dirty="0">
                <a:solidFill>
                  <a:srgbClr val="000000"/>
                </a:solidFill>
                <a:latin typeface="Calibri"/>
                <a:cs typeface="Calibri"/>
              </a:rPr>
              <a:t>r</a:t>
            </a:r>
            <a:r>
              <a:rPr sz="4000" b="0" dirty="0">
                <a:solidFill>
                  <a:srgbClr val="000000"/>
                </a:solidFill>
                <a:latin typeface="Calibri"/>
                <a:cs typeface="Calibri"/>
              </a:rPr>
              <a:t>y</a:t>
            </a:r>
            <a:endParaRPr sz="4000">
              <a:latin typeface="Calibri"/>
              <a:cs typeface="Calibri"/>
            </a:endParaRPr>
          </a:p>
        </p:txBody>
      </p:sp>
      <p:sp>
        <p:nvSpPr>
          <p:cNvPr id="5" name="object 5"/>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7" name="object 7"/>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8" name="object 8"/>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9" name="object 9"/>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10" name="object 10"/>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lang="en-GB" dirty="0">
                <a:solidFill>
                  <a:srgbClr val="4C4C4C"/>
                </a:solidFill>
              </a:rPr>
              <a:t>Accessibility </a:t>
            </a:r>
            <a:r>
              <a:rPr lang="en-GB" spc="-5" dirty="0">
                <a:solidFill>
                  <a:srgbClr val="4C4C4C"/>
                </a:solidFill>
              </a:rPr>
              <a:t>Planning: </a:t>
            </a:r>
            <a:r>
              <a:rPr lang="en-GB" b="0" dirty="0">
                <a:solidFill>
                  <a:srgbClr val="000000"/>
                </a:solidFill>
              </a:rPr>
              <a:t>A </a:t>
            </a:r>
            <a:r>
              <a:rPr lang="en-GB" b="0" spc="-20" dirty="0">
                <a:solidFill>
                  <a:srgbClr val="000000"/>
                </a:solidFill>
              </a:rPr>
              <a:t>Toolkit </a:t>
            </a:r>
            <a:r>
              <a:rPr lang="en-GB" b="0" spc="-10" dirty="0">
                <a:solidFill>
                  <a:srgbClr val="000000"/>
                </a:solidFill>
              </a:rPr>
              <a:t>for</a:t>
            </a:r>
            <a:r>
              <a:rPr lang="en-GB" b="0" spc="-65" dirty="0">
                <a:solidFill>
                  <a:srgbClr val="000000"/>
                </a:solidFill>
              </a:rPr>
              <a:t> </a:t>
            </a:r>
            <a:r>
              <a:rPr lang="en-GB" b="0" spc="-5" dirty="0">
                <a:solidFill>
                  <a:srgbClr val="000000"/>
                </a:solidFill>
              </a:rPr>
              <a:t>Schools</a:t>
            </a:r>
          </a:p>
        </p:txBody>
      </p:sp>
      <p:sp>
        <p:nvSpPr>
          <p:cNvPr id="11" name="object 11"/>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32</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577979"/>
            <a:ext cx="17348200" cy="4175760"/>
          </a:xfrm>
          <a:custGeom>
            <a:avLst/>
            <a:gdLst/>
            <a:ahLst/>
            <a:cxnLst/>
            <a:rect l="l" t="t" r="r" b="b"/>
            <a:pathLst>
              <a:path w="17348200" h="4175759">
                <a:moveTo>
                  <a:pt x="0" y="4175620"/>
                </a:moveTo>
                <a:lnTo>
                  <a:pt x="17348200" y="4175620"/>
                </a:lnTo>
                <a:lnTo>
                  <a:pt x="17348200" y="0"/>
                </a:lnTo>
                <a:lnTo>
                  <a:pt x="0" y="0"/>
                </a:lnTo>
                <a:lnTo>
                  <a:pt x="0" y="4175620"/>
                </a:lnTo>
                <a:close/>
              </a:path>
            </a:pathLst>
          </a:custGeom>
          <a:solidFill>
            <a:srgbClr val="00A0D2"/>
          </a:solidFill>
        </p:spPr>
        <p:txBody>
          <a:bodyPr wrap="square" lIns="0" tIns="0" rIns="0" bIns="0" rtlCol="0"/>
          <a:lstStyle/>
          <a:p>
            <a:endParaRPr/>
          </a:p>
        </p:txBody>
      </p:sp>
      <p:sp>
        <p:nvSpPr>
          <p:cNvPr id="3" name="object 3"/>
          <p:cNvSpPr txBox="1">
            <a:spLocks noGrp="1"/>
          </p:cNvSpPr>
          <p:nvPr>
            <p:ph type="title"/>
          </p:nvPr>
        </p:nvSpPr>
        <p:spPr>
          <a:xfrm>
            <a:off x="1511300" y="1130300"/>
            <a:ext cx="10119360" cy="635000"/>
          </a:xfrm>
          <a:prstGeom prst="rect">
            <a:avLst/>
          </a:prstGeom>
        </p:spPr>
        <p:txBody>
          <a:bodyPr vert="horz" wrap="square" lIns="0" tIns="12700" rIns="0" bIns="0" rtlCol="0">
            <a:spAutoFit/>
          </a:bodyPr>
          <a:lstStyle/>
          <a:p>
            <a:pPr marL="12700">
              <a:lnSpc>
                <a:spcPct val="100000"/>
              </a:lnSpc>
              <a:spcBef>
                <a:spcPts val="100"/>
              </a:spcBef>
            </a:pPr>
            <a:r>
              <a:rPr sz="4000" b="0" spc="70" dirty="0">
                <a:solidFill>
                  <a:srgbClr val="000000"/>
                </a:solidFill>
                <a:latin typeface="Calibri"/>
                <a:cs typeface="Calibri"/>
              </a:rPr>
              <a:t>Accessibility </a:t>
            </a:r>
            <a:r>
              <a:rPr sz="4000" b="0" spc="60" dirty="0">
                <a:solidFill>
                  <a:srgbClr val="000000"/>
                </a:solidFill>
                <a:latin typeface="Calibri"/>
                <a:cs typeface="Calibri"/>
              </a:rPr>
              <a:t>Plan </a:t>
            </a:r>
            <a:r>
              <a:rPr sz="4000" b="0" spc="35" dirty="0">
                <a:solidFill>
                  <a:srgbClr val="000000"/>
                </a:solidFill>
                <a:latin typeface="Calibri"/>
                <a:cs typeface="Calibri"/>
              </a:rPr>
              <a:t>Staff </a:t>
            </a:r>
            <a:r>
              <a:rPr sz="4000" b="0" spc="60" dirty="0">
                <a:solidFill>
                  <a:srgbClr val="000000"/>
                </a:solidFill>
                <a:latin typeface="Calibri"/>
                <a:cs typeface="Calibri"/>
              </a:rPr>
              <a:t>Consultation</a:t>
            </a:r>
            <a:r>
              <a:rPr sz="4000" b="0" spc="350" dirty="0">
                <a:solidFill>
                  <a:srgbClr val="000000"/>
                </a:solidFill>
                <a:latin typeface="Calibri"/>
                <a:cs typeface="Calibri"/>
              </a:rPr>
              <a:t> </a:t>
            </a:r>
            <a:r>
              <a:rPr sz="4000" b="0" spc="80" dirty="0">
                <a:solidFill>
                  <a:srgbClr val="000000"/>
                </a:solidFill>
                <a:latin typeface="Calibri"/>
                <a:cs typeface="Calibri"/>
              </a:rPr>
              <a:t>2020-2023</a:t>
            </a:r>
            <a:endParaRPr sz="4000">
              <a:latin typeface="Calibri"/>
              <a:cs typeface="Calibri"/>
            </a:endParaRPr>
          </a:p>
        </p:txBody>
      </p:sp>
      <p:sp>
        <p:nvSpPr>
          <p:cNvPr id="4" name="object 4"/>
          <p:cNvSpPr/>
          <p:nvPr/>
        </p:nvSpPr>
        <p:spPr>
          <a:xfrm>
            <a:off x="15240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5" name="object 5"/>
          <p:cNvSpPr txBox="1"/>
          <p:nvPr/>
        </p:nvSpPr>
        <p:spPr>
          <a:xfrm>
            <a:off x="1765300" y="3040756"/>
            <a:ext cx="2592070" cy="665480"/>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a:t>
            </a:r>
            <a:r>
              <a:rPr sz="1600" spc="-10" dirty="0">
                <a:solidFill>
                  <a:srgbClr val="333333"/>
                </a:solidFill>
                <a:latin typeface="Calibri"/>
                <a:cs typeface="Calibri"/>
              </a:rPr>
              <a:t>are we </a:t>
            </a:r>
            <a:r>
              <a:rPr sz="1600" spc="-5" dirty="0">
                <a:solidFill>
                  <a:srgbClr val="333333"/>
                </a:solidFill>
                <a:latin typeface="Calibri"/>
                <a:cs typeface="Calibri"/>
              </a:rPr>
              <a:t>doing</a:t>
            </a:r>
            <a:r>
              <a:rPr sz="1600" dirty="0">
                <a:solidFill>
                  <a:srgbClr val="333333"/>
                </a:solidFill>
                <a:latin typeface="Calibri"/>
                <a:cs typeface="Calibri"/>
              </a:rPr>
              <a:t> </a:t>
            </a:r>
            <a:r>
              <a:rPr sz="1600" spc="-5" dirty="0">
                <a:solidFill>
                  <a:srgbClr val="333333"/>
                </a:solidFill>
                <a:latin typeface="Calibri"/>
                <a:cs typeface="Calibri"/>
              </a:rPr>
              <a:t>well?</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Give </a:t>
            </a:r>
            <a:r>
              <a:rPr sz="1600" spc="-10" dirty="0">
                <a:solidFill>
                  <a:srgbClr val="333333"/>
                </a:solidFill>
                <a:latin typeface="Calibri"/>
                <a:cs typeface="Calibri"/>
              </a:rPr>
              <a:t>examples </a:t>
            </a:r>
            <a:r>
              <a:rPr sz="1600" spc="-5" dirty="0">
                <a:solidFill>
                  <a:srgbClr val="333333"/>
                </a:solidFill>
                <a:latin typeface="Calibri"/>
                <a:cs typeface="Calibri"/>
              </a:rPr>
              <a:t>of good</a:t>
            </a:r>
            <a:r>
              <a:rPr sz="1600" spc="-35" dirty="0">
                <a:solidFill>
                  <a:srgbClr val="333333"/>
                </a:solidFill>
                <a:latin typeface="Calibri"/>
                <a:cs typeface="Calibri"/>
              </a:rPr>
              <a:t> </a:t>
            </a:r>
            <a:r>
              <a:rPr sz="1600" spc="-10" dirty="0">
                <a:solidFill>
                  <a:srgbClr val="333333"/>
                </a:solidFill>
                <a:latin typeface="Calibri"/>
                <a:cs typeface="Calibri"/>
              </a:rPr>
              <a:t>practice</a:t>
            </a:r>
            <a:endParaRPr sz="1600">
              <a:latin typeface="Calibri"/>
              <a:cs typeface="Calibri"/>
            </a:endParaRPr>
          </a:p>
        </p:txBody>
      </p:sp>
      <p:sp>
        <p:nvSpPr>
          <p:cNvPr id="6" name="object 6"/>
          <p:cNvSpPr/>
          <p:nvPr/>
        </p:nvSpPr>
        <p:spPr>
          <a:xfrm>
            <a:off x="88773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7" name="object 7"/>
          <p:cNvSpPr txBox="1"/>
          <p:nvPr/>
        </p:nvSpPr>
        <p:spPr>
          <a:xfrm>
            <a:off x="9118600" y="3040756"/>
            <a:ext cx="2527935" cy="985519"/>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can </a:t>
            </a:r>
            <a:r>
              <a:rPr sz="1600" spc="-10" dirty="0">
                <a:solidFill>
                  <a:srgbClr val="333333"/>
                </a:solidFill>
                <a:latin typeface="Calibri"/>
                <a:cs typeface="Calibri"/>
              </a:rPr>
              <a:t>we </a:t>
            </a:r>
            <a:r>
              <a:rPr sz="1600" spc="-5" dirty="0">
                <a:solidFill>
                  <a:srgbClr val="333333"/>
                </a:solidFill>
                <a:latin typeface="Calibri"/>
                <a:cs typeface="Calibri"/>
              </a:rPr>
              <a:t>do</a:t>
            </a:r>
            <a:r>
              <a:rPr sz="1600" spc="-10" dirty="0">
                <a:solidFill>
                  <a:srgbClr val="333333"/>
                </a:solidFill>
                <a:latin typeface="Calibri"/>
                <a:cs typeface="Calibri"/>
              </a:rPr>
              <a:t> </a:t>
            </a:r>
            <a:r>
              <a:rPr sz="1600" spc="-15" dirty="0">
                <a:solidFill>
                  <a:srgbClr val="333333"/>
                </a:solidFill>
                <a:latin typeface="Calibri"/>
                <a:cs typeface="Calibri"/>
              </a:rPr>
              <a:t>better?</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do </a:t>
            </a:r>
            <a:r>
              <a:rPr sz="1600" spc="-10" dirty="0">
                <a:solidFill>
                  <a:srgbClr val="333333"/>
                </a:solidFill>
                <a:latin typeface="Calibri"/>
                <a:cs typeface="Calibri"/>
              </a:rPr>
              <a:t>we </a:t>
            </a:r>
            <a:r>
              <a:rPr sz="1600" spc="-5" dirty="0">
                <a:solidFill>
                  <a:srgbClr val="333333"/>
                </a:solidFill>
                <a:latin typeface="Calibri"/>
                <a:cs typeface="Calibri"/>
              </a:rPr>
              <a:t>need </a:t>
            </a:r>
            <a:r>
              <a:rPr sz="1600" spc="-10" dirty="0">
                <a:solidFill>
                  <a:srgbClr val="333333"/>
                </a:solidFill>
                <a:latin typeface="Calibri"/>
                <a:cs typeface="Calibri"/>
              </a:rPr>
              <a:t>to</a:t>
            </a:r>
            <a:r>
              <a:rPr sz="1600" spc="-60" dirty="0">
                <a:solidFill>
                  <a:srgbClr val="333333"/>
                </a:solidFill>
                <a:latin typeface="Calibri"/>
                <a:cs typeface="Calibri"/>
              </a:rPr>
              <a:t> </a:t>
            </a:r>
            <a:r>
              <a:rPr sz="1600" spc="-10" dirty="0">
                <a:solidFill>
                  <a:srgbClr val="333333"/>
                </a:solidFill>
                <a:latin typeface="Calibri"/>
                <a:cs typeface="Calibri"/>
              </a:rPr>
              <a:t>improve?</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a:t>
            </a:r>
            <a:r>
              <a:rPr sz="1600" spc="-10" dirty="0">
                <a:solidFill>
                  <a:srgbClr val="333333"/>
                </a:solidFill>
                <a:latin typeface="Calibri"/>
                <a:cs typeface="Calibri"/>
              </a:rPr>
              <a:t>are </a:t>
            </a:r>
            <a:r>
              <a:rPr sz="1600" spc="-5" dirty="0">
                <a:solidFill>
                  <a:srgbClr val="333333"/>
                </a:solidFill>
                <a:latin typeface="Calibri"/>
                <a:cs typeface="Calibri"/>
              </a:rPr>
              <a:t>possible</a:t>
            </a:r>
            <a:r>
              <a:rPr sz="1600" spc="-15" dirty="0">
                <a:solidFill>
                  <a:srgbClr val="333333"/>
                </a:solidFill>
                <a:latin typeface="Calibri"/>
                <a:cs typeface="Calibri"/>
              </a:rPr>
              <a:t> </a:t>
            </a:r>
            <a:r>
              <a:rPr sz="1600" spc="-10" dirty="0">
                <a:solidFill>
                  <a:srgbClr val="333333"/>
                </a:solidFill>
                <a:latin typeface="Calibri"/>
                <a:cs typeface="Calibri"/>
              </a:rPr>
              <a:t>solutions?</a:t>
            </a:r>
            <a:endParaRPr sz="1600">
              <a:latin typeface="Calibri"/>
              <a:cs typeface="Calibri"/>
            </a:endParaRPr>
          </a:p>
        </p:txBody>
      </p:sp>
      <p:sp>
        <p:nvSpPr>
          <p:cNvPr id="8" name="object 8"/>
          <p:cNvSpPr txBox="1"/>
          <p:nvPr/>
        </p:nvSpPr>
        <p:spPr>
          <a:xfrm>
            <a:off x="2072299" y="2209800"/>
            <a:ext cx="11332845" cy="330200"/>
          </a:xfrm>
          <a:prstGeom prst="rect">
            <a:avLst/>
          </a:prstGeom>
        </p:spPr>
        <p:txBody>
          <a:bodyPr vert="horz" wrap="square" lIns="0" tIns="12700" rIns="0" bIns="0" rtlCol="0">
            <a:spAutoFit/>
          </a:bodyPr>
          <a:lstStyle/>
          <a:p>
            <a:pPr marL="12700">
              <a:lnSpc>
                <a:spcPct val="100000"/>
              </a:lnSpc>
              <a:spcBef>
                <a:spcPts val="100"/>
              </a:spcBef>
            </a:pPr>
            <a:r>
              <a:rPr sz="2000" spc="-90" dirty="0">
                <a:solidFill>
                  <a:srgbClr val="333333"/>
                </a:solidFill>
                <a:latin typeface="Calibri"/>
                <a:cs typeface="Calibri"/>
              </a:rPr>
              <a:t>To </a:t>
            </a:r>
            <a:r>
              <a:rPr sz="2000" spc="-15" dirty="0">
                <a:solidFill>
                  <a:srgbClr val="333333"/>
                </a:solidFill>
                <a:latin typeface="Calibri"/>
                <a:cs typeface="Calibri"/>
              </a:rPr>
              <a:t>improve </a:t>
            </a:r>
            <a:r>
              <a:rPr sz="2000" dirty="0">
                <a:solidFill>
                  <a:srgbClr val="333333"/>
                </a:solidFill>
                <a:latin typeface="Calibri"/>
                <a:cs typeface="Calibri"/>
              </a:rPr>
              <a:t>the access </a:t>
            </a:r>
            <a:r>
              <a:rPr sz="2000" spc="-15" dirty="0">
                <a:solidFill>
                  <a:srgbClr val="333333"/>
                </a:solidFill>
                <a:latin typeface="Calibri"/>
                <a:cs typeface="Calibri"/>
              </a:rPr>
              <a:t>to </a:t>
            </a:r>
            <a:r>
              <a:rPr sz="2000" dirty="0">
                <a:solidFill>
                  <a:srgbClr val="333333"/>
                </a:solidFill>
                <a:latin typeface="Calibri"/>
                <a:cs typeface="Calibri"/>
              </a:rPr>
              <a:t>the curriculum </a:t>
            </a:r>
            <a:r>
              <a:rPr sz="2000" spc="-15" dirty="0">
                <a:solidFill>
                  <a:srgbClr val="333333"/>
                </a:solidFill>
                <a:latin typeface="Calibri"/>
                <a:cs typeface="Calibri"/>
              </a:rPr>
              <a:t>for </a:t>
            </a:r>
            <a:r>
              <a:rPr sz="2000" spc="-5" dirty="0">
                <a:solidFill>
                  <a:srgbClr val="333333"/>
                </a:solidFill>
                <a:latin typeface="Calibri"/>
                <a:cs typeface="Calibri"/>
              </a:rPr>
              <a:t>pupils </a:t>
            </a:r>
            <a:r>
              <a:rPr sz="2000" dirty="0">
                <a:solidFill>
                  <a:srgbClr val="333333"/>
                </a:solidFill>
                <a:latin typeface="Calibri"/>
                <a:cs typeface="Calibri"/>
              </a:rPr>
              <a:t>with a </a:t>
            </a:r>
            <a:r>
              <a:rPr sz="2000" spc="-5" dirty="0">
                <a:solidFill>
                  <a:srgbClr val="333333"/>
                </a:solidFill>
                <a:latin typeface="Calibri"/>
                <a:cs typeface="Calibri"/>
              </a:rPr>
              <a:t>disability so that disabled pupils can </a:t>
            </a:r>
            <a:r>
              <a:rPr sz="2000" spc="-10" dirty="0">
                <a:solidFill>
                  <a:srgbClr val="333333"/>
                </a:solidFill>
                <a:latin typeface="Calibri"/>
                <a:cs typeface="Calibri"/>
              </a:rPr>
              <a:t>participate</a:t>
            </a:r>
            <a:r>
              <a:rPr sz="2000" spc="120" dirty="0">
                <a:solidFill>
                  <a:srgbClr val="333333"/>
                </a:solidFill>
                <a:latin typeface="Calibri"/>
                <a:cs typeface="Calibri"/>
              </a:rPr>
              <a:t> </a:t>
            </a:r>
            <a:r>
              <a:rPr sz="2000" spc="-30" dirty="0">
                <a:solidFill>
                  <a:srgbClr val="333333"/>
                </a:solidFill>
                <a:latin typeface="Calibri"/>
                <a:cs typeface="Calibri"/>
              </a:rPr>
              <a:t>fully.</a:t>
            </a:r>
            <a:endParaRPr sz="2000">
              <a:latin typeface="Calibri"/>
              <a:cs typeface="Calibri"/>
            </a:endParaRPr>
          </a:p>
        </p:txBody>
      </p:sp>
      <p:sp>
        <p:nvSpPr>
          <p:cNvPr id="9" name="object 9"/>
          <p:cNvSpPr/>
          <p:nvPr/>
        </p:nvSpPr>
        <p:spPr>
          <a:xfrm>
            <a:off x="1524000" y="2190750"/>
            <a:ext cx="381000" cy="381000"/>
          </a:xfrm>
          <a:custGeom>
            <a:avLst/>
            <a:gdLst/>
            <a:ahLst/>
            <a:cxnLst/>
            <a:rect l="l" t="t" r="r" b="b"/>
            <a:pathLst>
              <a:path w="381000" h="381000">
                <a:moveTo>
                  <a:pt x="190500" y="0"/>
                </a:moveTo>
                <a:lnTo>
                  <a:pt x="146821" y="5030"/>
                </a:lnTo>
                <a:lnTo>
                  <a:pt x="106724" y="19361"/>
                </a:lnTo>
                <a:lnTo>
                  <a:pt x="71353" y="41847"/>
                </a:lnTo>
                <a:lnTo>
                  <a:pt x="41851" y="71348"/>
                </a:lnTo>
                <a:lnTo>
                  <a:pt x="19363" y="106718"/>
                </a:lnTo>
                <a:lnTo>
                  <a:pt x="5031" y="146817"/>
                </a:lnTo>
                <a:lnTo>
                  <a:pt x="0" y="190500"/>
                </a:lnTo>
                <a:lnTo>
                  <a:pt x="5031" y="234182"/>
                </a:lnTo>
                <a:lnTo>
                  <a:pt x="19363" y="274281"/>
                </a:lnTo>
                <a:lnTo>
                  <a:pt x="41851" y="309651"/>
                </a:lnTo>
                <a:lnTo>
                  <a:pt x="71353" y="339152"/>
                </a:lnTo>
                <a:lnTo>
                  <a:pt x="106724" y="361638"/>
                </a:lnTo>
                <a:lnTo>
                  <a:pt x="146821" y="375969"/>
                </a:lnTo>
                <a:lnTo>
                  <a:pt x="190500" y="381000"/>
                </a:lnTo>
                <a:lnTo>
                  <a:pt x="234178" y="375969"/>
                </a:lnTo>
                <a:lnTo>
                  <a:pt x="274275" y="361638"/>
                </a:lnTo>
                <a:lnTo>
                  <a:pt x="309646" y="339152"/>
                </a:lnTo>
                <a:lnTo>
                  <a:pt x="339148" y="309651"/>
                </a:lnTo>
                <a:lnTo>
                  <a:pt x="361636" y="274281"/>
                </a:lnTo>
                <a:lnTo>
                  <a:pt x="375968" y="234182"/>
                </a:lnTo>
                <a:lnTo>
                  <a:pt x="381000" y="190500"/>
                </a:lnTo>
                <a:lnTo>
                  <a:pt x="375968" y="146817"/>
                </a:lnTo>
                <a:lnTo>
                  <a:pt x="361636" y="106718"/>
                </a:lnTo>
                <a:lnTo>
                  <a:pt x="339148" y="71348"/>
                </a:lnTo>
                <a:lnTo>
                  <a:pt x="309646" y="41847"/>
                </a:lnTo>
                <a:lnTo>
                  <a:pt x="274275" y="19361"/>
                </a:lnTo>
                <a:lnTo>
                  <a:pt x="234178" y="5030"/>
                </a:lnTo>
                <a:lnTo>
                  <a:pt x="190500" y="0"/>
                </a:lnTo>
                <a:close/>
              </a:path>
            </a:pathLst>
          </a:custGeom>
          <a:solidFill>
            <a:srgbClr val="00A0D2"/>
          </a:solidFill>
        </p:spPr>
        <p:txBody>
          <a:bodyPr wrap="square" lIns="0" tIns="0" rIns="0" bIns="0" rtlCol="0"/>
          <a:lstStyle/>
          <a:p>
            <a:endParaRPr/>
          </a:p>
        </p:txBody>
      </p:sp>
      <p:sp>
        <p:nvSpPr>
          <p:cNvPr id="10" name="object 10"/>
          <p:cNvSpPr txBox="1"/>
          <p:nvPr/>
        </p:nvSpPr>
        <p:spPr>
          <a:xfrm>
            <a:off x="1626953" y="2179349"/>
            <a:ext cx="162560" cy="349885"/>
          </a:xfrm>
          <a:prstGeom prst="rect">
            <a:avLst/>
          </a:prstGeom>
        </p:spPr>
        <p:txBody>
          <a:bodyPr vert="horz" wrap="square" lIns="0" tIns="15875" rIns="0" bIns="0" rtlCol="0">
            <a:spAutoFit/>
          </a:bodyPr>
          <a:lstStyle/>
          <a:p>
            <a:pPr marL="12700">
              <a:lnSpc>
                <a:spcPct val="100000"/>
              </a:lnSpc>
              <a:spcBef>
                <a:spcPts val="125"/>
              </a:spcBef>
            </a:pPr>
            <a:r>
              <a:rPr sz="2100" b="1" spc="10" dirty="0">
                <a:solidFill>
                  <a:srgbClr val="FFFFFF"/>
                </a:solidFill>
                <a:latin typeface="Calibri"/>
                <a:cs typeface="Calibri"/>
              </a:rPr>
              <a:t>1</a:t>
            </a:r>
            <a:endParaRPr sz="2100">
              <a:latin typeface="Calibri"/>
              <a:cs typeface="Calibri"/>
            </a:endParaRPr>
          </a:p>
        </p:txBody>
      </p:sp>
      <p:sp>
        <p:nvSpPr>
          <p:cNvPr id="11" name="object 11"/>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12"/>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13" name="object 13"/>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14" name="object 14"/>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577979"/>
            <a:ext cx="17348200" cy="4175760"/>
          </a:xfrm>
          <a:custGeom>
            <a:avLst/>
            <a:gdLst/>
            <a:ahLst/>
            <a:cxnLst/>
            <a:rect l="l" t="t" r="r" b="b"/>
            <a:pathLst>
              <a:path w="17348200" h="4175759">
                <a:moveTo>
                  <a:pt x="0" y="4175620"/>
                </a:moveTo>
                <a:lnTo>
                  <a:pt x="17348200" y="4175620"/>
                </a:lnTo>
                <a:lnTo>
                  <a:pt x="17348200" y="0"/>
                </a:lnTo>
                <a:lnTo>
                  <a:pt x="0" y="0"/>
                </a:lnTo>
                <a:lnTo>
                  <a:pt x="0" y="4175620"/>
                </a:lnTo>
                <a:close/>
              </a:path>
            </a:pathLst>
          </a:custGeom>
          <a:solidFill>
            <a:srgbClr val="00AAA5"/>
          </a:solidFill>
        </p:spPr>
        <p:txBody>
          <a:bodyPr wrap="square" lIns="0" tIns="0" rIns="0" bIns="0" rtlCol="0"/>
          <a:lstStyle/>
          <a:p>
            <a:endParaRPr/>
          </a:p>
        </p:txBody>
      </p:sp>
      <p:sp>
        <p:nvSpPr>
          <p:cNvPr id="3" name="object 3"/>
          <p:cNvSpPr txBox="1">
            <a:spLocks noGrp="1"/>
          </p:cNvSpPr>
          <p:nvPr>
            <p:ph type="title"/>
          </p:nvPr>
        </p:nvSpPr>
        <p:spPr>
          <a:xfrm>
            <a:off x="1511300" y="1130300"/>
            <a:ext cx="10119360" cy="635000"/>
          </a:xfrm>
          <a:prstGeom prst="rect">
            <a:avLst/>
          </a:prstGeom>
        </p:spPr>
        <p:txBody>
          <a:bodyPr vert="horz" wrap="square" lIns="0" tIns="12700" rIns="0" bIns="0" rtlCol="0">
            <a:spAutoFit/>
          </a:bodyPr>
          <a:lstStyle/>
          <a:p>
            <a:pPr marL="12700">
              <a:lnSpc>
                <a:spcPct val="100000"/>
              </a:lnSpc>
              <a:spcBef>
                <a:spcPts val="100"/>
              </a:spcBef>
            </a:pPr>
            <a:r>
              <a:rPr sz="4000" b="0" spc="70" dirty="0">
                <a:solidFill>
                  <a:srgbClr val="000000"/>
                </a:solidFill>
                <a:latin typeface="Calibri"/>
                <a:cs typeface="Calibri"/>
              </a:rPr>
              <a:t>Accessibility </a:t>
            </a:r>
            <a:r>
              <a:rPr sz="4000" b="0" spc="60" dirty="0">
                <a:solidFill>
                  <a:srgbClr val="000000"/>
                </a:solidFill>
                <a:latin typeface="Calibri"/>
                <a:cs typeface="Calibri"/>
              </a:rPr>
              <a:t>Plan </a:t>
            </a:r>
            <a:r>
              <a:rPr sz="4000" b="0" spc="35" dirty="0">
                <a:solidFill>
                  <a:srgbClr val="000000"/>
                </a:solidFill>
                <a:latin typeface="Calibri"/>
                <a:cs typeface="Calibri"/>
              </a:rPr>
              <a:t>Staff </a:t>
            </a:r>
            <a:r>
              <a:rPr sz="4000" b="0" spc="60" dirty="0">
                <a:solidFill>
                  <a:srgbClr val="000000"/>
                </a:solidFill>
                <a:latin typeface="Calibri"/>
                <a:cs typeface="Calibri"/>
              </a:rPr>
              <a:t>Consultation</a:t>
            </a:r>
            <a:r>
              <a:rPr sz="4000" b="0" spc="350" dirty="0">
                <a:solidFill>
                  <a:srgbClr val="000000"/>
                </a:solidFill>
                <a:latin typeface="Calibri"/>
                <a:cs typeface="Calibri"/>
              </a:rPr>
              <a:t> </a:t>
            </a:r>
            <a:r>
              <a:rPr sz="4000" b="0" spc="80" dirty="0">
                <a:solidFill>
                  <a:srgbClr val="000000"/>
                </a:solidFill>
                <a:latin typeface="Calibri"/>
                <a:cs typeface="Calibri"/>
              </a:rPr>
              <a:t>2020-2023</a:t>
            </a:r>
            <a:endParaRPr sz="4000">
              <a:latin typeface="Calibri"/>
              <a:cs typeface="Calibri"/>
            </a:endParaRPr>
          </a:p>
        </p:txBody>
      </p:sp>
      <p:sp>
        <p:nvSpPr>
          <p:cNvPr id="4" name="object 4"/>
          <p:cNvSpPr/>
          <p:nvPr/>
        </p:nvSpPr>
        <p:spPr>
          <a:xfrm>
            <a:off x="15240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5" name="object 5"/>
          <p:cNvSpPr txBox="1"/>
          <p:nvPr/>
        </p:nvSpPr>
        <p:spPr>
          <a:xfrm>
            <a:off x="1765300" y="3040756"/>
            <a:ext cx="2592070" cy="665480"/>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a:t>
            </a:r>
            <a:r>
              <a:rPr sz="1600" spc="-10" dirty="0">
                <a:solidFill>
                  <a:srgbClr val="333333"/>
                </a:solidFill>
                <a:latin typeface="Calibri"/>
                <a:cs typeface="Calibri"/>
              </a:rPr>
              <a:t>are we </a:t>
            </a:r>
            <a:r>
              <a:rPr sz="1600" spc="-5" dirty="0">
                <a:solidFill>
                  <a:srgbClr val="333333"/>
                </a:solidFill>
                <a:latin typeface="Calibri"/>
                <a:cs typeface="Calibri"/>
              </a:rPr>
              <a:t>doing</a:t>
            </a:r>
            <a:r>
              <a:rPr sz="1600" dirty="0">
                <a:solidFill>
                  <a:srgbClr val="333333"/>
                </a:solidFill>
                <a:latin typeface="Calibri"/>
                <a:cs typeface="Calibri"/>
              </a:rPr>
              <a:t> </a:t>
            </a:r>
            <a:r>
              <a:rPr sz="1600" spc="-5" dirty="0">
                <a:solidFill>
                  <a:srgbClr val="333333"/>
                </a:solidFill>
                <a:latin typeface="Calibri"/>
                <a:cs typeface="Calibri"/>
              </a:rPr>
              <a:t>well?</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Give </a:t>
            </a:r>
            <a:r>
              <a:rPr sz="1600" spc="-10" dirty="0">
                <a:solidFill>
                  <a:srgbClr val="333333"/>
                </a:solidFill>
                <a:latin typeface="Calibri"/>
                <a:cs typeface="Calibri"/>
              </a:rPr>
              <a:t>examples </a:t>
            </a:r>
            <a:r>
              <a:rPr sz="1600" spc="-5" dirty="0">
                <a:solidFill>
                  <a:srgbClr val="333333"/>
                </a:solidFill>
                <a:latin typeface="Calibri"/>
                <a:cs typeface="Calibri"/>
              </a:rPr>
              <a:t>of good</a:t>
            </a:r>
            <a:r>
              <a:rPr sz="1600" spc="-35" dirty="0">
                <a:solidFill>
                  <a:srgbClr val="333333"/>
                </a:solidFill>
                <a:latin typeface="Calibri"/>
                <a:cs typeface="Calibri"/>
              </a:rPr>
              <a:t> </a:t>
            </a:r>
            <a:r>
              <a:rPr sz="1600" spc="-10" dirty="0">
                <a:solidFill>
                  <a:srgbClr val="333333"/>
                </a:solidFill>
                <a:latin typeface="Calibri"/>
                <a:cs typeface="Calibri"/>
              </a:rPr>
              <a:t>practice</a:t>
            </a:r>
            <a:endParaRPr sz="1600">
              <a:latin typeface="Calibri"/>
              <a:cs typeface="Calibri"/>
            </a:endParaRPr>
          </a:p>
        </p:txBody>
      </p:sp>
      <p:sp>
        <p:nvSpPr>
          <p:cNvPr id="6" name="object 6"/>
          <p:cNvSpPr/>
          <p:nvPr/>
        </p:nvSpPr>
        <p:spPr>
          <a:xfrm>
            <a:off x="88773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7" name="object 7"/>
          <p:cNvSpPr txBox="1"/>
          <p:nvPr/>
        </p:nvSpPr>
        <p:spPr>
          <a:xfrm>
            <a:off x="9118600" y="3040756"/>
            <a:ext cx="2527935" cy="985519"/>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can </a:t>
            </a:r>
            <a:r>
              <a:rPr sz="1600" spc="-10" dirty="0">
                <a:solidFill>
                  <a:srgbClr val="333333"/>
                </a:solidFill>
                <a:latin typeface="Calibri"/>
                <a:cs typeface="Calibri"/>
              </a:rPr>
              <a:t>we </a:t>
            </a:r>
            <a:r>
              <a:rPr sz="1600" spc="-5" dirty="0">
                <a:solidFill>
                  <a:srgbClr val="333333"/>
                </a:solidFill>
                <a:latin typeface="Calibri"/>
                <a:cs typeface="Calibri"/>
              </a:rPr>
              <a:t>do</a:t>
            </a:r>
            <a:r>
              <a:rPr sz="1600" spc="-10" dirty="0">
                <a:solidFill>
                  <a:srgbClr val="333333"/>
                </a:solidFill>
                <a:latin typeface="Calibri"/>
                <a:cs typeface="Calibri"/>
              </a:rPr>
              <a:t> </a:t>
            </a:r>
            <a:r>
              <a:rPr sz="1600" spc="-15" dirty="0">
                <a:solidFill>
                  <a:srgbClr val="333333"/>
                </a:solidFill>
                <a:latin typeface="Calibri"/>
                <a:cs typeface="Calibri"/>
              </a:rPr>
              <a:t>better?</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do </a:t>
            </a:r>
            <a:r>
              <a:rPr sz="1600" spc="-10" dirty="0">
                <a:solidFill>
                  <a:srgbClr val="333333"/>
                </a:solidFill>
                <a:latin typeface="Calibri"/>
                <a:cs typeface="Calibri"/>
              </a:rPr>
              <a:t>we </a:t>
            </a:r>
            <a:r>
              <a:rPr sz="1600" spc="-5" dirty="0">
                <a:solidFill>
                  <a:srgbClr val="333333"/>
                </a:solidFill>
                <a:latin typeface="Calibri"/>
                <a:cs typeface="Calibri"/>
              </a:rPr>
              <a:t>need </a:t>
            </a:r>
            <a:r>
              <a:rPr sz="1600" spc="-10" dirty="0">
                <a:solidFill>
                  <a:srgbClr val="333333"/>
                </a:solidFill>
                <a:latin typeface="Calibri"/>
                <a:cs typeface="Calibri"/>
              </a:rPr>
              <a:t>to</a:t>
            </a:r>
            <a:r>
              <a:rPr sz="1600" spc="-60" dirty="0">
                <a:solidFill>
                  <a:srgbClr val="333333"/>
                </a:solidFill>
                <a:latin typeface="Calibri"/>
                <a:cs typeface="Calibri"/>
              </a:rPr>
              <a:t> </a:t>
            </a:r>
            <a:r>
              <a:rPr sz="1600" spc="-10" dirty="0">
                <a:solidFill>
                  <a:srgbClr val="333333"/>
                </a:solidFill>
                <a:latin typeface="Calibri"/>
                <a:cs typeface="Calibri"/>
              </a:rPr>
              <a:t>improve?</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a:t>
            </a:r>
            <a:r>
              <a:rPr sz="1600" spc="-10" dirty="0">
                <a:solidFill>
                  <a:srgbClr val="333333"/>
                </a:solidFill>
                <a:latin typeface="Calibri"/>
                <a:cs typeface="Calibri"/>
              </a:rPr>
              <a:t>are </a:t>
            </a:r>
            <a:r>
              <a:rPr sz="1600" spc="-5" dirty="0">
                <a:solidFill>
                  <a:srgbClr val="333333"/>
                </a:solidFill>
                <a:latin typeface="Calibri"/>
                <a:cs typeface="Calibri"/>
              </a:rPr>
              <a:t>possible</a:t>
            </a:r>
            <a:r>
              <a:rPr sz="1600" spc="-15" dirty="0">
                <a:solidFill>
                  <a:srgbClr val="333333"/>
                </a:solidFill>
                <a:latin typeface="Calibri"/>
                <a:cs typeface="Calibri"/>
              </a:rPr>
              <a:t> </a:t>
            </a:r>
            <a:r>
              <a:rPr sz="1600" spc="-10" dirty="0">
                <a:solidFill>
                  <a:srgbClr val="333333"/>
                </a:solidFill>
                <a:latin typeface="Calibri"/>
                <a:cs typeface="Calibri"/>
              </a:rPr>
              <a:t>solutions?</a:t>
            </a:r>
            <a:endParaRPr sz="1600">
              <a:latin typeface="Calibri"/>
              <a:cs typeface="Calibri"/>
            </a:endParaRPr>
          </a:p>
        </p:txBody>
      </p:sp>
      <p:sp>
        <p:nvSpPr>
          <p:cNvPr id="8" name="object 8"/>
          <p:cNvSpPr txBox="1"/>
          <p:nvPr/>
        </p:nvSpPr>
        <p:spPr>
          <a:xfrm>
            <a:off x="2072299" y="2209800"/>
            <a:ext cx="12458065" cy="330200"/>
          </a:xfrm>
          <a:prstGeom prst="rect">
            <a:avLst/>
          </a:prstGeom>
        </p:spPr>
        <p:txBody>
          <a:bodyPr vert="horz" wrap="square" lIns="0" tIns="12700" rIns="0" bIns="0" rtlCol="0">
            <a:spAutoFit/>
          </a:bodyPr>
          <a:lstStyle/>
          <a:p>
            <a:pPr marL="12700">
              <a:lnSpc>
                <a:spcPct val="100000"/>
              </a:lnSpc>
              <a:spcBef>
                <a:spcPts val="100"/>
              </a:spcBef>
            </a:pPr>
            <a:r>
              <a:rPr sz="2000" spc="-90" dirty="0">
                <a:solidFill>
                  <a:srgbClr val="333333"/>
                </a:solidFill>
                <a:latin typeface="Calibri"/>
                <a:cs typeface="Calibri"/>
              </a:rPr>
              <a:t>To </a:t>
            </a:r>
            <a:r>
              <a:rPr sz="2000" spc="-15" dirty="0">
                <a:solidFill>
                  <a:srgbClr val="333333"/>
                </a:solidFill>
                <a:latin typeface="Calibri"/>
                <a:cs typeface="Calibri"/>
              </a:rPr>
              <a:t>improve </a:t>
            </a:r>
            <a:r>
              <a:rPr sz="2000" dirty="0">
                <a:solidFill>
                  <a:srgbClr val="333333"/>
                </a:solidFill>
                <a:latin typeface="Calibri"/>
                <a:cs typeface="Calibri"/>
              </a:rPr>
              <a:t>the </a:t>
            </a:r>
            <a:r>
              <a:rPr sz="2000" spc="-15" dirty="0">
                <a:solidFill>
                  <a:srgbClr val="333333"/>
                </a:solidFill>
                <a:latin typeface="Calibri"/>
                <a:cs typeface="Calibri"/>
              </a:rPr>
              <a:t>physical </a:t>
            </a:r>
            <a:r>
              <a:rPr sz="2000" dirty="0">
                <a:solidFill>
                  <a:srgbClr val="333333"/>
                </a:solidFill>
                <a:latin typeface="Calibri"/>
                <a:cs typeface="Calibri"/>
              </a:rPr>
              <a:t>access </a:t>
            </a:r>
            <a:r>
              <a:rPr sz="2000" spc="-10" dirty="0">
                <a:solidFill>
                  <a:srgbClr val="333333"/>
                </a:solidFill>
                <a:latin typeface="Calibri"/>
                <a:cs typeface="Calibri"/>
              </a:rPr>
              <a:t>to </a:t>
            </a:r>
            <a:r>
              <a:rPr sz="2000" dirty="0">
                <a:solidFill>
                  <a:srgbClr val="333333"/>
                </a:solidFill>
                <a:latin typeface="Calibri"/>
                <a:cs typeface="Calibri"/>
              </a:rPr>
              <a:t>the </a:t>
            </a:r>
            <a:r>
              <a:rPr sz="2000" spc="-5" dirty="0">
                <a:solidFill>
                  <a:srgbClr val="333333"/>
                </a:solidFill>
                <a:latin typeface="Calibri"/>
                <a:cs typeface="Calibri"/>
              </a:rPr>
              <a:t>school so that disabled pupils can </a:t>
            </a:r>
            <a:r>
              <a:rPr sz="2000" dirty="0">
                <a:solidFill>
                  <a:srgbClr val="333333"/>
                </a:solidFill>
                <a:latin typeface="Calibri"/>
                <a:cs typeface="Calibri"/>
              </a:rPr>
              <a:t>access all </a:t>
            </a:r>
            <a:r>
              <a:rPr sz="2000" spc="-10" dirty="0">
                <a:solidFill>
                  <a:srgbClr val="333333"/>
                </a:solidFill>
                <a:latin typeface="Calibri"/>
                <a:cs typeface="Calibri"/>
              </a:rPr>
              <a:t>benefits, </a:t>
            </a:r>
            <a:r>
              <a:rPr sz="2000" dirty="0">
                <a:solidFill>
                  <a:srgbClr val="333333"/>
                </a:solidFill>
                <a:latin typeface="Calibri"/>
                <a:cs typeface="Calibri"/>
              </a:rPr>
              <a:t>services and </a:t>
            </a:r>
            <a:r>
              <a:rPr sz="2000" spc="-10" dirty="0">
                <a:solidFill>
                  <a:srgbClr val="333333"/>
                </a:solidFill>
                <a:latin typeface="Calibri"/>
                <a:cs typeface="Calibri"/>
              </a:rPr>
              <a:t>facilities </a:t>
            </a:r>
            <a:r>
              <a:rPr sz="2000" spc="-5" dirty="0">
                <a:solidFill>
                  <a:srgbClr val="333333"/>
                </a:solidFill>
                <a:latin typeface="Calibri"/>
                <a:cs typeface="Calibri"/>
              </a:rPr>
              <a:t>on</a:t>
            </a:r>
            <a:r>
              <a:rPr sz="2000" spc="175" dirty="0">
                <a:solidFill>
                  <a:srgbClr val="333333"/>
                </a:solidFill>
                <a:latin typeface="Calibri"/>
                <a:cs typeface="Calibri"/>
              </a:rPr>
              <a:t> </a:t>
            </a:r>
            <a:r>
              <a:rPr sz="2000" spc="-55" dirty="0">
                <a:solidFill>
                  <a:srgbClr val="333333"/>
                </a:solidFill>
                <a:latin typeface="Calibri"/>
                <a:cs typeface="Calibri"/>
              </a:rPr>
              <a:t>offer.</a:t>
            </a:r>
            <a:endParaRPr sz="2000">
              <a:latin typeface="Calibri"/>
              <a:cs typeface="Calibri"/>
            </a:endParaRPr>
          </a:p>
        </p:txBody>
      </p:sp>
      <p:sp>
        <p:nvSpPr>
          <p:cNvPr id="9" name="object 9"/>
          <p:cNvSpPr/>
          <p:nvPr/>
        </p:nvSpPr>
        <p:spPr>
          <a:xfrm>
            <a:off x="1524000" y="2190750"/>
            <a:ext cx="381000" cy="381000"/>
          </a:xfrm>
          <a:custGeom>
            <a:avLst/>
            <a:gdLst/>
            <a:ahLst/>
            <a:cxnLst/>
            <a:rect l="l" t="t" r="r" b="b"/>
            <a:pathLst>
              <a:path w="381000" h="381000">
                <a:moveTo>
                  <a:pt x="190500" y="0"/>
                </a:moveTo>
                <a:lnTo>
                  <a:pt x="146821" y="5030"/>
                </a:lnTo>
                <a:lnTo>
                  <a:pt x="106724" y="19361"/>
                </a:lnTo>
                <a:lnTo>
                  <a:pt x="71353" y="41847"/>
                </a:lnTo>
                <a:lnTo>
                  <a:pt x="41851" y="71348"/>
                </a:lnTo>
                <a:lnTo>
                  <a:pt x="19363" y="106718"/>
                </a:lnTo>
                <a:lnTo>
                  <a:pt x="5031" y="146817"/>
                </a:lnTo>
                <a:lnTo>
                  <a:pt x="0" y="190500"/>
                </a:lnTo>
                <a:lnTo>
                  <a:pt x="5031" y="234182"/>
                </a:lnTo>
                <a:lnTo>
                  <a:pt x="19363" y="274281"/>
                </a:lnTo>
                <a:lnTo>
                  <a:pt x="41851" y="309651"/>
                </a:lnTo>
                <a:lnTo>
                  <a:pt x="71353" y="339152"/>
                </a:lnTo>
                <a:lnTo>
                  <a:pt x="106724" y="361638"/>
                </a:lnTo>
                <a:lnTo>
                  <a:pt x="146821" y="375969"/>
                </a:lnTo>
                <a:lnTo>
                  <a:pt x="190500" y="381000"/>
                </a:lnTo>
                <a:lnTo>
                  <a:pt x="234178" y="375969"/>
                </a:lnTo>
                <a:lnTo>
                  <a:pt x="274275" y="361638"/>
                </a:lnTo>
                <a:lnTo>
                  <a:pt x="309646" y="339152"/>
                </a:lnTo>
                <a:lnTo>
                  <a:pt x="339148" y="309651"/>
                </a:lnTo>
                <a:lnTo>
                  <a:pt x="361636" y="274281"/>
                </a:lnTo>
                <a:lnTo>
                  <a:pt x="375968" y="234182"/>
                </a:lnTo>
                <a:lnTo>
                  <a:pt x="381000" y="190500"/>
                </a:lnTo>
                <a:lnTo>
                  <a:pt x="375968" y="146817"/>
                </a:lnTo>
                <a:lnTo>
                  <a:pt x="361636" y="106718"/>
                </a:lnTo>
                <a:lnTo>
                  <a:pt x="339148" y="71348"/>
                </a:lnTo>
                <a:lnTo>
                  <a:pt x="309646" y="41847"/>
                </a:lnTo>
                <a:lnTo>
                  <a:pt x="274275" y="19361"/>
                </a:lnTo>
                <a:lnTo>
                  <a:pt x="234178" y="5030"/>
                </a:lnTo>
                <a:lnTo>
                  <a:pt x="190500" y="0"/>
                </a:lnTo>
                <a:close/>
              </a:path>
            </a:pathLst>
          </a:custGeom>
          <a:solidFill>
            <a:srgbClr val="00AAA5"/>
          </a:solidFill>
        </p:spPr>
        <p:txBody>
          <a:bodyPr wrap="square" lIns="0" tIns="0" rIns="0" bIns="0" rtlCol="0"/>
          <a:lstStyle/>
          <a:p>
            <a:endParaRPr/>
          </a:p>
        </p:txBody>
      </p:sp>
      <p:sp>
        <p:nvSpPr>
          <p:cNvPr id="10" name="object 10"/>
          <p:cNvSpPr txBox="1"/>
          <p:nvPr/>
        </p:nvSpPr>
        <p:spPr>
          <a:xfrm>
            <a:off x="1626953" y="2179349"/>
            <a:ext cx="162560" cy="349885"/>
          </a:xfrm>
          <a:prstGeom prst="rect">
            <a:avLst/>
          </a:prstGeom>
        </p:spPr>
        <p:txBody>
          <a:bodyPr vert="horz" wrap="square" lIns="0" tIns="15875" rIns="0" bIns="0" rtlCol="0">
            <a:spAutoFit/>
          </a:bodyPr>
          <a:lstStyle/>
          <a:p>
            <a:pPr marL="12700">
              <a:lnSpc>
                <a:spcPct val="100000"/>
              </a:lnSpc>
              <a:spcBef>
                <a:spcPts val="125"/>
              </a:spcBef>
            </a:pPr>
            <a:r>
              <a:rPr sz="2100" b="1" spc="10" dirty="0">
                <a:solidFill>
                  <a:srgbClr val="FFFFFF"/>
                </a:solidFill>
                <a:latin typeface="Calibri"/>
                <a:cs typeface="Calibri"/>
              </a:rPr>
              <a:t>2</a:t>
            </a:r>
            <a:endParaRPr sz="2100">
              <a:latin typeface="Calibri"/>
              <a:cs typeface="Calibri"/>
            </a:endParaRPr>
          </a:p>
        </p:txBody>
      </p:sp>
      <p:sp>
        <p:nvSpPr>
          <p:cNvPr id="11" name="object 11"/>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12"/>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13" name="object 13"/>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14" name="object 14"/>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577979"/>
            <a:ext cx="17348200" cy="4175760"/>
          </a:xfrm>
          <a:custGeom>
            <a:avLst/>
            <a:gdLst/>
            <a:ahLst/>
            <a:cxnLst/>
            <a:rect l="l" t="t" r="r" b="b"/>
            <a:pathLst>
              <a:path w="17348200" h="4175759">
                <a:moveTo>
                  <a:pt x="0" y="4175620"/>
                </a:moveTo>
                <a:lnTo>
                  <a:pt x="17348200" y="4175620"/>
                </a:lnTo>
                <a:lnTo>
                  <a:pt x="17348200" y="0"/>
                </a:lnTo>
                <a:lnTo>
                  <a:pt x="0" y="0"/>
                </a:lnTo>
                <a:lnTo>
                  <a:pt x="0" y="4175620"/>
                </a:lnTo>
                <a:close/>
              </a:path>
            </a:pathLst>
          </a:custGeom>
          <a:solidFill>
            <a:srgbClr val="00597B"/>
          </a:solidFill>
        </p:spPr>
        <p:txBody>
          <a:bodyPr wrap="square" lIns="0" tIns="0" rIns="0" bIns="0" rtlCol="0"/>
          <a:lstStyle/>
          <a:p>
            <a:endParaRPr/>
          </a:p>
        </p:txBody>
      </p:sp>
      <p:sp>
        <p:nvSpPr>
          <p:cNvPr id="3" name="object 3"/>
          <p:cNvSpPr txBox="1">
            <a:spLocks noGrp="1"/>
          </p:cNvSpPr>
          <p:nvPr>
            <p:ph type="title"/>
          </p:nvPr>
        </p:nvSpPr>
        <p:spPr>
          <a:xfrm>
            <a:off x="1511300" y="1130300"/>
            <a:ext cx="10119360" cy="635000"/>
          </a:xfrm>
          <a:prstGeom prst="rect">
            <a:avLst/>
          </a:prstGeom>
        </p:spPr>
        <p:txBody>
          <a:bodyPr vert="horz" wrap="square" lIns="0" tIns="12700" rIns="0" bIns="0" rtlCol="0">
            <a:spAutoFit/>
          </a:bodyPr>
          <a:lstStyle/>
          <a:p>
            <a:pPr marL="12700">
              <a:lnSpc>
                <a:spcPct val="100000"/>
              </a:lnSpc>
              <a:spcBef>
                <a:spcPts val="100"/>
              </a:spcBef>
            </a:pPr>
            <a:r>
              <a:rPr sz="4000" b="0" spc="70" dirty="0">
                <a:solidFill>
                  <a:srgbClr val="000000"/>
                </a:solidFill>
                <a:latin typeface="Calibri"/>
                <a:cs typeface="Calibri"/>
              </a:rPr>
              <a:t>Accessibility </a:t>
            </a:r>
            <a:r>
              <a:rPr sz="4000" b="0" spc="60" dirty="0">
                <a:solidFill>
                  <a:srgbClr val="000000"/>
                </a:solidFill>
                <a:latin typeface="Calibri"/>
                <a:cs typeface="Calibri"/>
              </a:rPr>
              <a:t>Plan </a:t>
            </a:r>
            <a:r>
              <a:rPr sz="4000" b="0" spc="35" dirty="0">
                <a:solidFill>
                  <a:srgbClr val="000000"/>
                </a:solidFill>
                <a:latin typeface="Calibri"/>
                <a:cs typeface="Calibri"/>
              </a:rPr>
              <a:t>Staff </a:t>
            </a:r>
            <a:r>
              <a:rPr sz="4000" b="0" spc="60" dirty="0">
                <a:solidFill>
                  <a:srgbClr val="000000"/>
                </a:solidFill>
                <a:latin typeface="Calibri"/>
                <a:cs typeface="Calibri"/>
              </a:rPr>
              <a:t>Consultation</a:t>
            </a:r>
            <a:r>
              <a:rPr sz="4000" b="0" spc="350" dirty="0">
                <a:solidFill>
                  <a:srgbClr val="000000"/>
                </a:solidFill>
                <a:latin typeface="Calibri"/>
                <a:cs typeface="Calibri"/>
              </a:rPr>
              <a:t> </a:t>
            </a:r>
            <a:r>
              <a:rPr sz="4000" b="0" spc="80" dirty="0">
                <a:solidFill>
                  <a:srgbClr val="000000"/>
                </a:solidFill>
                <a:latin typeface="Calibri"/>
                <a:cs typeface="Calibri"/>
              </a:rPr>
              <a:t>2020-2023</a:t>
            </a:r>
            <a:endParaRPr sz="4000">
              <a:latin typeface="Calibri"/>
              <a:cs typeface="Calibri"/>
            </a:endParaRPr>
          </a:p>
        </p:txBody>
      </p:sp>
      <p:sp>
        <p:nvSpPr>
          <p:cNvPr id="4" name="object 4"/>
          <p:cNvSpPr/>
          <p:nvPr/>
        </p:nvSpPr>
        <p:spPr>
          <a:xfrm>
            <a:off x="15240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5" name="object 5"/>
          <p:cNvSpPr txBox="1"/>
          <p:nvPr/>
        </p:nvSpPr>
        <p:spPr>
          <a:xfrm>
            <a:off x="1765300" y="3040756"/>
            <a:ext cx="2592070" cy="665480"/>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a:t>
            </a:r>
            <a:r>
              <a:rPr sz="1600" spc="-10" dirty="0">
                <a:solidFill>
                  <a:srgbClr val="333333"/>
                </a:solidFill>
                <a:latin typeface="Calibri"/>
                <a:cs typeface="Calibri"/>
              </a:rPr>
              <a:t>are we </a:t>
            </a:r>
            <a:r>
              <a:rPr sz="1600" spc="-5" dirty="0">
                <a:solidFill>
                  <a:srgbClr val="333333"/>
                </a:solidFill>
                <a:latin typeface="Calibri"/>
                <a:cs typeface="Calibri"/>
              </a:rPr>
              <a:t>doing</a:t>
            </a:r>
            <a:r>
              <a:rPr sz="1600" dirty="0">
                <a:solidFill>
                  <a:srgbClr val="333333"/>
                </a:solidFill>
                <a:latin typeface="Calibri"/>
                <a:cs typeface="Calibri"/>
              </a:rPr>
              <a:t> </a:t>
            </a:r>
            <a:r>
              <a:rPr sz="1600" spc="-5" dirty="0">
                <a:solidFill>
                  <a:srgbClr val="333333"/>
                </a:solidFill>
                <a:latin typeface="Calibri"/>
                <a:cs typeface="Calibri"/>
              </a:rPr>
              <a:t>well?</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Give </a:t>
            </a:r>
            <a:r>
              <a:rPr sz="1600" spc="-10" dirty="0">
                <a:solidFill>
                  <a:srgbClr val="333333"/>
                </a:solidFill>
                <a:latin typeface="Calibri"/>
                <a:cs typeface="Calibri"/>
              </a:rPr>
              <a:t>examples </a:t>
            </a:r>
            <a:r>
              <a:rPr sz="1600" spc="-5" dirty="0">
                <a:solidFill>
                  <a:srgbClr val="333333"/>
                </a:solidFill>
                <a:latin typeface="Calibri"/>
                <a:cs typeface="Calibri"/>
              </a:rPr>
              <a:t>of good</a:t>
            </a:r>
            <a:r>
              <a:rPr sz="1600" spc="-35" dirty="0">
                <a:solidFill>
                  <a:srgbClr val="333333"/>
                </a:solidFill>
                <a:latin typeface="Calibri"/>
                <a:cs typeface="Calibri"/>
              </a:rPr>
              <a:t> </a:t>
            </a:r>
            <a:r>
              <a:rPr sz="1600" spc="-10" dirty="0">
                <a:solidFill>
                  <a:srgbClr val="333333"/>
                </a:solidFill>
                <a:latin typeface="Calibri"/>
                <a:cs typeface="Calibri"/>
              </a:rPr>
              <a:t>practice</a:t>
            </a:r>
            <a:endParaRPr sz="1600">
              <a:latin typeface="Calibri"/>
              <a:cs typeface="Calibri"/>
            </a:endParaRPr>
          </a:p>
        </p:txBody>
      </p:sp>
      <p:sp>
        <p:nvSpPr>
          <p:cNvPr id="6" name="object 6"/>
          <p:cNvSpPr/>
          <p:nvPr/>
        </p:nvSpPr>
        <p:spPr>
          <a:xfrm>
            <a:off x="8877300" y="2926460"/>
            <a:ext cx="6946900" cy="5303520"/>
          </a:xfrm>
          <a:custGeom>
            <a:avLst/>
            <a:gdLst/>
            <a:ahLst/>
            <a:cxnLst/>
            <a:rect l="l" t="t" r="r" b="b"/>
            <a:pathLst>
              <a:path w="6946900" h="5303520">
                <a:moveTo>
                  <a:pt x="0" y="5303138"/>
                </a:moveTo>
                <a:lnTo>
                  <a:pt x="6946900" y="5303138"/>
                </a:lnTo>
                <a:lnTo>
                  <a:pt x="6946900" y="0"/>
                </a:lnTo>
                <a:lnTo>
                  <a:pt x="0" y="0"/>
                </a:lnTo>
                <a:lnTo>
                  <a:pt x="0" y="5303138"/>
                </a:lnTo>
                <a:close/>
              </a:path>
            </a:pathLst>
          </a:custGeom>
          <a:solidFill>
            <a:srgbClr val="E5E5E5"/>
          </a:solidFill>
        </p:spPr>
        <p:txBody>
          <a:bodyPr wrap="square" lIns="0" tIns="0" rIns="0" bIns="0" rtlCol="0"/>
          <a:lstStyle/>
          <a:p>
            <a:endParaRPr/>
          </a:p>
        </p:txBody>
      </p:sp>
      <p:sp>
        <p:nvSpPr>
          <p:cNvPr id="7" name="object 7"/>
          <p:cNvSpPr txBox="1"/>
          <p:nvPr/>
        </p:nvSpPr>
        <p:spPr>
          <a:xfrm>
            <a:off x="9118600" y="3040756"/>
            <a:ext cx="2527935" cy="985519"/>
          </a:xfrm>
          <a:prstGeom prst="rect">
            <a:avLst/>
          </a:prstGeom>
        </p:spPr>
        <p:txBody>
          <a:bodyPr vert="horz" wrap="square" lIns="0" tIns="88900" rIns="0" bIns="0" rtlCol="0">
            <a:spAutoFit/>
          </a:bodyPr>
          <a:lstStyle/>
          <a:p>
            <a:pPr marL="12700">
              <a:lnSpc>
                <a:spcPct val="100000"/>
              </a:lnSpc>
              <a:spcBef>
                <a:spcPts val="700"/>
              </a:spcBef>
            </a:pPr>
            <a:r>
              <a:rPr sz="1600" spc="-5" dirty="0">
                <a:solidFill>
                  <a:srgbClr val="333333"/>
                </a:solidFill>
                <a:latin typeface="Calibri"/>
                <a:cs typeface="Calibri"/>
              </a:rPr>
              <a:t>What can </a:t>
            </a:r>
            <a:r>
              <a:rPr sz="1600" spc="-10" dirty="0">
                <a:solidFill>
                  <a:srgbClr val="333333"/>
                </a:solidFill>
                <a:latin typeface="Calibri"/>
                <a:cs typeface="Calibri"/>
              </a:rPr>
              <a:t>we </a:t>
            </a:r>
            <a:r>
              <a:rPr sz="1600" spc="-5" dirty="0">
                <a:solidFill>
                  <a:srgbClr val="333333"/>
                </a:solidFill>
                <a:latin typeface="Calibri"/>
                <a:cs typeface="Calibri"/>
              </a:rPr>
              <a:t>do</a:t>
            </a:r>
            <a:r>
              <a:rPr sz="1600" spc="-10" dirty="0">
                <a:solidFill>
                  <a:srgbClr val="333333"/>
                </a:solidFill>
                <a:latin typeface="Calibri"/>
                <a:cs typeface="Calibri"/>
              </a:rPr>
              <a:t> </a:t>
            </a:r>
            <a:r>
              <a:rPr sz="1600" spc="-15" dirty="0">
                <a:solidFill>
                  <a:srgbClr val="333333"/>
                </a:solidFill>
                <a:latin typeface="Calibri"/>
                <a:cs typeface="Calibri"/>
              </a:rPr>
              <a:t>better?</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do </a:t>
            </a:r>
            <a:r>
              <a:rPr sz="1600" spc="-10" dirty="0">
                <a:solidFill>
                  <a:srgbClr val="333333"/>
                </a:solidFill>
                <a:latin typeface="Calibri"/>
                <a:cs typeface="Calibri"/>
              </a:rPr>
              <a:t>we </a:t>
            </a:r>
            <a:r>
              <a:rPr sz="1600" spc="-5" dirty="0">
                <a:solidFill>
                  <a:srgbClr val="333333"/>
                </a:solidFill>
                <a:latin typeface="Calibri"/>
                <a:cs typeface="Calibri"/>
              </a:rPr>
              <a:t>need </a:t>
            </a:r>
            <a:r>
              <a:rPr sz="1600" spc="-10" dirty="0">
                <a:solidFill>
                  <a:srgbClr val="333333"/>
                </a:solidFill>
                <a:latin typeface="Calibri"/>
                <a:cs typeface="Calibri"/>
              </a:rPr>
              <a:t>to</a:t>
            </a:r>
            <a:r>
              <a:rPr sz="1600" spc="-60" dirty="0">
                <a:solidFill>
                  <a:srgbClr val="333333"/>
                </a:solidFill>
                <a:latin typeface="Calibri"/>
                <a:cs typeface="Calibri"/>
              </a:rPr>
              <a:t> </a:t>
            </a:r>
            <a:r>
              <a:rPr sz="1600" spc="-10" dirty="0">
                <a:solidFill>
                  <a:srgbClr val="333333"/>
                </a:solidFill>
                <a:latin typeface="Calibri"/>
                <a:cs typeface="Calibri"/>
              </a:rPr>
              <a:t>improve?</a:t>
            </a:r>
            <a:endParaRPr sz="1600">
              <a:latin typeface="Calibri"/>
              <a:cs typeface="Calibri"/>
            </a:endParaRPr>
          </a:p>
          <a:p>
            <a:pPr marL="12700">
              <a:lnSpc>
                <a:spcPct val="100000"/>
              </a:lnSpc>
              <a:spcBef>
                <a:spcPts val="600"/>
              </a:spcBef>
            </a:pPr>
            <a:r>
              <a:rPr sz="1600" spc="-5" dirty="0">
                <a:solidFill>
                  <a:srgbClr val="333333"/>
                </a:solidFill>
                <a:latin typeface="Calibri"/>
                <a:cs typeface="Calibri"/>
              </a:rPr>
              <a:t>What </a:t>
            </a:r>
            <a:r>
              <a:rPr sz="1600" spc="-10" dirty="0">
                <a:solidFill>
                  <a:srgbClr val="333333"/>
                </a:solidFill>
                <a:latin typeface="Calibri"/>
                <a:cs typeface="Calibri"/>
              </a:rPr>
              <a:t>are </a:t>
            </a:r>
            <a:r>
              <a:rPr sz="1600" spc="-5" dirty="0">
                <a:solidFill>
                  <a:srgbClr val="333333"/>
                </a:solidFill>
                <a:latin typeface="Calibri"/>
                <a:cs typeface="Calibri"/>
              </a:rPr>
              <a:t>possible</a:t>
            </a:r>
            <a:r>
              <a:rPr sz="1600" spc="-15" dirty="0">
                <a:solidFill>
                  <a:srgbClr val="333333"/>
                </a:solidFill>
                <a:latin typeface="Calibri"/>
                <a:cs typeface="Calibri"/>
              </a:rPr>
              <a:t> </a:t>
            </a:r>
            <a:r>
              <a:rPr sz="1600" spc="-10" dirty="0">
                <a:solidFill>
                  <a:srgbClr val="333333"/>
                </a:solidFill>
                <a:latin typeface="Calibri"/>
                <a:cs typeface="Calibri"/>
              </a:rPr>
              <a:t>solutions?</a:t>
            </a:r>
            <a:endParaRPr sz="1600">
              <a:latin typeface="Calibri"/>
              <a:cs typeface="Calibri"/>
            </a:endParaRPr>
          </a:p>
        </p:txBody>
      </p:sp>
      <p:sp>
        <p:nvSpPr>
          <p:cNvPr id="8" name="object 8"/>
          <p:cNvSpPr txBox="1"/>
          <p:nvPr/>
        </p:nvSpPr>
        <p:spPr>
          <a:xfrm>
            <a:off x="2072299" y="2209800"/>
            <a:ext cx="10859770" cy="330200"/>
          </a:xfrm>
          <a:prstGeom prst="rect">
            <a:avLst/>
          </a:prstGeom>
        </p:spPr>
        <p:txBody>
          <a:bodyPr vert="horz" wrap="square" lIns="0" tIns="12700" rIns="0" bIns="0" rtlCol="0">
            <a:spAutoFit/>
          </a:bodyPr>
          <a:lstStyle/>
          <a:p>
            <a:pPr marL="12700">
              <a:lnSpc>
                <a:spcPct val="100000"/>
              </a:lnSpc>
              <a:spcBef>
                <a:spcPts val="100"/>
              </a:spcBef>
            </a:pPr>
            <a:r>
              <a:rPr sz="2000" spc="-90" dirty="0">
                <a:solidFill>
                  <a:srgbClr val="333333"/>
                </a:solidFill>
                <a:latin typeface="Calibri"/>
                <a:cs typeface="Calibri"/>
              </a:rPr>
              <a:t>To </a:t>
            </a:r>
            <a:r>
              <a:rPr sz="2000" spc="-15" dirty="0">
                <a:solidFill>
                  <a:srgbClr val="333333"/>
                </a:solidFill>
                <a:latin typeface="Calibri"/>
                <a:cs typeface="Calibri"/>
              </a:rPr>
              <a:t>improve </a:t>
            </a:r>
            <a:r>
              <a:rPr sz="2000" dirty="0">
                <a:solidFill>
                  <a:srgbClr val="333333"/>
                </a:solidFill>
                <a:latin typeface="Calibri"/>
                <a:cs typeface="Calibri"/>
              </a:rPr>
              <a:t>the </a:t>
            </a:r>
            <a:r>
              <a:rPr sz="2000" spc="-5" dirty="0">
                <a:solidFill>
                  <a:srgbClr val="333333"/>
                </a:solidFill>
                <a:latin typeface="Calibri"/>
                <a:cs typeface="Calibri"/>
              </a:rPr>
              <a:t>delivery of </a:t>
            </a:r>
            <a:r>
              <a:rPr sz="2000" spc="-15" dirty="0">
                <a:solidFill>
                  <a:srgbClr val="333333"/>
                </a:solidFill>
                <a:latin typeface="Calibri"/>
                <a:cs typeface="Calibri"/>
              </a:rPr>
              <a:t>information </a:t>
            </a:r>
            <a:r>
              <a:rPr sz="2000" spc="-10" dirty="0">
                <a:solidFill>
                  <a:srgbClr val="333333"/>
                </a:solidFill>
                <a:latin typeface="Calibri"/>
                <a:cs typeface="Calibri"/>
              </a:rPr>
              <a:t>to </a:t>
            </a:r>
            <a:r>
              <a:rPr sz="2000" spc="-5" dirty="0">
                <a:solidFill>
                  <a:srgbClr val="333333"/>
                </a:solidFill>
                <a:latin typeface="Calibri"/>
                <a:cs typeface="Calibri"/>
              </a:rPr>
              <a:t>pupils </a:t>
            </a:r>
            <a:r>
              <a:rPr sz="2000" dirty="0">
                <a:solidFill>
                  <a:srgbClr val="333333"/>
                </a:solidFill>
                <a:latin typeface="Calibri"/>
                <a:cs typeface="Calibri"/>
              </a:rPr>
              <a:t>with </a:t>
            </a:r>
            <a:r>
              <a:rPr sz="2000" spc="-10" dirty="0">
                <a:solidFill>
                  <a:srgbClr val="333333"/>
                </a:solidFill>
                <a:latin typeface="Calibri"/>
                <a:cs typeface="Calibri"/>
              </a:rPr>
              <a:t>disabilities </a:t>
            </a:r>
            <a:r>
              <a:rPr sz="2000" spc="-5" dirty="0">
                <a:solidFill>
                  <a:srgbClr val="333333"/>
                </a:solidFill>
                <a:latin typeface="Calibri"/>
                <a:cs typeface="Calibri"/>
              </a:rPr>
              <a:t>so that it is </a:t>
            </a:r>
            <a:r>
              <a:rPr sz="2000" dirty="0">
                <a:solidFill>
                  <a:srgbClr val="333333"/>
                </a:solidFill>
                <a:latin typeface="Calibri"/>
                <a:cs typeface="Calibri"/>
              </a:rPr>
              <a:t>equally </a:t>
            </a:r>
            <a:r>
              <a:rPr sz="2000" spc="-10" dirty="0">
                <a:solidFill>
                  <a:srgbClr val="333333"/>
                </a:solidFill>
                <a:latin typeface="Calibri"/>
                <a:cs typeface="Calibri"/>
              </a:rPr>
              <a:t>available to </a:t>
            </a:r>
            <a:r>
              <a:rPr sz="2000" dirty="0">
                <a:solidFill>
                  <a:srgbClr val="333333"/>
                </a:solidFill>
                <a:latin typeface="Calibri"/>
                <a:cs typeface="Calibri"/>
              </a:rPr>
              <a:t>all</a:t>
            </a:r>
            <a:r>
              <a:rPr sz="2000" spc="215" dirty="0">
                <a:solidFill>
                  <a:srgbClr val="333333"/>
                </a:solidFill>
                <a:latin typeface="Calibri"/>
                <a:cs typeface="Calibri"/>
              </a:rPr>
              <a:t> </a:t>
            </a:r>
            <a:r>
              <a:rPr sz="2000" spc="-5" dirty="0">
                <a:solidFill>
                  <a:srgbClr val="333333"/>
                </a:solidFill>
                <a:latin typeface="Calibri"/>
                <a:cs typeface="Calibri"/>
              </a:rPr>
              <a:t>pupils.</a:t>
            </a:r>
            <a:endParaRPr sz="2000">
              <a:latin typeface="Calibri"/>
              <a:cs typeface="Calibri"/>
            </a:endParaRPr>
          </a:p>
        </p:txBody>
      </p:sp>
      <p:sp>
        <p:nvSpPr>
          <p:cNvPr id="9" name="object 9"/>
          <p:cNvSpPr/>
          <p:nvPr/>
        </p:nvSpPr>
        <p:spPr>
          <a:xfrm>
            <a:off x="1524000" y="2190750"/>
            <a:ext cx="381000" cy="381000"/>
          </a:xfrm>
          <a:custGeom>
            <a:avLst/>
            <a:gdLst/>
            <a:ahLst/>
            <a:cxnLst/>
            <a:rect l="l" t="t" r="r" b="b"/>
            <a:pathLst>
              <a:path w="381000" h="381000">
                <a:moveTo>
                  <a:pt x="190500" y="0"/>
                </a:moveTo>
                <a:lnTo>
                  <a:pt x="146821" y="5030"/>
                </a:lnTo>
                <a:lnTo>
                  <a:pt x="106724" y="19361"/>
                </a:lnTo>
                <a:lnTo>
                  <a:pt x="71353" y="41847"/>
                </a:lnTo>
                <a:lnTo>
                  <a:pt x="41851" y="71348"/>
                </a:lnTo>
                <a:lnTo>
                  <a:pt x="19363" y="106718"/>
                </a:lnTo>
                <a:lnTo>
                  <a:pt x="5031" y="146817"/>
                </a:lnTo>
                <a:lnTo>
                  <a:pt x="0" y="190500"/>
                </a:lnTo>
                <a:lnTo>
                  <a:pt x="5031" y="234182"/>
                </a:lnTo>
                <a:lnTo>
                  <a:pt x="19363" y="274281"/>
                </a:lnTo>
                <a:lnTo>
                  <a:pt x="41851" y="309651"/>
                </a:lnTo>
                <a:lnTo>
                  <a:pt x="71353" y="339152"/>
                </a:lnTo>
                <a:lnTo>
                  <a:pt x="106724" y="361638"/>
                </a:lnTo>
                <a:lnTo>
                  <a:pt x="146821" y="375969"/>
                </a:lnTo>
                <a:lnTo>
                  <a:pt x="190500" y="381000"/>
                </a:lnTo>
                <a:lnTo>
                  <a:pt x="234178" y="375969"/>
                </a:lnTo>
                <a:lnTo>
                  <a:pt x="274275" y="361638"/>
                </a:lnTo>
                <a:lnTo>
                  <a:pt x="309646" y="339152"/>
                </a:lnTo>
                <a:lnTo>
                  <a:pt x="339148" y="309651"/>
                </a:lnTo>
                <a:lnTo>
                  <a:pt x="361636" y="274281"/>
                </a:lnTo>
                <a:lnTo>
                  <a:pt x="375968" y="234182"/>
                </a:lnTo>
                <a:lnTo>
                  <a:pt x="381000" y="190500"/>
                </a:lnTo>
                <a:lnTo>
                  <a:pt x="375968" y="146817"/>
                </a:lnTo>
                <a:lnTo>
                  <a:pt x="361636" y="106718"/>
                </a:lnTo>
                <a:lnTo>
                  <a:pt x="339148" y="71348"/>
                </a:lnTo>
                <a:lnTo>
                  <a:pt x="309646" y="41847"/>
                </a:lnTo>
                <a:lnTo>
                  <a:pt x="274275" y="19361"/>
                </a:lnTo>
                <a:lnTo>
                  <a:pt x="234178" y="5030"/>
                </a:lnTo>
                <a:lnTo>
                  <a:pt x="190500" y="0"/>
                </a:lnTo>
                <a:close/>
              </a:path>
            </a:pathLst>
          </a:custGeom>
          <a:solidFill>
            <a:srgbClr val="00597B"/>
          </a:solidFill>
        </p:spPr>
        <p:txBody>
          <a:bodyPr wrap="square" lIns="0" tIns="0" rIns="0" bIns="0" rtlCol="0"/>
          <a:lstStyle/>
          <a:p>
            <a:endParaRPr/>
          </a:p>
        </p:txBody>
      </p:sp>
      <p:sp>
        <p:nvSpPr>
          <p:cNvPr id="10" name="object 10"/>
          <p:cNvSpPr txBox="1"/>
          <p:nvPr/>
        </p:nvSpPr>
        <p:spPr>
          <a:xfrm>
            <a:off x="1626953" y="2179349"/>
            <a:ext cx="162560" cy="349885"/>
          </a:xfrm>
          <a:prstGeom prst="rect">
            <a:avLst/>
          </a:prstGeom>
        </p:spPr>
        <p:txBody>
          <a:bodyPr vert="horz" wrap="square" lIns="0" tIns="15875" rIns="0" bIns="0" rtlCol="0">
            <a:spAutoFit/>
          </a:bodyPr>
          <a:lstStyle/>
          <a:p>
            <a:pPr marL="12700">
              <a:lnSpc>
                <a:spcPct val="100000"/>
              </a:lnSpc>
              <a:spcBef>
                <a:spcPts val="125"/>
              </a:spcBef>
            </a:pPr>
            <a:r>
              <a:rPr sz="2100" b="1" spc="10" dirty="0">
                <a:solidFill>
                  <a:srgbClr val="FFFFFF"/>
                </a:solidFill>
                <a:latin typeface="Calibri"/>
                <a:cs typeface="Calibri"/>
              </a:rPr>
              <a:t>3</a:t>
            </a:r>
            <a:endParaRPr sz="2100">
              <a:latin typeface="Calibri"/>
              <a:cs typeface="Calibri"/>
            </a:endParaRPr>
          </a:p>
        </p:txBody>
      </p:sp>
      <p:sp>
        <p:nvSpPr>
          <p:cNvPr id="11" name="object 11"/>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2" name="object 12"/>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13" name="object 13"/>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14" name="object 14"/>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5" name="object 15"/>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35</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11300" y="1130300"/>
            <a:ext cx="7188200" cy="635000"/>
          </a:xfrm>
          <a:prstGeom prst="rect">
            <a:avLst/>
          </a:prstGeom>
        </p:spPr>
        <p:txBody>
          <a:bodyPr vert="horz" wrap="square" lIns="0" tIns="12700" rIns="0" bIns="0" rtlCol="0">
            <a:spAutoFit/>
          </a:bodyPr>
          <a:lstStyle/>
          <a:p>
            <a:pPr marL="12700">
              <a:lnSpc>
                <a:spcPct val="100000"/>
              </a:lnSpc>
              <a:spcBef>
                <a:spcPts val="100"/>
              </a:spcBef>
            </a:pPr>
            <a:r>
              <a:rPr sz="4000" b="0" spc="65" dirty="0">
                <a:solidFill>
                  <a:srgbClr val="000000"/>
                </a:solidFill>
                <a:latin typeface="Calibri"/>
                <a:cs typeface="Calibri"/>
              </a:rPr>
              <a:t>Thinking </a:t>
            </a:r>
            <a:r>
              <a:rPr sz="4000" b="0" spc="60" dirty="0">
                <a:solidFill>
                  <a:srgbClr val="000000"/>
                </a:solidFill>
                <a:latin typeface="Calibri"/>
                <a:cs typeface="Calibri"/>
              </a:rPr>
              <a:t>about </a:t>
            </a:r>
            <a:r>
              <a:rPr lang="en-GB" sz="4000" b="0" spc="45" dirty="0">
                <a:solidFill>
                  <a:srgbClr val="000000"/>
                </a:solidFill>
                <a:latin typeface="Calibri"/>
                <a:cs typeface="Calibri"/>
              </a:rPr>
              <a:t>our</a:t>
            </a:r>
            <a:r>
              <a:rPr sz="4000" b="0" spc="265" dirty="0">
                <a:solidFill>
                  <a:srgbClr val="000000"/>
                </a:solidFill>
                <a:latin typeface="Calibri"/>
                <a:cs typeface="Calibri"/>
              </a:rPr>
              <a:t> </a:t>
            </a:r>
            <a:r>
              <a:rPr sz="4000" b="0" spc="45" dirty="0">
                <a:solidFill>
                  <a:srgbClr val="000000"/>
                </a:solidFill>
                <a:latin typeface="Calibri"/>
                <a:cs typeface="Calibri"/>
              </a:rPr>
              <a:t>stakeholders</a:t>
            </a:r>
            <a:endParaRPr sz="4000" dirty="0">
              <a:latin typeface="Calibri"/>
              <a:cs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94369609"/>
              </p:ext>
            </p:extLst>
          </p:nvPr>
        </p:nvGraphicFramePr>
        <p:xfrm>
          <a:off x="1524000" y="2286000"/>
          <a:ext cx="14293850" cy="5080000"/>
        </p:xfrm>
        <a:graphic>
          <a:graphicData uri="http://schemas.openxmlformats.org/drawingml/2006/table">
            <a:tbl>
              <a:tblPr firstRow="1" bandRow="1">
                <a:tableStyleId>{2D5ABB26-0587-4C30-8999-92F81FD0307C}</a:tableStyleId>
              </a:tblPr>
              <a:tblGrid>
                <a:gridCol w="3673475">
                  <a:extLst>
                    <a:ext uri="{9D8B030D-6E8A-4147-A177-3AD203B41FA5}">
                      <a16:colId xmlns:a16="http://schemas.microsoft.com/office/drawing/2014/main" val="20000"/>
                    </a:ext>
                  </a:extLst>
                </a:gridCol>
                <a:gridCol w="10620375">
                  <a:extLst>
                    <a:ext uri="{9D8B030D-6E8A-4147-A177-3AD203B41FA5}">
                      <a16:colId xmlns:a16="http://schemas.microsoft.com/office/drawing/2014/main" val="20001"/>
                    </a:ext>
                  </a:extLst>
                </a:gridCol>
              </a:tblGrid>
              <a:tr h="508000">
                <a:tc>
                  <a:txBody>
                    <a:bodyPr/>
                    <a:lstStyle/>
                    <a:p>
                      <a:pPr algn="ctr">
                        <a:lnSpc>
                          <a:spcPct val="100000"/>
                        </a:lnSpc>
                        <a:spcBef>
                          <a:spcPts val="875"/>
                        </a:spcBef>
                      </a:pPr>
                      <a:r>
                        <a:rPr sz="1800" b="1" spc="-5" dirty="0">
                          <a:solidFill>
                            <a:srgbClr val="FFFFFF"/>
                          </a:solidFill>
                          <a:latin typeface="Calibri"/>
                          <a:cs typeface="Calibri"/>
                        </a:rPr>
                        <a:t>Who </a:t>
                      </a:r>
                      <a:r>
                        <a:rPr sz="1800" b="1" spc="-10" dirty="0">
                          <a:solidFill>
                            <a:srgbClr val="FFFFFF"/>
                          </a:solidFill>
                          <a:latin typeface="Calibri"/>
                          <a:cs typeface="Calibri"/>
                        </a:rPr>
                        <a:t>are </a:t>
                      </a:r>
                      <a:r>
                        <a:rPr sz="1800" b="1" spc="-5" dirty="0">
                          <a:solidFill>
                            <a:srgbClr val="FFFFFF"/>
                          </a:solidFill>
                          <a:latin typeface="Calibri"/>
                          <a:cs typeface="Calibri"/>
                        </a:rPr>
                        <a:t>our</a:t>
                      </a:r>
                      <a:r>
                        <a:rPr sz="1800" b="1" spc="-10" dirty="0">
                          <a:solidFill>
                            <a:srgbClr val="FFFFFF"/>
                          </a:solidFill>
                          <a:latin typeface="Calibri"/>
                          <a:cs typeface="Calibri"/>
                        </a:rPr>
                        <a:t> </a:t>
                      </a:r>
                      <a:r>
                        <a:rPr sz="1800" b="1" spc="-15" dirty="0">
                          <a:solidFill>
                            <a:srgbClr val="FFFFFF"/>
                          </a:solidFill>
                          <a:latin typeface="Calibri"/>
                          <a:cs typeface="Calibri"/>
                        </a:rPr>
                        <a:t>stakeholders?</a:t>
                      </a:r>
                      <a:endParaRPr sz="1800" dirty="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00597B"/>
                    </a:solidFill>
                  </a:tcPr>
                </a:tc>
                <a:tc>
                  <a:txBody>
                    <a:bodyPr/>
                    <a:lstStyle/>
                    <a:p>
                      <a:pPr marL="1130935">
                        <a:lnSpc>
                          <a:spcPct val="100000"/>
                        </a:lnSpc>
                        <a:spcBef>
                          <a:spcPts val="875"/>
                        </a:spcBef>
                      </a:pPr>
                      <a:r>
                        <a:rPr lang="en-GB" sz="1800" b="1" spc="-5" dirty="0">
                          <a:solidFill>
                            <a:srgbClr val="FFFFFF"/>
                          </a:solidFill>
                          <a:latin typeface="+mn-lt"/>
                          <a:cs typeface="Calibri"/>
                        </a:rPr>
                        <a:t>How can we engage or consult with our stakeholders when developing our Accessibility Plan?</a:t>
                      </a:r>
                      <a:endParaRPr sz="1800" dirty="0">
                        <a:latin typeface="Calibri"/>
                        <a:cs typeface="Calibri"/>
                      </a:endParaRPr>
                    </a:p>
                  </a:txBody>
                  <a:tcPr marL="0" marR="0" marT="111125"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solidFill>
                      <a:srgbClr val="00597B"/>
                    </a:solidFill>
                  </a:tcPr>
                </a:tc>
                <a:extLst>
                  <a:ext uri="{0D108BD9-81ED-4DB2-BD59-A6C34878D82A}">
                    <a16:rowId xmlns:a16="http://schemas.microsoft.com/office/drawing/2014/main" val="10000"/>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1"/>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2"/>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3"/>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4"/>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5"/>
                  </a:ext>
                </a:extLst>
              </a:tr>
              <a:tr h="762000">
                <a:tc>
                  <a:txBody>
                    <a:bodyPr/>
                    <a:lstStyle/>
                    <a:p>
                      <a:pPr>
                        <a:lnSpc>
                          <a:spcPct val="100000"/>
                        </a:lnSpc>
                      </a:pPr>
                      <a:endParaRPr sz="200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tc>
                  <a:txBody>
                    <a:bodyPr/>
                    <a:lstStyle/>
                    <a:p>
                      <a:pPr>
                        <a:lnSpc>
                          <a:spcPct val="100000"/>
                        </a:lnSpc>
                      </a:pPr>
                      <a:endParaRPr sz="2000" dirty="0">
                        <a:latin typeface="Times New Roman"/>
                        <a:cs typeface="Times New Roman"/>
                      </a:endParaRPr>
                    </a:p>
                  </a:txBody>
                  <a:tcPr marL="0" marR="0" marT="0" marB="0">
                    <a:lnL w="6350">
                      <a:solidFill>
                        <a:srgbClr val="000000"/>
                      </a:solidFill>
                      <a:prstDash val="solid"/>
                    </a:lnL>
                    <a:lnR w="6350">
                      <a:solidFill>
                        <a:srgbClr val="000000"/>
                      </a:solidFill>
                      <a:prstDash val="solid"/>
                    </a:lnR>
                    <a:lnT w="6350">
                      <a:solidFill>
                        <a:srgbClr val="000000"/>
                      </a:solidFill>
                      <a:prstDash val="solid"/>
                    </a:lnT>
                    <a:lnB w="6350">
                      <a:solidFill>
                        <a:srgbClr val="000000"/>
                      </a:solidFill>
                      <a:prstDash val="solid"/>
                    </a:lnB>
                  </a:tcPr>
                </a:tc>
                <a:extLst>
                  <a:ext uri="{0D108BD9-81ED-4DB2-BD59-A6C34878D82A}">
                    <a16:rowId xmlns:a16="http://schemas.microsoft.com/office/drawing/2014/main" val="10006"/>
                  </a:ext>
                </a:extLst>
              </a:tr>
            </a:tbl>
          </a:graphicData>
        </a:graphic>
      </p:graphicFrame>
      <p:sp>
        <p:nvSpPr>
          <p:cNvPr id="4" name="object 4"/>
          <p:cNvSpPr/>
          <p:nvPr/>
        </p:nvSpPr>
        <p:spPr>
          <a:xfrm>
            <a:off x="1524000" y="8960586"/>
            <a:ext cx="376677" cy="202709"/>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7" name="object 7"/>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8" name="object 8"/>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9" name="object 9"/>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lang="en-GB" dirty="0">
                <a:solidFill>
                  <a:srgbClr val="4C4C4C"/>
                </a:solidFill>
              </a:rPr>
              <a:t>Accessibility </a:t>
            </a:r>
            <a:r>
              <a:rPr lang="en-GB" spc="-5" dirty="0">
                <a:solidFill>
                  <a:srgbClr val="4C4C4C"/>
                </a:solidFill>
              </a:rPr>
              <a:t>Planning: </a:t>
            </a:r>
            <a:r>
              <a:rPr lang="en-GB" b="0" dirty="0">
                <a:solidFill>
                  <a:srgbClr val="000000"/>
                </a:solidFill>
              </a:rPr>
              <a:t>A </a:t>
            </a:r>
            <a:r>
              <a:rPr lang="en-GB" b="0" spc="-20" dirty="0">
                <a:solidFill>
                  <a:srgbClr val="000000"/>
                </a:solidFill>
              </a:rPr>
              <a:t>Toolkit </a:t>
            </a:r>
            <a:r>
              <a:rPr lang="en-GB" b="0" spc="-10" dirty="0">
                <a:solidFill>
                  <a:srgbClr val="000000"/>
                </a:solidFill>
              </a:rPr>
              <a:t>for</a:t>
            </a:r>
            <a:r>
              <a:rPr lang="en-GB" b="0" spc="-65" dirty="0">
                <a:solidFill>
                  <a:srgbClr val="000000"/>
                </a:solidFill>
              </a:rPr>
              <a:t> </a:t>
            </a:r>
            <a:r>
              <a:rPr lang="en-GB" b="0" spc="-5" dirty="0">
                <a:solidFill>
                  <a:srgbClr val="000000"/>
                </a:solidFill>
              </a:rPr>
              <a:t>Schools</a:t>
            </a:r>
          </a:p>
        </p:txBody>
      </p:sp>
      <p:sp>
        <p:nvSpPr>
          <p:cNvPr id="10" name="object 10"/>
          <p:cNvSpPr txBox="1">
            <a:spLocks noGrp="1"/>
          </p:cNvSpPr>
          <p:nvPr>
            <p:ph type="sldNum" sz="quarter" idx="7"/>
          </p:nvPr>
        </p:nvSpPr>
        <p:spPr>
          <a:prstGeom prst="rect">
            <a:avLst/>
          </a:prstGeom>
        </p:spPr>
        <p:txBody>
          <a:bodyPr vert="horz" wrap="square" lIns="0" tIns="0" rIns="0" bIns="0" rtlCol="0">
            <a:spAutoFit/>
          </a:bodyPr>
          <a:lstStyle/>
          <a:p>
            <a:pPr marL="38100">
              <a:lnSpc>
                <a:spcPts val="1430"/>
              </a:lnSpc>
            </a:pPr>
            <a:r>
              <a:rPr dirty="0"/>
              <a:t>36</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11300" y="7099300"/>
            <a:ext cx="4229735" cy="1244600"/>
          </a:xfrm>
          <a:prstGeom prst="rect">
            <a:avLst/>
          </a:prstGeom>
        </p:spPr>
        <p:txBody>
          <a:bodyPr vert="horz" wrap="square" lIns="0" tIns="12700" rIns="0" bIns="0" rtlCol="0">
            <a:spAutoFit/>
          </a:bodyPr>
          <a:lstStyle/>
          <a:p>
            <a:pPr marL="12700">
              <a:lnSpc>
                <a:spcPct val="100000"/>
              </a:lnSpc>
              <a:spcBef>
                <a:spcPts val="100"/>
              </a:spcBef>
            </a:pPr>
            <a:r>
              <a:rPr sz="4000" spc="65" dirty="0"/>
              <a:t>Access </a:t>
            </a:r>
            <a:r>
              <a:rPr sz="4000" spc="50" dirty="0"/>
              <a:t>and</a:t>
            </a:r>
            <a:r>
              <a:rPr sz="4000" spc="204" dirty="0"/>
              <a:t> </a:t>
            </a:r>
            <a:r>
              <a:rPr sz="4000" spc="75" dirty="0"/>
              <a:t>Schools</a:t>
            </a:r>
            <a:endParaRPr sz="4000"/>
          </a:p>
          <a:p>
            <a:pPr marL="12700">
              <a:lnSpc>
                <a:spcPct val="100000"/>
              </a:lnSpc>
            </a:pPr>
            <a:r>
              <a:rPr sz="4000" b="0" spc="50" dirty="0">
                <a:latin typeface="Calibri"/>
                <a:cs typeface="Calibri"/>
              </a:rPr>
              <a:t>The </a:t>
            </a:r>
            <a:r>
              <a:rPr sz="4000" b="0" spc="65" dirty="0">
                <a:latin typeface="Calibri"/>
                <a:cs typeface="Calibri"/>
              </a:rPr>
              <a:t>Bigger</a:t>
            </a:r>
            <a:r>
              <a:rPr sz="4000" b="0" spc="220" dirty="0">
                <a:latin typeface="Calibri"/>
                <a:cs typeface="Calibri"/>
              </a:rPr>
              <a:t> </a:t>
            </a:r>
            <a:r>
              <a:rPr sz="4000" b="0" spc="60" dirty="0">
                <a:latin typeface="Calibri"/>
                <a:cs typeface="Calibri"/>
              </a:rPr>
              <a:t>Picture</a:t>
            </a:r>
            <a:endParaRPr sz="4000">
              <a:latin typeface="Calibri"/>
              <a:cs typeface="Calibri"/>
            </a:endParaRPr>
          </a:p>
        </p:txBody>
      </p:sp>
      <p:sp>
        <p:nvSpPr>
          <p:cNvPr id="4" name="object 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7" name="object 7"/>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8" name="object 8"/>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9" name="object 9"/>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00A0D2"/>
                </a:solidFill>
                <a:latin typeface="Calibri"/>
                <a:cs typeface="Calibri"/>
              </a:rPr>
              <a:t>3</a:t>
            </a:r>
            <a:endParaRPr sz="1400">
              <a:latin typeface="Calibri"/>
              <a:cs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4652010"/>
          </a:xfrm>
          <a:custGeom>
            <a:avLst/>
            <a:gdLst/>
            <a:ahLst/>
            <a:cxnLst/>
            <a:rect l="l" t="t" r="r" b="b"/>
            <a:pathLst>
              <a:path w="17348200" h="4652010">
                <a:moveTo>
                  <a:pt x="0" y="4651984"/>
                </a:moveTo>
                <a:lnTo>
                  <a:pt x="17348200" y="4651984"/>
                </a:lnTo>
                <a:lnTo>
                  <a:pt x="17348200" y="0"/>
                </a:lnTo>
                <a:lnTo>
                  <a:pt x="0" y="0"/>
                </a:lnTo>
                <a:lnTo>
                  <a:pt x="0" y="4651984"/>
                </a:lnTo>
                <a:close/>
              </a:path>
            </a:pathLst>
          </a:custGeom>
          <a:solidFill>
            <a:srgbClr val="E5E5E5"/>
          </a:solidFill>
        </p:spPr>
        <p:txBody>
          <a:bodyPr wrap="square" lIns="0" tIns="0" rIns="0" bIns="0" rtlCol="0"/>
          <a:lstStyle/>
          <a:p>
            <a:endParaRPr/>
          </a:p>
        </p:txBody>
      </p:sp>
      <p:sp>
        <p:nvSpPr>
          <p:cNvPr id="3" name="object 3"/>
          <p:cNvSpPr txBox="1">
            <a:spLocks noGrp="1"/>
          </p:cNvSpPr>
          <p:nvPr>
            <p:ph type="title"/>
          </p:nvPr>
        </p:nvSpPr>
        <p:spPr>
          <a:xfrm>
            <a:off x="4984750" y="1805299"/>
            <a:ext cx="7385684" cy="635000"/>
          </a:xfrm>
          <a:prstGeom prst="rect">
            <a:avLst/>
          </a:prstGeom>
        </p:spPr>
        <p:txBody>
          <a:bodyPr vert="horz" wrap="square" lIns="0" tIns="12700" rIns="0" bIns="0" rtlCol="0">
            <a:spAutoFit/>
          </a:bodyPr>
          <a:lstStyle/>
          <a:p>
            <a:pPr marL="12700">
              <a:lnSpc>
                <a:spcPct val="100000"/>
              </a:lnSpc>
              <a:spcBef>
                <a:spcPts val="100"/>
              </a:spcBef>
            </a:pPr>
            <a:r>
              <a:rPr sz="4000" b="0" spc="55" dirty="0">
                <a:solidFill>
                  <a:srgbClr val="000000"/>
                </a:solidFill>
                <a:latin typeface="Calibri"/>
                <a:cs typeface="Calibri"/>
              </a:rPr>
              <a:t>Outcomes </a:t>
            </a:r>
            <a:r>
              <a:rPr sz="4000" b="0" spc="20" dirty="0">
                <a:solidFill>
                  <a:srgbClr val="000000"/>
                </a:solidFill>
                <a:latin typeface="Calibri"/>
                <a:cs typeface="Calibri"/>
              </a:rPr>
              <a:t>for </a:t>
            </a:r>
            <a:r>
              <a:rPr sz="4000" b="0" spc="50" dirty="0">
                <a:solidFill>
                  <a:srgbClr val="000000"/>
                </a:solidFill>
                <a:latin typeface="Calibri"/>
                <a:cs typeface="Calibri"/>
              </a:rPr>
              <a:t>CYP </a:t>
            </a:r>
            <a:r>
              <a:rPr sz="4000" b="0" spc="60" dirty="0">
                <a:solidFill>
                  <a:srgbClr val="000000"/>
                </a:solidFill>
                <a:latin typeface="Calibri"/>
                <a:cs typeface="Calibri"/>
              </a:rPr>
              <a:t>with</a:t>
            </a:r>
            <a:r>
              <a:rPr sz="4000" b="0" spc="465" dirty="0">
                <a:solidFill>
                  <a:srgbClr val="000000"/>
                </a:solidFill>
                <a:latin typeface="Calibri"/>
                <a:cs typeface="Calibri"/>
              </a:rPr>
              <a:t> </a:t>
            </a:r>
            <a:r>
              <a:rPr sz="4000" b="0" spc="65" dirty="0">
                <a:solidFill>
                  <a:srgbClr val="000000"/>
                </a:solidFill>
                <a:latin typeface="Calibri"/>
                <a:cs typeface="Calibri"/>
              </a:rPr>
              <a:t>disabilities</a:t>
            </a:r>
            <a:endParaRPr sz="4000">
              <a:latin typeface="Calibri"/>
              <a:cs typeface="Calibri"/>
            </a:endParaRPr>
          </a:p>
        </p:txBody>
      </p:sp>
      <p:sp>
        <p:nvSpPr>
          <p:cNvPr id="4" name="object 4"/>
          <p:cNvSpPr txBox="1"/>
          <p:nvPr/>
        </p:nvSpPr>
        <p:spPr>
          <a:xfrm>
            <a:off x="3019715" y="6372859"/>
            <a:ext cx="4854575" cy="1605280"/>
          </a:xfrm>
          <a:prstGeom prst="rect">
            <a:avLst/>
          </a:prstGeom>
        </p:spPr>
        <p:txBody>
          <a:bodyPr vert="horz" wrap="square" lIns="0" tIns="12700" rIns="0" bIns="0" rtlCol="0">
            <a:spAutoFit/>
          </a:bodyPr>
          <a:lstStyle/>
          <a:p>
            <a:pPr marL="237490" marR="231775" indent="635" algn="ctr">
              <a:lnSpc>
                <a:spcPct val="100000"/>
              </a:lnSpc>
              <a:spcBef>
                <a:spcPts val="100"/>
              </a:spcBef>
            </a:pPr>
            <a:r>
              <a:rPr sz="2000" spc="-10" dirty="0">
                <a:solidFill>
                  <a:srgbClr val="4C4C4C"/>
                </a:solidFill>
                <a:latin typeface="Calibri"/>
                <a:cs typeface="Calibri"/>
              </a:rPr>
              <a:t>Across </a:t>
            </a:r>
            <a:r>
              <a:rPr sz="2000" spc="-5" dirty="0">
                <a:solidFill>
                  <a:srgbClr val="4C4C4C"/>
                </a:solidFill>
                <a:latin typeface="Calibri"/>
                <a:cs typeface="Calibri"/>
              </a:rPr>
              <a:t>Britain in </a:t>
            </a:r>
            <a:r>
              <a:rPr sz="2000" dirty="0">
                <a:solidFill>
                  <a:srgbClr val="4C4C4C"/>
                </a:solidFill>
                <a:latin typeface="Calibri"/>
                <a:cs typeface="Calibri"/>
              </a:rPr>
              <a:t>2015/16, </a:t>
            </a:r>
            <a:r>
              <a:rPr sz="2000" spc="-5" dirty="0">
                <a:solidFill>
                  <a:srgbClr val="4C4C4C"/>
                </a:solidFill>
                <a:latin typeface="Calibri"/>
                <a:cs typeface="Calibri"/>
              </a:rPr>
              <a:t>disabled </a:t>
            </a:r>
            <a:r>
              <a:rPr sz="2000" spc="-10" dirty="0">
                <a:solidFill>
                  <a:srgbClr val="4C4C4C"/>
                </a:solidFill>
                <a:latin typeface="Calibri"/>
                <a:cs typeface="Calibri"/>
              </a:rPr>
              <a:t>young  </a:t>
            </a:r>
            <a:r>
              <a:rPr sz="2000" spc="-5" dirty="0">
                <a:solidFill>
                  <a:srgbClr val="4C4C4C"/>
                </a:solidFill>
                <a:latin typeface="Calibri"/>
                <a:cs typeface="Calibri"/>
              </a:rPr>
              <a:t>people aged </a:t>
            </a:r>
            <a:r>
              <a:rPr sz="2000" dirty="0">
                <a:solidFill>
                  <a:srgbClr val="4C4C4C"/>
                </a:solidFill>
                <a:latin typeface="Calibri"/>
                <a:cs typeface="Calibri"/>
              </a:rPr>
              <a:t>16-18 </a:t>
            </a:r>
            <a:r>
              <a:rPr sz="2000" spc="-15" dirty="0">
                <a:solidFill>
                  <a:srgbClr val="4C4C4C"/>
                </a:solidFill>
                <a:latin typeface="Calibri"/>
                <a:cs typeface="Calibri"/>
              </a:rPr>
              <a:t>were </a:t>
            </a:r>
            <a:r>
              <a:rPr sz="2000" spc="-10" dirty="0">
                <a:solidFill>
                  <a:srgbClr val="4C4C4C"/>
                </a:solidFill>
                <a:latin typeface="Calibri"/>
                <a:cs typeface="Calibri"/>
              </a:rPr>
              <a:t>at least </a:t>
            </a:r>
            <a:r>
              <a:rPr sz="2000" dirty="0">
                <a:solidFill>
                  <a:srgbClr val="4C4C4C"/>
                </a:solidFill>
                <a:latin typeface="Calibri"/>
                <a:cs typeface="Calibri"/>
              </a:rPr>
              <a:t>twice as  </a:t>
            </a:r>
            <a:r>
              <a:rPr sz="2000" spc="-15" dirty="0">
                <a:solidFill>
                  <a:srgbClr val="4C4C4C"/>
                </a:solidFill>
                <a:latin typeface="Calibri"/>
                <a:cs typeface="Calibri"/>
              </a:rPr>
              <a:t>likely </a:t>
            </a:r>
            <a:r>
              <a:rPr sz="2000" dirty="0">
                <a:solidFill>
                  <a:srgbClr val="4C4C4C"/>
                </a:solidFill>
                <a:latin typeface="Calibri"/>
                <a:cs typeface="Calibri"/>
              </a:rPr>
              <a:t>as their </a:t>
            </a:r>
            <a:r>
              <a:rPr sz="2000" spc="-5" dirty="0">
                <a:solidFill>
                  <a:srgbClr val="4C4C4C"/>
                </a:solidFill>
                <a:latin typeface="Calibri"/>
                <a:cs typeface="Calibri"/>
              </a:rPr>
              <a:t>non-disabled </a:t>
            </a:r>
            <a:r>
              <a:rPr sz="2000" spc="-10" dirty="0">
                <a:solidFill>
                  <a:srgbClr val="4C4C4C"/>
                </a:solidFill>
                <a:latin typeface="Calibri"/>
                <a:cs typeface="Calibri"/>
              </a:rPr>
              <a:t>peers to </a:t>
            </a:r>
            <a:r>
              <a:rPr sz="2000" spc="-5" dirty="0">
                <a:solidFill>
                  <a:srgbClr val="4C4C4C"/>
                </a:solidFill>
                <a:latin typeface="Calibri"/>
                <a:cs typeface="Calibri"/>
              </a:rPr>
              <a:t>not</a:t>
            </a:r>
            <a:r>
              <a:rPr sz="2000" spc="-60" dirty="0">
                <a:solidFill>
                  <a:srgbClr val="4C4C4C"/>
                </a:solidFill>
                <a:latin typeface="Calibri"/>
                <a:cs typeface="Calibri"/>
              </a:rPr>
              <a:t> </a:t>
            </a:r>
            <a:r>
              <a:rPr sz="2000" spc="-5" dirty="0">
                <a:solidFill>
                  <a:srgbClr val="4C4C4C"/>
                </a:solidFill>
                <a:latin typeface="Calibri"/>
                <a:cs typeface="Calibri"/>
              </a:rPr>
              <a:t>be  in </a:t>
            </a:r>
            <a:r>
              <a:rPr sz="2000" spc="-10" dirty="0">
                <a:solidFill>
                  <a:srgbClr val="4C4C4C"/>
                </a:solidFill>
                <a:latin typeface="Calibri"/>
                <a:cs typeface="Calibri"/>
              </a:rPr>
              <a:t>education, </a:t>
            </a:r>
            <a:r>
              <a:rPr sz="2000" spc="-5" dirty="0">
                <a:solidFill>
                  <a:srgbClr val="4C4C4C"/>
                </a:solidFill>
                <a:latin typeface="Calibri"/>
                <a:cs typeface="Calibri"/>
              </a:rPr>
              <a:t>employment or</a:t>
            </a:r>
            <a:r>
              <a:rPr sz="2000" spc="-15" dirty="0">
                <a:solidFill>
                  <a:srgbClr val="4C4C4C"/>
                </a:solidFill>
                <a:latin typeface="Calibri"/>
                <a:cs typeface="Calibri"/>
              </a:rPr>
              <a:t> </a:t>
            </a:r>
            <a:r>
              <a:rPr sz="2000" spc="-5" dirty="0">
                <a:solidFill>
                  <a:srgbClr val="4C4C4C"/>
                </a:solidFill>
                <a:latin typeface="Calibri"/>
                <a:cs typeface="Calibri"/>
              </a:rPr>
              <a:t>training.</a:t>
            </a:r>
            <a:endParaRPr sz="2000">
              <a:latin typeface="Calibri"/>
              <a:cs typeface="Calibri"/>
            </a:endParaRPr>
          </a:p>
          <a:p>
            <a:pPr algn="ctr">
              <a:lnSpc>
                <a:spcPct val="100000"/>
              </a:lnSpc>
              <a:spcBef>
                <a:spcPts val="920"/>
              </a:spcBef>
            </a:pPr>
            <a:r>
              <a:rPr sz="1600" spc="-10" dirty="0">
                <a:solidFill>
                  <a:srgbClr val="4C4C4C"/>
                </a:solidFill>
                <a:latin typeface="Calibri"/>
                <a:cs typeface="Calibri"/>
              </a:rPr>
              <a:t>Papworth </a:t>
            </a:r>
            <a:r>
              <a:rPr sz="1600" spc="-20" dirty="0">
                <a:solidFill>
                  <a:srgbClr val="4C4C4C"/>
                </a:solidFill>
                <a:latin typeface="Calibri"/>
                <a:cs typeface="Calibri"/>
              </a:rPr>
              <a:t>Trust: </a:t>
            </a:r>
            <a:r>
              <a:rPr sz="1600" spc="-10" dirty="0">
                <a:solidFill>
                  <a:srgbClr val="4C4C4C"/>
                </a:solidFill>
                <a:latin typeface="Calibri"/>
                <a:cs typeface="Calibri"/>
              </a:rPr>
              <a:t>Facts </a:t>
            </a:r>
            <a:r>
              <a:rPr sz="1600" dirty="0">
                <a:solidFill>
                  <a:srgbClr val="4C4C4C"/>
                </a:solidFill>
                <a:latin typeface="Calibri"/>
                <a:cs typeface="Calibri"/>
              </a:rPr>
              <a:t>and </a:t>
            </a:r>
            <a:r>
              <a:rPr sz="1600" spc="-10" dirty="0">
                <a:solidFill>
                  <a:srgbClr val="4C4C4C"/>
                </a:solidFill>
                <a:latin typeface="Calibri"/>
                <a:cs typeface="Calibri"/>
              </a:rPr>
              <a:t>Figures </a:t>
            </a:r>
            <a:r>
              <a:rPr sz="1600" dirty="0">
                <a:solidFill>
                  <a:srgbClr val="4C4C4C"/>
                </a:solidFill>
                <a:latin typeface="Calibri"/>
                <a:cs typeface="Calibri"/>
              </a:rPr>
              <a:t>2018 </a:t>
            </a:r>
            <a:r>
              <a:rPr sz="1600" spc="-5" dirty="0">
                <a:solidFill>
                  <a:srgbClr val="4C4C4C"/>
                </a:solidFill>
                <a:latin typeface="Calibri"/>
                <a:cs typeface="Calibri"/>
              </a:rPr>
              <a:t>Disability in </a:t>
            </a:r>
            <a:r>
              <a:rPr sz="1600" dirty="0">
                <a:solidFill>
                  <a:srgbClr val="4C4C4C"/>
                </a:solidFill>
                <a:latin typeface="Calibri"/>
                <a:cs typeface="Calibri"/>
              </a:rPr>
              <a:t>the</a:t>
            </a:r>
            <a:r>
              <a:rPr sz="1600" spc="-15" dirty="0">
                <a:solidFill>
                  <a:srgbClr val="4C4C4C"/>
                </a:solidFill>
                <a:latin typeface="Calibri"/>
                <a:cs typeface="Calibri"/>
              </a:rPr>
              <a:t> </a:t>
            </a:r>
            <a:r>
              <a:rPr sz="1600" dirty="0">
                <a:solidFill>
                  <a:srgbClr val="4C4C4C"/>
                </a:solidFill>
                <a:latin typeface="Calibri"/>
                <a:cs typeface="Calibri"/>
              </a:rPr>
              <a:t>UK</a:t>
            </a:r>
            <a:endParaRPr sz="1600">
              <a:latin typeface="Calibri"/>
              <a:cs typeface="Calibri"/>
            </a:endParaRPr>
          </a:p>
        </p:txBody>
      </p:sp>
      <p:sp>
        <p:nvSpPr>
          <p:cNvPr id="5" name="object 5"/>
          <p:cNvSpPr/>
          <p:nvPr/>
        </p:nvSpPr>
        <p:spPr>
          <a:xfrm>
            <a:off x="4063149" y="3230460"/>
            <a:ext cx="2768600" cy="2768600"/>
          </a:xfrm>
          <a:custGeom>
            <a:avLst/>
            <a:gdLst/>
            <a:ahLst/>
            <a:cxnLst/>
            <a:rect l="l" t="t" r="r" b="b"/>
            <a:pathLst>
              <a:path w="2768600" h="2768600">
                <a:moveTo>
                  <a:pt x="0" y="2768600"/>
                </a:moveTo>
                <a:lnTo>
                  <a:pt x="2768600" y="2768600"/>
                </a:lnTo>
                <a:lnTo>
                  <a:pt x="2768600" y="0"/>
                </a:lnTo>
                <a:lnTo>
                  <a:pt x="0" y="0"/>
                </a:lnTo>
                <a:lnTo>
                  <a:pt x="0" y="2768600"/>
                </a:lnTo>
                <a:close/>
              </a:path>
            </a:pathLst>
          </a:custGeom>
          <a:solidFill>
            <a:srgbClr val="00A0D2"/>
          </a:solidFill>
        </p:spPr>
        <p:txBody>
          <a:bodyPr wrap="square" lIns="0" tIns="0" rIns="0" bIns="0" rtlCol="0"/>
          <a:lstStyle/>
          <a:p>
            <a:endParaRPr/>
          </a:p>
        </p:txBody>
      </p:sp>
      <p:sp>
        <p:nvSpPr>
          <p:cNvPr id="6" name="object 6"/>
          <p:cNvSpPr/>
          <p:nvPr/>
        </p:nvSpPr>
        <p:spPr>
          <a:xfrm>
            <a:off x="5696708" y="3474644"/>
            <a:ext cx="762635" cy="1044575"/>
          </a:xfrm>
          <a:custGeom>
            <a:avLst/>
            <a:gdLst/>
            <a:ahLst/>
            <a:cxnLst/>
            <a:rect l="l" t="t" r="r" b="b"/>
            <a:pathLst>
              <a:path w="762635" h="1044575">
                <a:moveTo>
                  <a:pt x="713943" y="0"/>
                </a:moveTo>
                <a:lnTo>
                  <a:pt x="48361" y="0"/>
                </a:lnTo>
                <a:lnTo>
                  <a:pt x="29559" y="3807"/>
                </a:lnTo>
                <a:lnTo>
                  <a:pt x="14184" y="14184"/>
                </a:lnTo>
                <a:lnTo>
                  <a:pt x="3807" y="29559"/>
                </a:lnTo>
                <a:lnTo>
                  <a:pt x="0" y="48361"/>
                </a:lnTo>
                <a:lnTo>
                  <a:pt x="0" y="996010"/>
                </a:lnTo>
                <a:lnTo>
                  <a:pt x="3807" y="1014810"/>
                </a:lnTo>
                <a:lnTo>
                  <a:pt x="14184" y="1030181"/>
                </a:lnTo>
                <a:lnTo>
                  <a:pt x="29559" y="1040553"/>
                </a:lnTo>
                <a:lnTo>
                  <a:pt x="48361" y="1044359"/>
                </a:lnTo>
                <a:lnTo>
                  <a:pt x="713943" y="1044359"/>
                </a:lnTo>
                <a:lnTo>
                  <a:pt x="732743" y="1040553"/>
                </a:lnTo>
                <a:lnTo>
                  <a:pt x="748114" y="1030181"/>
                </a:lnTo>
                <a:lnTo>
                  <a:pt x="755087" y="1019848"/>
                </a:lnTo>
                <a:lnTo>
                  <a:pt x="48361" y="1019848"/>
                </a:lnTo>
                <a:lnTo>
                  <a:pt x="39089" y="1017971"/>
                </a:lnTo>
                <a:lnTo>
                  <a:pt x="31507" y="1012858"/>
                </a:lnTo>
                <a:lnTo>
                  <a:pt x="26389" y="1005280"/>
                </a:lnTo>
                <a:lnTo>
                  <a:pt x="24510" y="996010"/>
                </a:lnTo>
                <a:lnTo>
                  <a:pt x="24510" y="48361"/>
                </a:lnTo>
                <a:lnTo>
                  <a:pt x="26389" y="39089"/>
                </a:lnTo>
                <a:lnTo>
                  <a:pt x="31507" y="31507"/>
                </a:lnTo>
                <a:lnTo>
                  <a:pt x="39089" y="26389"/>
                </a:lnTo>
                <a:lnTo>
                  <a:pt x="48361" y="24511"/>
                </a:lnTo>
                <a:lnTo>
                  <a:pt x="755080" y="24511"/>
                </a:lnTo>
                <a:lnTo>
                  <a:pt x="748114" y="14184"/>
                </a:lnTo>
                <a:lnTo>
                  <a:pt x="732743" y="3807"/>
                </a:lnTo>
                <a:lnTo>
                  <a:pt x="713943" y="0"/>
                </a:lnTo>
                <a:close/>
              </a:path>
              <a:path w="762635" h="1044575">
                <a:moveTo>
                  <a:pt x="755080" y="24511"/>
                </a:moveTo>
                <a:lnTo>
                  <a:pt x="713943" y="24511"/>
                </a:lnTo>
                <a:lnTo>
                  <a:pt x="723213" y="26389"/>
                </a:lnTo>
                <a:lnTo>
                  <a:pt x="730791" y="31507"/>
                </a:lnTo>
                <a:lnTo>
                  <a:pt x="735904" y="39089"/>
                </a:lnTo>
                <a:lnTo>
                  <a:pt x="737781" y="48361"/>
                </a:lnTo>
                <a:lnTo>
                  <a:pt x="737781" y="996010"/>
                </a:lnTo>
                <a:lnTo>
                  <a:pt x="735904" y="1005280"/>
                </a:lnTo>
                <a:lnTo>
                  <a:pt x="730791" y="1012858"/>
                </a:lnTo>
                <a:lnTo>
                  <a:pt x="723213" y="1017971"/>
                </a:lnTo>
                <a:lnTo>
                  <a:pt x="713943" y="1019848"/>
                </a:lnTo>
                <a:lnTo>
                  <a:pt x="755087" y="1019848"/>
                </a:lnTo>
                <a:lnTo>
                  <a:pt x="758486" y="1014810"/>
                </a:lnTo>
                <a:lnTo>
                  <a:pt x="762292" y="996010"/>
                </a:lnTo>
                <a:lnTo>
                  <a:pt x="762292" y="48361"/>
                </a:lnTo>
                <a:lnTo>
                  <a:pt x="758486" y="29559"/>
                </a:lnTo>
                <a:lnTo>
                  <a:pt x="755080" y="24511"/>
                </a:lnTo>
                <a:close/>
              </a:path>
            </a:pathLst>
          </a:custGeom>
          <a:solidFill>
            <a:srgbClr val="FFFFFF">
              <a:alpha val="29998"/>
            </a:srgbClr>
          </a:solidFill>
        </p:spPr>
        <p:txBody>
          <a:bodyPr wrap="square" lIns="0" tIns="0" rIns="0" bIns="0" rtlCol="0"/>
          <a:lstStyle/>
          <a:p>
            <a:endParaRPr/>
          </a:p>
        </p:txBody>
      </p:sp>
      <p:sp>
        <p:nvSpPr>
          <p:cNvPr id="7" name="object 7"/>
          <p:cNvSpPr/>
          <p:nvPr/>
        </p:nvSpPr>
        <p:spPr>
          <a:xfrm>
            <a:off x="5800229" y="3707129"/>
            <a:ext cx="555625" cy="0"/>
          </a:xfrm>
          <a:custGeom>
            <a:avLst/>
            <a:gdLst/>
            <a:ahLst/>
            <a:cxnLst/>
            <a:rect l="l" t="t" r="r" b="b"/>
            <a:pathLst>
              <a:path w="555625">
                <a:moveTo>
                  <a:pt x="0" y="0"/>
                </a:moveTo>
                <a:lnTo>
                  <a:pt x="555243" y="0"/>
                </a:lnTo>
              </a:path>
            </a:pathLst>
          </a:custGeom>
          <a:ln w="25400">
            <a:solidFill>
              <a:srgbClr val="FFFFFF"/>
            </a:solidFill>
          </a:ln>
        </p:spPr>
        <p:txBody>
          <a:bodyPr wrap="square" lIns="0" tIns="0" rIns="0" bIns="0" rtlCol="0"/>
          <a:lstStyle/>
          <a:p>
            <a:endParaRPr/>
          </a:p>
        </p:txBody>
      </p:sp>
      <p:sp>
        <p:nvSpPr>
          <p:cNvPr id="8" name="object 8"/>
          <p:cNvSpPr/>
          <p:nvPr/>
        </p:nvSpPr>
        <p:spPr>
          <a:xfrm>
            <a:off x="5812491" y="3602990"/>
            <a:ext cx="0" cy="91440"/>
          </a:xfrm>
          <a:custGeom>
            <a:avLst/>
            <a:gdLst/>
            <a:ahLst/>
            <a:cxnLst/>
            <a:rect l="l" t="t" r="r" b="b"/>
            <a:pathLst>
              <a:path h="91439">
                <a:moveTo>
                  <a:pt x="0" y="0"/>
                </a:moveTo>
                <a:lnTo>
                  <a:pt x="0" y="91439"/>
                </a:lnTo>
              </a:path>
            </a:pathLst>
          </a:custGeom>
          <a:ln w="24523">
            <a:solidFill>
              <a:srgbClr val="FFFFFF"/>
            </a:solidFill>
          </a:ln>
        </p:spPr>
        <p:txBody>
          <a:bodyPr wrap="square" lIns="0" tIns="0" rIns="0" bIns="0" rtlCol="0"/>
          <a:lstStyle/>
          <a:p>
            <a:endParaRPr/>
          </a:p>
        </p:txBody>
      </p:sp>
      <p:sp>
        <p:nvSpPr>
          <p:cNvPr id="9" name="object 9"/>
          <p:cNvSpPr/>
          <p:nvPr/>
        </p:nvSpPr>
        <p:spPr>
          <a:xfrm>
            <a:off x="5800229" y="3590925"/>
            <a:ext cx="555625" cy="0"/>
          </a:xfrm>
          <a:custGeom>
            <a:avLst/>
            <a:gdLst/>
            <a:ahLst/>
            <a:cxnLst/>
            <a:rect l="l" t="t" r="r" b="b"/>
            <a:pathLst>
              <a:path w="555625">
                <a:moveTo>
                  <a:pt x="0" y="0"/>
                </a:moveTo>
                <a:lnTo>
                  <a:pt x="555243" y="0"/>
                </a:lnTo>
              </a:path>
            </a:pathLst>
          </a:custGeom>
          <a:ln w="24130">
            <a:solidFill>
              <a:srgbClr val="FFFFFF"/>
            </a:solidFill>
          </a:ln>
        </p:spPr>
        <p:txBody>
          <a:bodyPr wrap="square" lIns="0" tIns="0" rIns="0" bIns="0" rtlCol="0"/>
          <a:lstStyle/>
          <a:p>
            <a:endParaRPr/>
          </a:p>
        </p:txBody>
      </p:sp>
      <p:sp>
        <p:nvSpPr>
          <p:cNvPr id="10" name="object 10"/>
          <p:cNvSpPr/>
          <p:nvPr/>
        </p:nvSpPr>
        <p:spPr>
          <a:xfrm>
            <a:off x="6343224" y="3602748"/>
            <a:ext cx="0" cy="92710"/>
          </a:xfrm>
          <a:custGeom>
            <a:avLst/>
            <a:gdLst/>
            <a:ahLst/>
            <a:cxnLst/>
            <a:rect l="l" t="t" r="r" b="b"/>
            <a:pathLst>
              <a:path h="92710">
                <a:moveTo>
                  <a:pt x="0" y="0"/>
                </a:moveTo>
                <a:lnTo>
                  <a:pt x="0" y="92303"/>
                </a:lnTo>
              </a:path>
            </a:pathLst>
          </a:custGeom>
          <a:ln w="24498">
            <a:solidFill>
              <a:srgbClr val="FFFFFF"/>
            </a:solidFill>
          </a:ln>
        </p:spPr>
        <p:txBody>
          <a:bodyPr wrap="square" lIns="0" tIns="0" rIns="0" bIns="0" rtlCol="0"/>
          <a:lstStyle/>
          <a:p>
            <a:endParaRPr/>
          </a:p>
        </p:txBody>
      </p:sp>
      <p:sp>
        <p:nvSpPr>
          <p:cNvPr id="11" name="object 11"/>
          <p:cNvSpPr/>
          <p:nvPr/>
        </p:nvSpPr>
        <p:spPr>
          <a:xfrm>
            <a:off x="5800229" y="4396104"/>
            <a:ext cx="555625" cy="0"/>
          </a:xfrm>
          <a:custGeom>
            <a:avLst/>
            <a:gdLst/>
            <a:ahLst/>
            <a:cxnLst/>
            <a:rect l="l" t="t" r="r" b="b"/>
            <a:pathLst>
              <a:path w="555625">
                <a:moveTo>
                  <a:pt x="0" y="0"/>
                </a:moveTo>
                <a:lnTo>
                  <a:pt x="555243" y="0"/>
                </a:lnTo>
              </a:path>
            </a:pathLst>
          </a:custGeom>
          <a:ln w="24129">
            <a:solidFill>
              <a:srgbClr val="FFFFFF"/>
            </a:solidFill>
          </a:ln>
        </p:spPr>
        <p:txBody>
          <a:bodyPr wrap="square" lIns="0" tIns="0" rIns="0" bIns="0" rtlCol="0"/>
          <a:lstStyle/>
          <a:p>
            <a:endParaRPr/>
          </a:p>
        </p:txBody>
      </p:sp>
      <p:sp>
        <p:nvSpPr>
          <p:cNvPr id="12" name="object 12"/>
          <p:cNvSpPr/>
          <p:nvPr/>
        </p:nvSpPr>
        <p:spPr>
          <a:xfrm>
            <a:off x="5812485" y="4288790"/>
            <a:ext cx="0" cy="95250"/>
          </a:xfrm>
          <a:custGeom>
            <a:avLst/>
            <a:gdLst/>
            <a:ahLst/>
            <a:cxnLst/>
            <a:rect l="l" t="t" r="r" b="b"/>
            <a:pathLst>
              <a:path h="95250">
                <a:moveTo>
                  <a:pt x="0" y="0"/>
                </a:moveTo>
                <a:lnTo>
                  <a:pt x="0" y="95250"/>
                </a:lnTo>
              </a:path>
            </a:pathLst>
          </a:custGeom>
          <a:ln w="24511">
            <a:solidFill>
              <a:srgbClr val="FFFFFF"/>
            </a:solidFill>
          </a:ln>
        </p:spPr>
        <p:txBody>
          <a:bodyPr wrap="square" lIns="0" tIns="0" rIns="0" bIns="0" rtlCol="0"/>
          <a:lstStyle/>
          <a:p>
            <a:endParaRPr/>
          </a:p>
        </p:txBody>
      </p:sp>
      <p:sp>
        <p:nvSpPr>
          <p:cNvPr id="13" name="object 13"/>
          <p:cNvSpPr/>
          <p:nvPr/>
        </p:nvSpPr>
        <p:spPr>
          <a:xfrm>
            <a:off x="5800229" y="4276725"/>
            <a:ext cx="555625" cy="0"/>
          </a:xfrm>
          <a:custGeom>
            <a:avLst/>
            <a:gdLst/>
            <a:ahLst/>
            <a:cxnLst/>
            <a:rect l="l" t="t" r="r" b="b"/>
            <a:pathLst>
              <a:path w="555625">
                <a:moveTo>
                  <a:pt x="0" y="0"/>
                </a:moveTo>
                <a:lnTo>
                  <a:pt x="555243" y="0"/>
                </a:lnTo>
              </a:path>
            </a:pathLst>
          </a:custGeom>
          <a:ln w="24130">
            <a:solidFill>
              <a:srgbClr val="FFFFFF"/>
            </a:solidFill>
          </a:ln>
        </p:spPr>
        <p:txBody>
          <a:bodyPr wrap="square" lIns="0" tIns="0" rIns="0" bIns="0" rtlCol="0"/>
          <a:lstStyle/>
          <a:p>
            <a:endParaRPr/>
          </a:p>
        </p:txBody>
      </p:sp>
      <p:sp>
        <p:nvSpPr>
          <p:cNvPr id="14" name="object 14"/>
          <p:cNvSpPr/>
          <p:nvPr/>
        </p:nvSpPr>
        <p:spPr>
          <a:xfrm>
            <a:off x="5812485" y="4156709"/>
            <a:ext cx="0" cy="107950"/>
          </a:xfrm>
          <a:custGeom>
            <a:avLst/>
            <a:gdLst/>
            <a:ahLst/>
            <a:cxnLst/>
            <a:rect l="l" t="t" r="r" b="b"/>
            <a:pathLst>
              <a:path h="107950">
                <a:moveTo>
                  <a:pt x="0" y="0"/>
                </a:moveTo>
                <a:lnTo>
                  <a:pt x="0" y="107950"/>
                </a:lnTo>
              </a:path>
            </a:pathLst>
          </a:custGeom>
          <a:ln w="24510">
            <a:solidFill>
              <a:srgbClr val="FFFFFF"/>
            </a:solidFill>
          </a:ln>
        </p:spPr>
        <p:txBody>
          <a:bodyPr wrap="square" lIns="0" tIns="0" rIns="0" bIns="0" rtlCol="0"/>
          <a:lstStyle/>
          <a:p>
            <a:endParaRPr/>
          </a:p>
        </p:txBody>
      </p:sp>
      <p:sp>
        <p:nvSpPr>
          <p:cNvPr id="15" name="object 15"/>
          <p:cNvSpPr/>
          <p:nvPr/>
        </p:nvSpPr>
        <p:spPr>
          <a:xfrm>
            <a:off x="5800229" y="4144009"/>
            <a:ext cx="555625" cy="0"/>
          </a:xfrm>
          <a:custGeom>
            <a:avLst/>
            <a:gdLst/>
            <a:ahLst/>
            <a:cxnLst/>
            <a:rect l="l" t="t" r="r" b="b"/>
            <a:pathLst>
              <a:path w="555625">
                <a:moveTo>
                  <a:pt x="0" y="0"/>
                </a:moveTo>
                <a:lnTo>
                  <a:pt x="555243" y="0"/>
                </a:lnTo>
              </a:path>
            </a:pathLst>
          </a:custGeom>
          <a:ln w="25400">
            <a:solidFill>
              <a:srgbClr val="FFFFFF"/>
            </a:solidFill>
          </a:ln>
        </p:spPr>
        <p:txBody>
          <a:bodyPr wrap="square" lIns="0" tIns="0" rIns="0" bIns="0" rtlCol="0"/>
          <a:lstStyle/>
          <a:p>
            <a:endParaRPr/>
          </a:p>
        </p:txBody>
      </p:sp>
      <p:sp>
        <p:nvSpPr>
          <p:cNvPr id="16" name="object 16"/>
          <p:cNvSpPr/>
          <p:nvPr/>
        </p:nvSpPr>
        <p:spPr>
          <a:xfrm>
            <a:off x="5812485" y="4024629"/>
            <a:ext cx="0" cy="106680"/>
          </a:xfrm>
          <a:custGeom>
            <a:avLst/>
            <a:gdLst/>
            <a:ahLst/>
            <a:cxnLst/>
            <a:rect l="l" t="t" r="r" b="b"/>
            <a:pathLst>
              <a:path h="106679">
                <a:moveTo>
                  <a:pt x="0" y="0"/>
                </a:moveTo>
                <a:lnTo>
                  <a:pt x="0" y="106679"/>
                </a:lnTo>
              </a:path>
            </a:pathLst>
          </a:custGeom>
          <a:ln w="24510">
            <a:solidFill>
              <a:srgbClr val="FFFFFF"/>
            </a:solidFill>
          </a:ln>
        </p:spPr>
        <p:txBody>
          <a:bodyPr wrap="square" lIns="0" tIns="0" rIns="0" bIns="0" rtlCol="0"/>
          <a:lstStyle/>
          <a:p>
            <a:endParaRPr/>
          </a:p>
        </p:txBody>
      </p:sp>
      <p:sp>
        <p:nvSpPr>
          <p:cNvPr id="17" name="object 17"/>
          <p:cNvSpPr/>
          <p:nvPr/>
        </p:nvSpPr>
        <p:spPr>
          <a:xfrm>
            <a:off x="5800229" y="4011929"/>
            <a:ext cx="555625" cy="0"/>
          </a:xfrm>
          <a:custGeom>
            <a:avLst/>
            <a:gdLst/>
            <a:ahLst/>
            <a:cxnLst/>
            <a:rect l="l" t="t" r="r" b="b"/>
            <a:pathLst>
              <a:path w="555625">
                <a:moveTo>
                  <a:pt x="0" y="0"/>
                </a:moveTo>
                <a:lnTo>
                  <a:pt x="555243" y="0"/>
                </a:lnTo>
              </a:path>
            </a:pathLst>
          </a:custGeom>
          <a:ln w="25400">
            <a:solidFill>
              <a:srgbClr val="FFFFFF"/>
            </a:solidFill>
          </a:ln>
        </p:spPr>
        <p:txBody>
          <a:bodyPr wrap="square" lIns="0" tIns="0" rIns="0" bIns="0" rtlCol="0"/>
          <a:lstStyle/>
          <a:p>
            <a:endParaRPr/>
          </a:p>
        </p:txBody>
      </p:sp>
      <p:sp>
        <p:nvSpPr>
          <p:cNvPr id="18" name="object 18"/>
          <p:cNvSpPr/>
          <p:nvPr/>
        </p:nvSpPr>
        <p:spPr>
          <a:xfrm>
            <a:off x="5812491" y="3900170"/>
            <a:ext cx="0" cy="99060"/>
          </a:xfrm>
          <a:custGeom>
            <a:avLst/>
            <a:gdLst/>
            <a:ahLst/>
            <a:cxnLst/>
            <a:rect l="l" t="t" r="r" b="b"/>
            <a:pathLst>
              <a:path h="99060">
                <a:moveTo>
                  <a:pt x="0" y="0"/>
                </a:moveTo>
                <a:lnTo>
                  <a:pt x="0" y="99060"/>
                </a:lnTo>
              </a:path>
            </a:pathLst>
          </a:custGeom>
          <a:ln w="24523">
            <a:solidFill>
              <a:srgbClr val="FFFFFF"/>
            </a:solidFill>
          </a:ln>
        </p:spPr>
        <p:txBody>
          <a:bodyPr wrap="square" lIns="0" tIns="0" rIns="0" bIns="0" rtlCol="0"/>
          <a:lstStyle/>
          <a:p>
            <a:endParaRPr/>
          </a:p>
        </p:txBody>
      </p:sp>
      <p:sp>
        <p:nvSpPr>
          <p:cNvPr id="19" name="object 19"/>
          <p:cNvSpPr/>
          <p:nvPr/>
        </p:nvSpPr>
        <p:spPr>
          <a:xfrm>
            <a:off x="5800229" y="3888104"/>
            <a:ext cx="555625" cy="0"/>
          </a:xfrm>
          <a:custGeom>
            <a:avLst/>
            <a:gdLst/>
            <a:ahLst/>
            <a:cxnLst/>
            <a:rect l="l" t="t" r="r" b="b"/>
            <a:pathLst>
              <a:path w="555625">
                <a:moveTo>
                  <a:pt x="0" y="0"/>
                </a:moveTo>
                <a:lnTo>
                  <a:pt x="555243" y="0"/>
                </a:lnTo>
              </a:path>
            </a:pathLst>
          </a:custGeom>
          <a:ln w="24129">
            <a:solidFill>
              <a:srgbClr val="FFFFFF"/>
            </a:solidFill>
          </a:ln>
        </p:spPr>
        <p:txBody>
          <a:bodyPr wrap="square" lIns="0" tIns="0" rIns="0" bIns="0" rtlCol="0"/>
          <a:lstStyle/>
          <a:p>
            <a:endParaRPr/>
          </a:p>
        </p:txBody>
      </p:sp>
      <p:sp>
        <p:nvSpPr>
          <p:cNvPr id="20" name="object 20"/>
          <p:cNvSpPr/>
          <p:nvPr/>
        </p:nvSpPr>
        <p:spPr>
          <a:xfrm>
            <a:off x="5945670" y="4288586"/>
            <a:ext cx="0" cy="95885"/>
          </a:xfrm>
          <a:custGeom>
            <a:avLst/>
            <a:gdLst/>
            <a:ahLst/>
            <a:cxnLst/>
            <a:rect l="l" t="t" r="r" b="b"/>
            <a:pathLst>
              <a:path h="95885">
                <a:moveTo>
                  <a:pt x="0" y="0"/>
                </a:moveTo>
                <a:lnTo>
                  <a:pt x="0" y="95605"/>
                </a:lnTo>
              </a:path>
            </a:pathLst>
          </a:custGeom>
          <a:ln w="24511">
            <a:solidFill>
              <a:srgbClr val="FFFFFF"/>
            </a:solidFill>
          </a:ln>
        </p:spPr>
        <p:txBody>
          <a:bodyPr wrap="square" lIns="0" tIns="0" rIns="0" bIns="0" rtlCol="0"/>
          <a:lstStyle/>
          <a:p>
            <a:endParaRPr/>
          </a:p>
        </p:txBody>
      </p:sp>
      <p:sp>
        <p:nvSpPr>
          <p:cNvPr id="21" name="object 21"/>
          <p:cNvSpPr/>
          <p:nvPr/>
        </p:nvSpPr>
        <p:spPr>
          <a:xfrm>
            <a:off x="6077858" y="4288586"/>
            <a:ext cx="0" cy="95885"/>
          </a:xfrm>
          <a:custGeom>
            <a:avLst/>
            <a:gdLst/>
            <a:ahLst/>
            <a:cxnLst/>
            <a:rect l="l" t="t" r="r" b="b"/>
            <a:pathLst>
              <a:path h="95885">
                <a:moveTo>
                  <a:pt x="0" y="0"/>
                </a:moveTo>
                <a:lnTo>
                  <a:pt x="0" y="95605"/>
                </a:lnTo>
              </a:path>
            </a:pathLst>
          </a:custGeom>
          <a:ln w="24498">
            <a:solidFill>
              <a:srgbClr val="FFFFFF"/>
            </a:solidFill>
          </a:ln>
        </p:spPr>
        <p:txBody>
          <a:bodyPr wrap="square" lIns="0" tIns="0" rIns="0" bIns="0" rtlCol="0"/>
          <a:lstStyle/>
          <a:p>
            <a:endParaRPr/>
          </a:p>
        </p:txBody>
      </p:sp>
      <p:sp>
        <p:nvSpPr>
          <p:cNvPr id="22" name="object 22"/>
          <p:cNvSpPr/>
          <p:nvPr/>
        </p:nvSpPr>
        <p:spPr>
          <a:xfrm>
            <a:off x="6210046" y="4288586"/>
            <a:ext cx="0" cy="95885"/>
          </a:xfrm>
          <a:custGeom>
            <a:avLst/>
            <a:gdLst/>
            <a:ahLst/>
            <a:cxnLst/>
            <a:rect l="l" t="t" r="r" b="b"/>
            <a:pathLst>
              <a:path h="95885">
                <a:moveTo>
                  <a:pt x="0" y="0"/>
                </a:moveTo>
                <a:lnTo>
                  <a:pt x="0" y="95605"/>
                </a:lnTo>
              </a:path>
            </a:pathLst>
          </a:custGeom>
          <a:ln w="24511">
            <a:solidFill>
              <a:srgbClr val="FFFFFF"/>
            </a:solidFill>
          </a:ln>
        </p:spPr>
        <p:txBody>
          <a:bodyPr wrap="square" lIns="0" tIns="0" rIns="0" bIns="0" rtlCol="0"/>
          <a:lstStyle/>
          <a:p>
            <a:endParaRPr/>
          </a:p>
        </p:txBody>
      </p:sp>
      <p:sp>
        <p:nvSpPr>
          <p:cNvPr id="23" name="object 23"/>
          <p:cNvSpPr/>
          <p:nvPr/>
        </p:nvSpPr>
        <p:spPr>
          <a:xfrm>
            <a:off x="6343224" y="4288586"/>
            <a:ext cx="0" cy="95885"/>
          </a:xfrm>
          <a:custGeom>
            <a:avLst/>
            <a:gdLst/>
            <a:ahLst/>
            <a:cxnLst/>
            <a:rect l="l" t="t" r="r" b="b"/>
            <a:pathLst>
              <a:path h="95885">
                <a:moveTo>
                  <a:pt x="0" y="0"/>
                </a:moveTo>
                <a:lnTo>
                  <a:pt x="0" y="95605"/>
                </a:lnTo>
              </a:path>
            </a:pathLst>
          </a:custGeom>
          <a:ln w="24498">
            <a:solidFill>
              <a:srgbClr val="FFFFFF"/>
            </a:solidFill>
          </a:ln>
        </p:spPr>
        <p:txBody>
          <a:bodyPr wrap="square" lIns="0" tIns="0" rIns="0" bIns="0" rtlCol="0"/>
          <a:lstStyle/>
          <a:p>
            <a:endParaRPr/>
          </a:p>
        </p:txBody>
      </p:sp>
      <p:sp>
        <p:nvSpPr>
          <p:cNvPr id="24" name="object 24"/>
          <p:cNvSpPr/>
          <p:nvPr/>
        </p:nvSpPr>
        <p:spPr>
          <a:xfrm>
            <a:off x="5945670" y="4156405"/>
            <a:ext cx="0" cy="107950"/>
          </a:xfrm>
          <a:custGeom>
            <a:avLst/>
            <a:gdLst/>
            <a:ahLst/>
            <a:cxnLst/>
            <a:rect l="l" t="t" r="r" b="b"/>
            <a:pathLst>
              <a:path h="107950">
                <a:moveTo>
                  <a:pt x="0" y="0"/>
                </a:moveTo>
                <a:lnTo>
                  <a:pt x="0" y="107670"/>
                </a:lnTo>
              </a:path>
            </a:pathLst>
          </a:custGeom>
          <a:ln w="24511">
            <a:solidFill>
              <a:srgbClr val="FFFFFF"/>
            </a:solidFill>
          </a:ln>
        </p:spPr>
        <p:txBody>
          <a:bodyPr wrap="square" lIns="0" tIns="0" rIns="0" bIns="0" rtlCol="0"/>
          <a:lstStyle/>
          <a:p>
            <a:endParaRPr/>
          </a:p>
        </p:txBody>
      </p:sp>
      <p:sp>
        <p:nvSpPr>
          <p:cNvPr id="25" name="object 25"/>
          <p:cNvSpPr/>
          <p:nvPr/>
        </p:nvSpPr>
        <p:spPr>
          <a:xfrm>
            <a:off x="6077858" y="4156405"/>
            <a:ext cx="0" cy="107950"/>
          </a:xfrm>
          <a:custGeom>
            <a:avLst/>
            <a:gdLst/>
            <a:ahLst/>
            <a:cxnLst/>
            <a:rect l="l" t="t" r="r" b="b"/>
            <a:pathLst>
              <a:path h="107950">
                <a:moveTo>
                  <a:pt x="0" y="0"/>
                </a:moveTo>
                <a:lnTo>
                  <a:pt x="0" y="107670"/>
                </a:lnTo>
              </a:path>
            </a:pathLst>
          </a:custGeom>
          <a:ln w="24498">
            <a:solidFill>
              <a:srgbClr val="FFFFFF"/>
            </a:solidFill>
          </a:ln>
        </p:spPr>
        <p:txBody>
          <a:bodyPr wrap="square" lIns="0" tIns="0" rIns="0" bIns="0" rtlCol="0"/>
          <a:lstStyle/>
          <a:p>
            <a:endParaRPr/>
          </a:p>
        </p:txBody>
      </p:sp>
      <p:sp>
        <p:nvSpPr>
          <p:cNvPr id="26" name="object 26"/>
          <p:cNvSpPr/>
          <p:nvPr/>
        </p:nvSpPr>
        <p:spPr>
          <a:xfrm>
            <a:off x="6210046" y="4156405"/>
            <a:ext cx="0" cy="107950"/>
          </a:xfrm>
          <a:custGeom>
            <a:avLst/>
            <a:gdLst/>
            <a:ahLst/>
            <a:cxnLst/>
            <a:rect l="l" t="t" r="r" b="b"/>
            <a:pathLst>
              <a:path h="107950">
                <a:moveTo>
                  <a:pt x="0" y="0"/>
                </a:moveTo>
                <a:lnTo>
                  <a:pt x="0" y="107670"/>
                </a:lnTo>
              </a:path>
            </a:pathLst>
          </a:custGeom>
          <a:ln w="24511">
            <a:solidFill>
              <a:srgbClr val="FFFFFF"/>
            </a:solidFill>
          </a:ln>
        </p:spPr>
        <p:txBody>
          <a:bodyPr wrap="square" lIns="0" tIns="0" rIns="0" bIns="0" rtlCol="0"/>
          <a:lstStyle/>
          <a:p>
            <a:endParaRPr/>
          </a:p>
        </p:txBody>
      </p:sp>
      <p:sp>
        <p:nvSpPr>
          <p:cNvPr id="27" name="object 27"/>
          <p:cNvSpPr/>
          <p:nvPr/>
        </p:nvSpPr>
        <p:spPr>
          <a:xfrm>
            <a:off x="6343224" y="4156405"/>
            <a:ext cx="0" cy="107950"/>
          </a:xfrm>
          <a:custGeom>
            <a:avLst/>
            <a:gdLst/>
            <a:ahLst/>
            <a:cxnLst/>
            <a:rect l="l" t="t" r="r" b="b"/>
            <a:pathLst>
              <a:path h="107950">
                <a:moveTo>
                  <a:pt x="0" y="0"/>
                </a:moveTo>
                <a:lnTo>
                  <a:pt x="0" y="107670"/>
                </a:lnTo>
              </a:path>
            </a:pathLst>
          </a:custGeom>
          <a:ln w="24498">
            <a:solidFill>
              <a:srgbClr val="FFFFFF"/>
            </a:solidFill>
          </a:ln>
        </p:spPr>
        <p:txBody>
          <a:bodyPr wrap="square" lIns="0" tIns="0" rIns="0" bIns="0" rtlCol="0"/>
          <a:lstStyle/>
          <a:p>
            <a:endParaRPr/>
          </a:p>
        </p:txBody>
      </p:sp>
      <p:sp>
        <p:nvSpPr>
          <p:cNvPr id="28" name="object 28"/>
          <p:cNvSpPr/>
          <p:nvPr/>
        </p:nvSpPr>
        <p:spPr>
          <a:xfrm>
            <a:off x="5945670" y="4024223"/>
            <a:ext cx="0" cy="107950"/>
          </a:xfrm>
          <a:custGeom>
            <a:avLst/>
            <a:gdLst/>
            <a:ahLst/>
            <a:cxnLst/>
            <a:rect l="l" t="t" r="r" b="b"/>
            <a:pathLst>
              <a:path h="107950">
                <a:moveTo>
                  <a:pt x="0" y="0"/>
                </a:moveTo>
                <a:lnTo>
                  <a:pt x="0" y="107670"/>
                </a:lnTo>
              </a:path>
            </a:pathLst>
          </a:custGeom>
          <a:ln w="24511">
            <a:solidFill>
              <a:srgbClr val="FFFFFF"/>
            </a:solidFill>
          </a:ln>
        </p:spPr>
        <p:txBody>
          <a:bodyPr wrap="square" lIns="0" tIns="0" rIns="0" bIns="0" rtlCol="0"/>
          <a:lstStyle/>
          <a:p>
            <a:endParaRPr/>
          </a:p>
        </p:txBody>
      </p:sp>
      <p:sp>
        <p:nvSpPr>
          <p:cNvPr id="29" name="object 29"/>
          <p:cNvSpPr/>
          <p:nvPr/>
        </p:nvSpPr>
        <p:spPr>
          <a:xfrm>
            <a:off x="6077858" y="4024223"/>
            <a:ext cx="0" cy="107950"/>
          </a:xfrm>
          <a:custGeom>
            <a:avLst/>
            <a:gdLst/>
            <a:ahLst/>
            <a:cxnLst/>
            <a:rect l="l" t="t" r="r" b="b"/>
            <a:pathLst>
              <a:path h="107950">
                <a:moveTo>
                  <a:pt x="0" y="0"/>
                </a:moveTo>
                <a:lnTo>
                  <a:pt x="0" y="107670"/>
                </a:lnTo>
              </a:path>
            </a:pathLst>
          </a:custGeom>
          <a:ln w="24498">
            <a:solidFill>
              <a:srgbClr val="FFFFFF"/>
            </a:solidFill>
          </a:ln>
        </p:spPr>
        <p:txBody>
          <a:bodyPr wrap="square" lIns="0" tIns="0" rIns="0" bIns="0" rtlCol="0"/>
          <a:lstStyle/>
          <a:p>
            <a:endParaRPr/>
          </a:p>
        </p:txBody>
      </p:sp>
      <p:sp>
        <p:nvSpPr>
          <p:cNvPr id="30" name="object 30"/>
          <p:cNvSpPr/>
          <p:nvPr/>
        </p:nvSpPr>
        <p:spPr>
          <a:xfrm>
            <a:off x="6210046" y="4024223"/>
            <a:ext cx="0" cy="107950"/>
          </a:xfrm>
          <a:custGeom>
            <a:avLst/>
            <a:gdLst/>
            <a:ahLst/>
            <a:cxnLst/>
            <a:rect l="l" t="t" r="r" b="b"/>
            <a:pathLst>
              <a:path h="107950">
                <a:moveTo>
                  <a:pt x="0" y="0"/>
                </a:moveTo>
                <a:lnTo>
                  <a:pt x="0" y="107670"/>
                </a:lnTo>
              </a:path>
            </a:pathLst>
          </a:custGeom>
          <a:ln w="24511">
            <a:solidFill>
              <a:srgbClr val="FFFFFF"/>
            </a:solidFill>
          </a:ln>
        </p:spPr>
        <p:txBody>
          <a:bodyPr wrap="square" lIns="0" tIns="0" rIns="0" bIns="0" rtlCol="0"/>
          <a:lstStyle/>
          <a:p>
            <a:endParaRPr/>
          </a:p>
        </p:txBody>
      </p:sp>
      <p:sp>
        <p:nvSpPr>
          <p:cNvPr id="31" name="object 31"/>
          <p:cNvSpPr/>
          <p:nvPr/>
        </p:nvSpPr>
        <p:spPr>
          <a:xfrm>
            <a:off x="6343224" y="4024223"/>
            <a:ext cx="0" cy="107950"/>
          </a:xfrm>
          <a:custGeom>
            <a:avLst/>
            <a:gdLst/>
            <a:ahLst/>
            <a:cxnLst/>
            <a:rect l="l" t="t" r="r" b="b"/>
            <a:pathLst>
              <a:path h="107950">
                <a:moveTo>
                  <a:pt x="0" y="0"/>
                </a:moveTo>
                <a:lnTo>
                  <a:pt x="0" y="107670"/>
                </a:lnTo>
              </a:path>
            </a:pathLst>
          </a:custGeom>
          <a:ln w="24498">
            <a:solidFill>
              <a:srgbClr val="FFFFFF"/>
            </a:solidFill>
          </a:ln>
        </p:spPr>
        <p:txBody>
          <a:bodyPr wrap="square" lIns="0" tIns="0" rIns="0" bIns="0" rtlCol="0"/>
          <a:lstStyle/>
          <a:p>
            <a:endParaRPr/>
          </a:p>
        </p:txBody>
      </p:sp>
      <p:sp>
        <p:nvSpPr>
          <p:cNvPr id="32" name="object 32"/>
          <p:cNvSpPr/>
          <p:nvPr/>
        </p:nvSpPr>
        <p:spPr>
          <a:xfrm>
            <a:off x="6077858" y="3900601"/>
            <a:ext cx="0" cy="99695"/>
          </a:xfrm>
          <a:custGeom>
            <a:avLst/>
            <a:gdLst/>
            <a:ahLst/>
            <a:cxnLst/>
            <a:rect l="l" t="t" r="r" b="b"/>
            <a:pathLst>
              <a:path h="99695">
                <a:moveTo>
                  <a:pt x="0" y="0"/>
                </a:moveTo>
                <a:lnTo>
                  <a:pt x="0" y="99110"/>
                </a:lnTo>
              </a:path>
            </a:pathLst>
          </a:custGeom>
          <a:ln w="24498">
            <a:solidFill>
              <a:srgbClr val="FFFFFF"/>
            </a:solidFill>
          </a:ln>
        </p:spPr>
        <p:txBody>
          <a:bodyPr wrap="square" lIns="0" tIns="0" rIns="0" bIns="0" rtlCol="0"/>
          <a:lstStyle/>
          <a:p>
            <a:endParaRPr/>
          </a:p>
        </p:txBody>
      </p:sp>
      <p:sp>
        <p:nvSpPr>
          <p:cNvPr id="33" name="object 33"/>
          <p:cNvSpPr/>
          <p:nvPr/>
        </p:nvSpPr>
        <p:spPr>
          <a:xfrm>
            <a:off x="6210046" y="3900601"/>
            <a:ext cx="0" cy="99695"/>
          </a:xfrm>
          <a:custGeom>
            <a:avLst/>
            <a:gdLst/>
            <a:ahLst/>
            <a:cxnLst/>
            <a:rect l="l" t="t" r="r" b="b"/>
            <a:pathLst>
              <a:path h="99695">
                <a:moveTo>
                  <a:pt x="0" y="0"/>
                </a:moveTo>
                <a:lnTo>
                  <a:pt x="0" y="99110"/>
                </a:lnTo>
              </a:path>
            </a:pathLst>
          </a:custGeom>
          <a:ln w="24511">
            <a:solidFill>
              <a:srgbClr val="FFFFFF"/>
            </a:solidFill>
          </a:ln>
        </p:spPr>
        <p:txBody>
          <a:bodyPr wrap="square" lIns="0" tIns="0" rIns="0" bIns="0" rtlCol="0"/>
          <a:lstStyle/>
          <a:p>
            <a:endParaRPr/>
          </a:p>
        </p:txBody>
      </p:sp>
      <p:sp>
        <p:nvSpPr>
          <p:cNvPr id="34" name="object 34"/>
          <p:cNvSpPr/>
          <p:nvPr/>
        </p:nvSpPr>
        <p:spPr>
          <a:xfrm>
            <a:off x="6343224" y="3900601"/>
            <a:ext cx="0" cy="99695"/>
          </a:xfrm>
          <a:custGeom>
            <a:avLst/>
            <a:gdLst/>
            <a:ahLst/>
            <a:cxnLst/>
            <a:rect l="l" t="t" r="r" b="b"/>
            <a:pathLst>
              <a:path h="99695">
                <a:moveTo>
                  <a:pt x="0" y="0"/>
                </a:moveTo>
                <a:lnTo>
                  <a:pt x="0" y="99110"/>
                </a:lnTo>
              </a:path>
            </a:pathLst>
          </a:custGeom>
          <a:ln w="24498">
            <a:solidFill>
              <a:srgbClr val="FFFFFF"/>
            </a:solidFill>
          </a:ln>
        </p:spPr>
        <p:txBody>
          <a:bodyPr wrap="square" lIns="0" tIns="0" rIns="0" bIns="0" rtlCol="0"/>
          <a:lstStyle/>
          <a:p>
            <a:endParaRPr/>
          </a:p>
        </p:txBody>
      </p:sp>
      <p:sp>
        <p:nvSpPr>
          <p:cNvPr id="35" name="object 35"/>
          <p:cNvSpPr/>
          <p:nvPr/>
        </p:nvSpPr>
        <p:spPr>
          <a:xfrm>
            <a:off x="4304772" y="3475145"/>
            <a:ext cx="941069" cy="1049020"/>
          </a:xfrm>
          <a:custGeom>
            <a:avLst/>
            <a:gdLst/>
            <a:ahLst/>
            <a:cxnLst/>
            <a:rect l="l" t="t" r="r" b="b"/>
            <a:pathLst>
              <a:path w="941070" h="1049020">
                <a:moveTo>
                  <a:pt x="399518" y="996950"/>
                </a:moveTo>
                <a:lnTo>
                  <a:pt x="391834" y="998219"/>
                </a:lnTo>
                <a:lnTo>
                  <a:pt x="383770" y="1009650"/>
                </a:lnTo>
                <a:lnTo>
                  <a:pt x="384913" y="1017269"/>
                </a:lnTo>
                <a:lnTo>
                  <a:pt x="429752" y="1042669"/>
                </a:lnTo>
                <a:lnTo>
                  <a:pt x="470701" y="1049020"/>
                </a:lnTo>
                <a:lnTo>
                  <a:pt x="508838" y="1043940"/>
                </a:lnTo>
                <a:lnTo>
                  <a:pt x="544952" y="1026160"/>
                </a:lnTo>
                <a:lnTo>
                  <a:pt x="546417" y="1024890"/>
                </a:lnTo>
                <a:lnTo>
                  <a:pt x="470701" y="1024890"/>
                </a:lnTo>
                <a:lnTo>
                  <a:pt x="454011" y="1023619"/>
                </a:lnTo>
                <a:lnTo>
                  <a:pt x="437451" y="1018540"/>
                </a:lnTo>
                <a:lnTo>
                  <a:pt x="421079" y="1012190"/>
                </a:lnTo>
                <a:lnTo>
                  <a:pt x="399518" y="996950"/>
                </a:lnTo>
                <a:close/>
              </a:path>
              <a:path w="941070" h="1049020">
                <a:moveTo>
                  <a:pt x="306849" y="680719"/>
                </a:moveTo>
                <a:lnTo>
                  <a:pt x="263526" y="680719"/>
                </a:lnTo>
                <a:lnTo>
                  <a:pt x="284064" y="694690"/>
                </a:lnTo>
                <a:lnTo>
                  <a:pt x="305211" y="708660"/>
                </a:lnTo>
                <a:lnTo>
                  <a:pt x="326963" y="721360"/>
                </a:lnTo>
                <a:lnTo>
                  <a:pt x="349315" y="735330"/>
                </a:lnTo>
                <a:lnTo>
                  <a:pt x="397659" y="762000"/>
                </a:lnTo>
                <a:lnTo>
                  <a:pt x="446182" y="784860"/>
                </a:lnTo>
                <a:lnTo>
                  <a:pt x="494616" y="805180"/>
                </a:lnTo>
                <a:lnTo>
                  <a:pt x="542689" y="822960"/>
                </a:lnTo>
                <a:lnTo>
                  <a:pt x="590133" y="838200"/>
                </a:lnTo>
                <a:lnTo>
                  <a:pt x="636678" y="849630"/>
                </a:lnTo>
                <a:lnTo>
                  <a:pt x="610409" y="909319"/>
                </a:lnTo>
                <a:lnTo>
                  <a:pt x="580072" y="957580"/>
                </a:lnTo>
                <a:lnTo>
                  <a:pt x="546272" y="994410"/>
                </a:lnTo>
                <a:lnTo>
                  <a:pt x="509614" y="1017269"/>
                </a:lnTo>
                <a:lnTo>
                  <a:pt x="470701" y="1024890"/>
                </a:lnTo>
                <a:lnTo>
                  <a:pt x="546417" y="1024890"/>
                </a:lnTo>
                <a:lnTo>
                  <a:pt x="578642" y="996950"/>
                </a:lnTo>
                <a:lnTo>
                  <a:pt x="609506" y="957580"/>
                </a:lnTo>
                <a:lnTo>
                  <a:pt x="637143" y="909319"/>
                </a:lnTo>
                <a:lnTo>
                  <a:pt x="661151" y="853440"/>
                </a:lnTo>
                <a:lnTo>
                  <a:pt x="822996" y="853440"/>
                </a:lnTo>
                <a:lnTo>
                  <a:pt x="858955" y="843280"/>
                </a:lnTo>
                <a:lnTo>
                  <a:pt x="869182" y="836930"/>
                </a:lnTo>
                <a:lnTo>
                  <a:pt x="735305" y="836930"/>
                </a:lnTo>
                <a:lnTo>
                  <a:pt x="669266" y="830580"/>
                </a:lnTo>
                <a:lnTo>
                  <a:pt x="670747" y="825500"/>
                </a:lnTo>
                <a:lnTo>
                  <a:pt x="644907" y="825500"/>
                </a:lnTo>
                <a:lnTo>
                  <a:pt x="609833" y="817880"/>
                </a:lnTo>
                <a:lnTo>
                  <a:pt x="574164" y="807719"/>
                </a:lnTo>
                <a:lnTo>
                  <a:pt x="538021" y="796290"/>
                </a:lnTo>
                <a:lnTo>
                  <a:pt x="501524" y="782319"/>
                </a:lnTo>
                <a:lnTo>
                  <a:pt x="527207" y="769619"/>
                </a:lnTo>
                <a:lnTo>
                  <a:pt x="470600" y="769619"/>
                </a:lnTo>
                <a:lnTo>
                  <a:pt x="443315" y="756919"/>
                </a:lnTo>
                <a:lnTo>
                  <a:pt x="388749" y="728980"/>
                </a:lnTo>
                <a:lnTo>
                  <a:pt x="334680" y="698500"/>
                </a:lnTo>
                <a:lnTo>
                  <a:pt x="308645" y="681990"/>
                </a:lnTo>
                <a:lnTo>
                  <a:pt x="306849" y="680719"/>
                </a:lnTo>
                <a:close/>
              </a:path>
              <a:path w="941070" h="1049020">
                <a:moveTo>
                  <a:pt x="822996" y="853440"/>
                </a:moveTo>
                <a:lnTo>
                  <a:pt x="661151" y="853440"/>
                </a:lnTo>
                <a:lnTo>
                  <a:pt x="684709" y="857250"/>
                </a:lnTo>
                <a:lnTo>
                  <a:pt x="707479" y="859790"/>
                </a:lnTo>
                <a:lnTo>
                  <a:pt x="750444" y="862330"/>
                </a:lnTo>
                <a:lnTo>
                  <a:pt x="809511" y="857250"/>
                </a:lnTo>
                <a:lnTo>
                  <a:pt x="822996" y="853440"/>
                </a:lnTo>
                <a:close/>
              </a:path>
              <a:path w="941070" h="1049020">
                <a:moveTo>
                  <a:pt x="27116" y="254000"/>
                </a:moveTo>
                <a:lnTo>
                  <a:pt x="19623" y="256540"/>
                </a:lnTo>
                <a:lnTo>
                  <a:pt x="16245" y="262890"/>
                </a:lnTo>
                <a:lnTo>
                  <a:pt x="2520" y="298450"/>
                </a:lnTo>
                <a:lnTo>
                  <a:pt x="0" y="339090"/>
                </a:lnTo>
                <a:lnTo>
                  <a:pt x="8123" y="382270"/>
                </a:lnTo>
                <a:lnTo>
                  <a:pt x="26330" y="429259"/>
                </a:lnTo>
                <a:lnTo>
                  <a:pt x="54061" y="476250"/>
                </a:lnTo>
                <a:lnTo>
                  <a:pt x="90756" y="525779"/>
                </a:lnTo>
                <a:lnTo>
                  <a:pt x="54130" y="575310"/>
                </a:lnTo>
                <a:lnTo>
                  <a:pt x="26576" y="622300"/>
                </a:lnTo>
                <a:lnTo>
                  <a:pt x="8552" y="669290"/>
                </a:lnTo>
                <a:lnTo>
                  <a:pt x="516" y="712469"/>
                </a:lnTo>
                <a:lnTo>
                  <a:pt x="2927" y="751840"/>
                </a:lnTo>
                <a:lnTo>
                  <a:pt x="39925" y="816610"/>
                </a:lnTo>
                <a:lnTo>
                  <a:pt x="72974" y="838200"/>
                </a:lnTo>
                <a:lnTo>
                  <a:pt x="114870" y="853440"/>
                </a:lnTo>
                <a:lnTo>
                  <a:pt x="165089" y="861060"/>
                </a:lnTo>
                <a:lnTo>
                  <a:pt x="172315" y="861060"/>
                </a:lnTo>
                <a:lnTo>
                  <a:pt x="177700" y="855980"/>
                </a:lnTo>
                <a:lnTo>
                  <a:pt x="178589" y="843280"/>
                </a:lnTo>
                <a:lnTo>
                  <a:pt x="173483" y="836930"/>
                </a:lnTo>
                <a:lnTo>
                  <a:pt x="166727" y="836930"/>
                </a:lnTo>
                <a:lnTo>
                  <a:pt x="122566" y="830580"/>
                </a:lnTo>
                <a:lnTo>
                  <a:pt x="85999" y="817880"/>
                </a:lnTo>
                <a:lnTo>
                  <a:pt x="57481" y="798830"/>
                </a:lnTo>
                <a:lnTo>
                  <a:pt x="37466" y="774700"/>
                </a:lnTo>
                <a:lnTo>
                  <a:pt x="25450" y="737869"/>
                </a:lnTo>
                <a:lnTo>
                  <a:pt x="27180" y="695960"/>
                </a:lnTo>
                <a:lnTo>
                  <a:pt x="41881" y="647700"/>
                </a:lnTo>
                <a:lnTo>
                  <a:pt x="68776" y="596900"/>
                </a:lnTo>
                <a:lnTo>
                  <a:pt x="107088" y="544829"/>
                </a:lnTo>
                <a:lnTo>
                  <a:pt x="141177" y="544829"/>
                </a:lnTo>
                <a:lnTo>
                  <a:pt x="123141" y="525779"/>
                </a:lnTo>
                <a:lnTo>
                  <a:pt x="140237" y="506729"/>
                </a:lnTo>
                <a:lnTo>
                  <a:pt x="106948" y="506729"/>
                </a:lnTo>
                <a:lnTo>
                  <a:pt x="68429" y="453390"/>
                </a:lnTo>
                <a:lnTo>
                  <a:pt x="41308" y="403860"/>
                </a:lnTo>
                <a:lnTo>
                  <a:pt x="26498" y="355600"/>
                </a:lnTo>
                <a:lnTo>
                  <a:pt x="24913" y="312419"/>
                </a:lnTo>
                <a:lnTo>
                  <a:pt x="37466" y="274319"/>
                </a:lnTo>
                <a:lnTo>
                  <a:pt x="40857" y="269240"/>
                </a:lnTo>
                <a:lnTo>
                  <a:pt x="38838" y="261619"/>
                </a:lnTo>
                <a:lnTo>
                  <a:pt x="27116" y="254000"/>
                </a:lnTo>
                <a:close/>
              </a:path>
              <a:path w="941070" h="1049020">
                <a:moveTo>
                  <a:pt x="747543" y="422909"/>
                </a:moveTo>
                <a:lnTo>
                  <a:pt x="709030" y="422909"/>
                </a:lnTo>
                <a:lnTo>
                  <a:pt x="752068" y="458469"/>
                </a:lnTo>
                <a:lnTo>
                  <a:pt x="791183" y="496569"/>
                </a:lnTo>
                <a:lnTo>
                  <a:pt x="825987" y="533400"/>
                </a:lnTo>
                <a:lnTo>
                  <a:pt x="856096" y="571500"/>
                </a:lnTo>
                <a:lnTo>
                  <a:pt x="886461" y="619760"/>
                </a:lnTo>
                <a:lnTo>
                  <a:pt x="906576" y="665480"/>
                </a:lnTo>
                <a:lnTo>
                  <a:pt x="916291" y="706119"/>
                </a:lnTo>
                <a:lnTo>
                  <a:pt x="915456" y="742950"/>
                </a:lnTo>
                <a:lnTo>
                  <a:pt x="878686" y="803910"/>
                </a:lnTo>
                <a:lnTo>
                  <a:pt x="841308" y="822960"/>
                </a:lnTo>
                <a:lnTo>
                  <a:pt x="793083" y="834390"/>
                </a:lnTo>
                <a:lnTo>
                  <a:pt x="735305" y="836930"/>
                </a:lnTo>
                <a:lnTo>
                  <a:pt x="869182" y="836930"/>
                </a:lnTo>
                <a:lnTo>
                  <a:pt x="897818" y="819150"/>
                </a:lnTo>
                <a:lnTo>
                  <a:pt x="925146" y="787400"/>
                </a:lnTo>
                <a:lnTo>
                  <a:pt x="939078" y="749300"/>
                </a:lnTo>
                <a:lnTo>
                  <a:pt x="940972" y="707390"/>
                </a:lnTo>
                <a:lnTo>
                  <a:pt x="930983" y="660400"/>
                </a:lnTo>
                <a:lnTo>
                  <a:pt x="909265" y="610869"/>
                </a:lnTo>
                <a:lnTo>
                  <a:pt x="875971" y="557529"/>
                </a:lnTo>
                <a:lnTo>
                  <a:pt x="848866" y="523240"/>
                </a:lnTo>
                <a:lnTo>
                  <a:pt x="818006" y="488950"/>
                </a:lnTo>
                <a:lnTo>
                  <a:pt x="783661" y="454659"/>
                </a:lnTo>
                <a:lnTo>
                  <a:pt x="747543" y="422909"/>
                </a:lnTo>
                <a:close/>
              </a:path>
              <a:path w="941070" h="1049020">
                <a:moveTo>
                  <a:pt x="702756" y="680719"/>
                </a:moveTo>
                <a:lnTo>
                  <a:pt x="678131" y="680719"/>
                </a:lnTo>
                <a:lnTo>
                  <a:pt x="671766" y="718819"/>
                </a:lnTo>
                <a:lnTo>
                  <a:pt x="664067" y="756919"/>
                </a:lnTo>
                <a:lnTo>
                  <a:pt x="655094" y="792480"/>
                </a:lnTo>
                <a:lnTo>
                  <a:pt x="644907" y="825500"/>
                </a:lnTo>
                <a:lnTo>
                  <a:pt x="670747" y="825500"/>
                </a:lnTo>
                <a:lnTo>
                  <a:pt x="682224" y="786130"/>
                </a:lnTo>
                <a:lnTo>
                  <a:pt x="693119" y="739140"/>
                </a:lnTo>
                <a:lnTo>
                  <a:pt x="701822" y="688340"/>
                </a:lnTo>
                <a:lnTo>
                  <a:pt x="702756" y="680719"/>
                </a:lnTo>
                <a:close/>
              </a:path>
              <a:path w="941070" h="1049020">
                <a:moveTo>
                  <a:pt x="141177" y="544829"/>
                </a:moveTo>
                <a:lnTo>
                  <a:pt x="107088" y="544829"/>
                </a:lnTo>
                <a:lnTo>
                  <a:pt x="135169" y="574040"/>
                </a:lnTo>
                <a:lnTo>
                  <a:pt x="166095" y="603250"/>
                </a:lnTo>
                <a:lnTo>
                  <a:pt x="199760" y="632460"/>
                </a:lnTo>
                <a:lnTo>
                  <a:pt x="236056" y="660400"/>
                </a:lnTo>
                <a:lnTo>
                  <a:pt x="240586" y="693419"/>
                </a:lnTo>
                <a:lnTo>
                  <a:pt x="252549" y="756919"/>
                </a:lnTo>
                <a:lnTo>
                  <a:pt x="268378" y="797560"/>
                </a:lnTo>
                <a:lnTo>
                  <a:pt x="281484" y="793750"/>
                </a:lnTo>
                <a:lnTo>
                  <a:pt x="285383" y="787400"/>
                </a:lnTo>
                <a:lnTo>
                  <a:pt x="283656" y="781050"/>
                </a:lnTo>
                <a:lnTo>
                  <a:pt x="277680" y="756919"/>
                </a:lnTo>
                <a:lnTo>
                  <a:pt x="272339" y="731519"/>
                </a:lnTo>
                <a:lnTo>
                  <a:pt x="267624" y="706119"/>
                </a:lnTo>
                <a:lnTo>
                  <a:pt x="263526" y="680719"/>
                </a:lnTo>
                <a:lnTo>
                  <a:pt x="306849" y="680719"/>
                </a:lnTo>
                <a:lnTo>
                  <a:pt x="283498" y="664210"/>
                </a:lnTo>
                <a:lnTo>
                  <a:pt x="259272" y="647700"/>
                </a:lnTo>
                <a:lnTo>
                  <a:pt x="257311" y="627379"/>
                </a:lnTo>
                <a:lnTo>
                  <a:pt x="232488" y="627379"/>
                </a:lnTo>
                <a:lnTo>
                  <a:pt x="201974" y="601979"/>
                </a:lnTo>
                <a:lnTo>
                  <a:pt x="173504" y="576579"/>
                </a:lnTo>
                <a:lnTo>
                  <a:pt x="147189" y="551179"/>
                </a:lnTo>
                <a:lnTo>
                  <a:pt x="141177" y="544829"/>
                </a:lnTo>
                <a:close/>
              </a:path>
              <a:path w="941070" h="1049020">
                <a:moveTo>
                  <a:pt x="539858" y="285750"/>
                </a:moveTo>
                <a:lnTo>
                  <a:pt x="482055" y="285750"/>
                </a:lnTo>
                <a:lnTo>
                  <a:pt x="506671" y="297179"/>
                </a:lnTo>
                <a:lnTo>
                  <a:pt x="579820" y="335279"/>
                </a:lnTo>
                <a:lnTo>
                  <a:pt x="632639" y="368300"/>
                </a:lnTo>
                <a:lnTo>
                  <a:pt x="682334" y="402590"/>
                </a:lnTo>
                <a:lnTo>
                  <a:pt x="687257" y="462279"/>
                </a:lnTo>
                <a:lnTo>
                  <a:pt x="688933" y="523240"/>
                </a:lnTo>
                <a:lnTo>
                  <a:pt x="688831" y="533400"/>
                </a:lnTo>
                <a:lnTo>
                  <a:pt x="687259" y="586740"/>
                </a:lnTo>
                <a:lnTo>
                  <a:pt x="682347" y="646430"/>
                </a:lnTo>
                <a:lnTo>
                  <a:pt x="632446" y="681990"/>
                </a:lnTo>
                <a:lnTo>
                  <a:pt x="579820" y="713740"/>
                </a:lnTo>
                <a:lnTo>
                  <a:pt x="570238" y="718819"/>
                </a:lnTo>
                <a:lnTo>
                  <a:pt x="560603" y="725169"/>
                </a:lnTo>
                <a:lnTo>
                  <a:pt x="541301" y="735330"/>
                </a:lnTo>
                <a:lnTo>
                  <a:pt x="506046" y="753110"/>
                </a:lnTo>
                <a:lnTo>
                  <a:pt x="488319" y="760730"/>
                </a:lnTo>
                <a:lnTo>
                  <a:pt x="470600" y="769619"/>
                </a:lnTo>
                <a:lnTo>
                  <a:pt x="527207" y="769619"/>
                </a:lnTo>
                <a:lnTo>
                  <a:pt x="552718" y="756919"/>
                </a:lnTo>
                <a:lnTo>
                  <a:pt x="572444" y="746760"/>
                </a:lnTo>
                <a:lnTo>
                  <a:pt x="582290" y="740410"/>
                </a:lnTo>
                <a:lnTo>
                  <a:pt x="592075" y="735330"/>
                </a:lnTo>
                <a:lnTo>
                  <a:pt x="614223" y="722630"/>
                </a:lnTo>
                <a:lnTo>
                  <a:pt x="635970" y="708660"/>
                </a:lnTo>
                <a:lnTo>
                  <a:pt x="657284" y="694690"/>
                </a:lnTo>
                <a:lnTo>
                  <a:pt x="678131" y="680719"/>
                </a:lnTo>
                <a:lnTo>
                  <a:pt x="702756" y="680719"/>
                </a:lnTo>
                <a:lnTo>
                  <a:pt x="708201" y="636269"/>
                </a:lnTo>
                <a:lnTo>
                  <a:pt x="712125" y="581660"/>
                </a:lnTo>
                <a:lnTo>
                  <a:pt x="713432" y="525779"/>
                </a:lnTo>
                <a:lnTo>
                  <a:pt x="713448" y="523240"/>
                </a:lnTo>
                <a:lnTo>
                  <a:pt x="713175" y="499109"/>
                </a:lnTo>
                <a:lnTo>
                  <a:pt x="712327" y="473709"/>
                </a:lnTo>
                <a:lnTo>
                  <a:pt x="710938" y="448309"/>
                </a:lnTo>
                <a:lnTo>
                  <a:pt x="709030" y="422909"/>
                </a:lnTo>
                <a:lnTo>
                  <a:pt x="747543" y="422909"/>
                </a:lnTo>
                <a:lnTo>
                  <a:pt x="746098" y="421640"/>
                </a:lnTo>
                <a:lnTo>
                  <a:pt x="705588" y="389890"/>
                </a:lnTo>
                <a:lnTo>
                  <a:pt x="702710" y="369569"/>
                </a:lnTo>
                <a:lnTo>
                  <a:pt x="678118" y="369569"/>
                </a:lnTo>
                <a:lnTo>
                  <a:pt x="657375" y="355600"/>
                </a:lnTo>
                <a:lnTo>
                  <a:pt x="636102" y="341629"/>
                </a:lnTo>
                <a:lnTo>
                  <a:pt x="614326" y="327659"/>
                </a:lnTo>
                <a:lnTo>
                  <a:pt x="592075" y="314959"/>
                </a:lnTo>
                <a:lnTo>
                  <a:pt x="566090" y="299719"/>
                </a:lnTo>
                <a:lnTo>
                  <a:pt x="539858" y="285750"/>
                </a:lnTo>
                <a:close/>
              </a:path>
              <a:path w="941070" h="1049020">
                <a:moveTo>
                  <a:pt x="257118" y="422909"/>
                </a:moveTo>
                <a:lnTo>
                  <a:pt x="232361" y="422909"/>
                </a:lnTo>
                <a:lnTo>
                  <a:pt x="230454" y="448309"/>
                </a:lnTo>
                <a:lnTo>
                  <a:pt x="229070" y="473709"/>
                </a:lnTo>
                <a:lnTo>
                  <a:pt x="228226" y="499109"/>
                </a:lnTo>
                <a:lnTo>
                  <a:pt x="228141" y="506729"/>
                </a:lnTo>
                <a:lnTo>
                  <a:pt x="228037" y="533400"/>
                </a:lnTo>
                <a:lnTo>
                  <a:pt x="228228" y="551179"/>
                </a:lnTo>
                <a:lnTo>
                  <a:pt x="229086" y="576579"/>
                </a:lnTo>
                <a:lnTo>
                  <a:pt x="230507" y="601979"/>
                </a:lnTo>
                <a:lnTo>
                  <a:pt x="232488" y="627379"/>
                </a:lnTo>
                <a:lnTo>
                  <a:pt x="257311" y="627379"/>
                </a:lnTo>
                <a:lnTo>
                  <a:pt x="256331" y="617219"/>
                </a:lnTo>
                <a:lnTo>
                  <a:pt x="254195" y="586740"/>
                </a:lnTo>
                <a:lnTo>
                  <a:pt x="252947" y="557529"/>
                </a:lnTo>
                <a:lnTo>
                  <a:pt x="252822" y="551179"/>
                </a:lnTo>
                <a:lnTo>
                  <a:pt x="252575" y="533400"/>
                </a:lnTo>
                <a:lnTo>
                  <a:pt x="252470" y="523240"/>
                </a:lnTo>
                <a:lnTo>
                  <a:pt x="252909" y="492759"/>
                </a:lnTo>
                <a:lnTo>
                  <a:pt x="254262" y="461009"/>
                </a:lnTo>
                <a:lnTo>
                  <a:pt x="256481" y="429259"/>
                </a:lnTo>
                <a:lnTo>
                  <a:pt x="257118" y="422909"/>
                </a:lnTo>
                <a:close/>
              </a:path>
              <a:path w="941070" h="1049020">
                <a:moveTo>
                  <a:pt x="470701" y="0"/>
                </a:moveTo>
                <a:lnTo>
                  <a:pt x="404929" y="19050"/>
                </a:lnTo>
                <a:lnTo>
                  <a:pt x="346357" y="72389"/>
                </a:lnTo>
                <a:lnTo>
                  <a:pt x="320457" y="110489"/>
                </a:lnTo>
                <a:lnTo>
                  <a:pt x="297181" y="154939"/>
                </a:lnTo>
                <a:lnTo>
                  <a:pt x="276803" y="205739"/>
                </a:lnTo>
                <a:lnTo>
                  <a:pt x="259598" y="261619"/>
                </a:lnTo>
                <a:lnTo>
                  <a:pt x="245839" y="323850"/>
                </a:lnTo>
                <a:lnTo>
                  <a:pt x="235802" y="389890"/>
                </a:lnTo>
                <a:lnTo>
                  <a:pt x="199402" y="417829"/>
                </a:lnTo>
                <a:lnTo>
                  <a:pt x="165727" y="447040"/>
                </a:lnTo>
                <a:lnTo>
                  <a:pt x="134875" y="477519"/>
                </a:lnTo>
                <a:lnTo>
                  <a:pt x="106948" y="506729"/>
                </a:lnTo>
                <a:lnTo>
                  <a:pt x="140237" y="506729"/>
                </a:lnTo>
                <a:lnTo>
                  <a:pt x="147075" y="499109"/>
                </a:lnTo>
                <a:lnTo>
                  <a:pt x="173312" y="473709"/>
                </a:lnTo>
                <a:lnTo>
                  <a:pt x="201768" y="448309"/>
                </a:lnTo>
                <a:lnTo>
                  <a:pt x="232361" y="422909"/>
                </a:lnTo>
                <a:lnTo>
                  <a:pt x="257118" y="422909"/>
                </a:lnTo>
                <a:lnTo>
                  <a:pt x="259539" y="398779"/>
                </a:lnTo>
                <a:lnTo>
                  <a:pt x="259627" y="397510"/>
                </a:lnTo>
                <a:lnTo>
                  <a:pt x="266177" y="350519"/>
                </a:lnTo>
                <a:lnTo>
                  <a:pt x="274534" y="306069"/>
                </a:lnTo>
                <a:lnTo>
                  <a:pt x="284668" y="264159"/>
                </a:lnTo>
                <a:lnTo>
                  <a:pt x="296470" y="223519"/>
                </a:lnTo>
                <a:lnTo>
                  <a:pt x="388825" y="223519"/>
                </a:lnTo>
                <a:lnTo>
                  <a:pt x="373205" y="218439"/>
                </a:lnTo>
                <a:lnTo>
                  <a:pt x="327182" y="205739"/>
                </a:lnTo>
                <a:lnTo>
                  <a:pt x="304687" y="200659"/>
                </a:lnTo>
                <a:lnTo>
                  <a:pt x="330958" y="140969"/>
                </a:lnTo>
                <a:lnTo>
                  <a:pt x="361299" y="92709"/>
                </a:lnTo>
                <a:lnTo>
                  <a:pt x="395107" y="55879"/>
                </a:lnTo>
                <a:lnTo>
                  <a:pt x="431776" y="33019"/>
                </a:lnTo>
                <a:lnTo>
                  <a:pt x="470701" y="24129"/>
                </a:lnTo>
                <a:lnTo>
                  <a:pt x="544949" y="24129"/>
                </a:lnTo>
                <a:lnTo>
                  <a:pt x="508837" y="6350"/>
                </a:lnTo>
                <a:lnTo>
                  <a:pt x="470701" y="0"/>
                </a:lnTo>
                <a:close/>
              </a:path>
              <a:path w="941070" h="1049020">
                <a:moveTo>
                  <a:pt x="544949" y="24129"/>
                </a:moveTo>
                <a:lnTo>
                  <a:pt x="470701" y="24129"/>
                </a:lnTo>
                <a:lnTo>
                  <a:pt x="504256" y="30479"/>
                </a:lnTo>
                <a:lnTo>
                  <a:pt x="536212" y="48259"/>
                </a:lnTo>
                <a:lnTo>
                  <a:pt x="566185" y="74929"/>
                </a:lnTo>
                <a:lnTo>
                  <a:pt x="593790" y="111759"/>
                </a:lnTo>
                <a:lnTo>
                  <a:pt x="618643" y="157479"/>
                </a:lnTo>
                <a:lnTo>
                  <a:pt x="640361" y="210819"/>
                </a:lnTo>
                <a:lnTo>
                  <a:pt x="640399" y="212089"/>
                </a:lnTo>
                <a:lnTo>
                  <a:pt x="640818" y="213359"/>
                </a:lnTo>
                <a:lnTo>
                  <a:pt x="641529" y="215900"/>
                </a:lnTo>
                <a:lnTo>
                  <a:pt x="642494" y="217169"/>
                </a:lnTo>
                <a:lnTo>
                  <a:pt x="653468" y="251459"/>
                </a:lnTo>
                <a:lnTo>
                  <a:pt x="663116" y="289559"/>
                </a:lnTo>
                <a:lnTo>
                  <a:pt x="671359" y="328929"/>
                </a:lnTo>
                <a:lnTo>
                  <a:pt x="678118" y="369569"/>
                </a:lnTo>
                <a:lnTo>
                  <a:pt x="702710" y="369569"/>
                </a:lnTo>
                <a:lnTo>
                  <a:pt x="699113" y="344169"/>
                </a:lnTo>
                <a:lnTo>
                  <a:pt x="690837" y="299719"/>
                </a:lnTo>
                <a:lnTo>
                  <a:pt x="680856" y="259079"/>
                </a:lnTo>
                <a:lnTo>
                  <a:pt x="669266" y="219709"/>
                </a:lnTo>
                <a:lnTo>
                  <a:pt x="735295" y="213359"/>
                </a:lnTo>
                <a:lnTo>
                  <a:pt x="870980" y="213359"/>
                </a:lnTo>
                <a:lnTo>
                  <a:pt x="869063" y="212089"/>
                </a:lnTo>
                <a:lnTo>
                  <a:pt x="828060" y="196850"/>
                </a:lnTo>
                <a:lnTo>
                  <a:pt x="819933" y="195579"/>
                </a:lnTo>
                <a:lnTo>
                  <a:pt x="661138" y="195579"/>
                </a:lnTo>
                <a:lnTo>
                  <a:pt x="637131" y="139700"/>
                </a:lnTo>
                <a:lnTo>
                  <a:pt x="609496" y="91439"/>
                </a:lnTo>
                <a:lnTo>
                  <a:pt x="578636" y="53339"/>
                </a:lnTo>
                <a:lnTo>
                  <a:pt x="544949" y="24129"/>
                </a:lnTo>
                <a:close/>
              </a:path>
              <a:path w="941070" h="1049020">
                <a:moveTo>
                  <a:pt x="482004" y="259079"/>
                </a:moveTo>
                <a:lnTo>
                  <a:pt x="477001" y="261619"/>
                </a:lnTo>
                <a:lnTo>
                  <a:pt x="458079" y="269240"/>
                </a:lnTo>
                <a:lnTo>
                  <a:pt x="416271" y="289559"/>
                </a:lnTo>
                <a:lnTo>
                  <a:pt x="364521" y="316229"/>
                </a:lnTo>
                <a:lnTo>
                  <a:pt x="315774" y="344169"/>
                </a:lnTo>
                <a:lnTo>
                  <a:pt x="310034" y="346709"/>
                </a:lnTo>
                <a:lnTo>
                  <a:pt x="308294" y="354329"/>
                </a:lnTo>
                <a:lnTo>
                  <a:pt x="315469" y="365759"/>
                </a:lnTo>
                <a:lnTo>
                  <a:pt x="323026" y="368300"/>
                </a:lnTo>
                <a:lnTo>
                  <a:pt x="328766" y="364490"/>
                </a:lnTo>
                <a:lnTo>
                  <a:pt x="370282" y="340359"/>
                </a:lnTo>
                <a:lnTo>
                  <a:pt x="456020" y="297179"/>
                </a:lnTo>
                <a:lnTo>
                  <a:pt x="482055" y="285750"/>
                </a:lnTo>
                <a:lnTo>
                  <a:pt x="539858" y="285750"/>
                </a:lnTo>
                <a:lnTo>
                  <a:pt x="487021" y="260350"/>
                </a:lnTo>
                <a:lnTo>
                  <a:pt x="482004" y="259079"/>
                </a:lnTo>
                <a:close/>
              </a:path>
              <a:path w="941070" h="1049020">
                <a:moveTo>
                  <a:pt x="870980" y="213359"/>
                </a:moveTo>
                <a:lnTo>
                  <a:pt x="735295" y="213359"/>
                </a:lnTo>
                <a:lnTo>
                  <a:pt x="793072" y="214629"/>
                </a:lnTo>
                <a:lnTo>
                  <a:pt x="841300" y="226059"/>
                </a:lnTo>
                <a:lnTo>
                  <a:pt x="878683" y="246379"/>
                </a:lnTo>
                <a:lnTo>
                  <a:pt x="903924" y="274319"/>
                </a:lnTo>
                <a:lnTo>
                  <a:pt x="906197" y="278129"/>
                </a:lnTo>
                <a:lnTo>
                  <a:pt x="910312" y="280669"/>
                </a:lnTo>
                <a:lnTo>
                  <a:pt x="918732" y="280669"/>
                </a:lnTo>
                <a:lnTo>
                  <a:pt x="926517" y="275590"/>
                </a:lnTo>
                <a:lnTo>
                  <a:pt x="928536" y="267969"/>
                </a:lnTo>
                <a:lnTo>
                  <a:pt x="925146" y="262890"/>
                </a:lnTo>
                <a:lnTo>
                  <a:pt x="901645" y="233679"/>
                </a:lnTo>
                <a:lnTo>
                  <a:pt x="870980" y="213359"/>
                </a:lnTo>
                <a:close/>
              </a:path>
              <a:path w="941070" h="1049020">
                <a:moveTo>
                  <a:pt x="388825" y="223519"/>
                </a:moveTo>
                <a:lnTo>
                  <a:pt x="296470" y="223519"/>
                </a:lnTo>
                <a:lnTo>
                  <a:pt x="319024" y="228600"/>
                </a:lnTo>
                <a:lnTo>
                  <a:pt x="365273" y="241300"/>
                </a:lnTo>
                <a:lnTo>
                  <a:pt x="388863" y="248919"/>
                </a:lnTo>
                <a:lnTo>
                  <a:pt x="390158" y="248919"/>
                </a:lnTo>
                <a:lnTo>
                  <a:pt x="391466" y="250190"/>
                </a:lnTo>
                <a:lnTo>
                  <a:pt x="397880" y="250190"/>
                </a:lnTo>
                <a:lnTo>
                  <a:pt x="402655" y="246379"/>
                </a:lnTo>
                <a:lnTo>
                  <a:pt x="406516" y="234950"/>
                </a:lnTo>
                <a:lnTo>
                  <a:pt x="403049" y="227329"/>
                </a:lnTo>
                <a:lnTo>
                  <a:pt x="396635" y="226059"/>
                </a:lnTo>
                <a:lnTo>
                  <a:pt x="388825" y="223519"/>
                </a:lnTo>
                <a:close/>
              </a:path>
              <a:path w="941070" h="1049020">
                <a:moveTo>
                  <a:pt x="779298" y="189229"/>
                </a:moveTo>
                <a:lnTo>
                  <a:pt x="723437" y="189229"/>
                </a:lnTo>
                <a:lnTo>
                  <a:pt x="661138" y="195579"/>
                </a:lnTo>
                <a:lnTo>
                  <a:pt x="819933" y="195579"/>
                </a:lnTo>
                <a:lnTo>
                  <a:pt x="779298" y="189229"/>
                </a:lnTo>
                <a:close/>
              </a:path>
            </a:pathLst>
          </a:custGeom>
          <a:solidFill>
            <a:srgbClr val="FFFFFF">
              <a:alpha val="29998"/>
            </a:srgbClr>
          </a:solidFill>
        </p:spPr>
        <p:txBody>
          <a:bodyPr wrap="square" lIns="0" tIns="0" rIns="0" bIns="0" rtlCol="0"/>
          <a:lstStyle/>
          <a:p>
            <a:endParaRPr/>
          </a:p>
        </p:txBody>
      </p:sp>
      <p:sp>
        <p:nvSpPr>
          <p:cNvPr id="36" name="object 36"/>
          <p:cNvSpPr/>
          <p:nvPr/>
        </p:nvSpPr>
        <p:spPr>
          <a:xfrm>
            <a:off x="5123629" y="3790453"/>
            <a:ext cx="173608" cy="1736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7" name="object 37"/>
          <p:cNvSpPr/>
          <p:nvPr/>
        </p:nvSpPr>
        <p:spPr>
          <a:xfrm>
            <a:off x="4360905" y="3592080"/>
            <a:ext cx="173608" cy="1736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8" name="object 38"/>
          <p:cNvSpPr/>
          <p:nvPr/>
        </p:nvSpPr>
        <p:spPr>
          <a:xfrm>
            <a:off x="4532707" y="4297342"/>
            <a:ext cx="173608" cy="173609"/>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9" name="object 39"/>
          <p:cNvSpPr/>
          <p:nvPr/>
        </p:nvSpPr>
        <p:spPr>
          <a:xfrm>
            <a:off x="4304381" y="4746064"/>
            <a:ext cx="1016000" cy="1014730"/>
          </a:xfrm>
          <a:custGeom>
            <a:avLst/>
            <a:gdLst/>
            <a:ahLst/>
            <a:cxnLst/>
            <a:rect l="l" t="t" r="r" b="b"/>
            <a:pathLst>
              <a:path w="1016000" h="1014729">
                <a:moveTo>
                  <a:pt x="507733" y="0"/>
                </a:moveTo>
                <a:lnTo>
                  <a:pt x="454049" y="2540"/>
                </a:lnTo>
                <a:lnTo>
                  <a:pt x="401974" y="11430"/>
                </a:lnTo>
                <a:lnTo>
                  <a:pt x="351790" y="24130"/>
                </a:lnTo>
                <a:lnTo>
                  <a:pt x="303776" y="43180"/>
                </a:lnTo>
                <a:lnTo>
                  <a:pt x="258217" y="66040"/>
                </a:lnTo>
                <a:lnTo>
                  <a:pt x="215392" y="92710"/>
                </a:lnTo>
                <a:lnTo>
                  <a:pt x="210845" y="96520"/>
                </a:lnTo>
                <a:lnTo>
                  <a:pt x="173935" y="125730"/>
                </a:lnTo>
                <a:lnTo>
                  <a:pt x="139920" y="158750"/>
                </a:lnTo>
                <a:lnTo>
                  <a:pt x="109032" y="194310"/>
                </a:lnTo>
                <a:lnTo>
                  <a:pt x="81505" y="232410"/>
                </a:lnTo>
                <a:lnTo>
                  <a:pt x="57573" y="273050"/>
                </a:lnTo>
                <a:lnTo>
                  <a:pt x="37469" y="316230"/>
                </a:lnTo>
                <a:lnTo>
                  <a:pt x="21426" y="361950"/>
                </a:lnTo>
                <a:lnTo>
                  <a:pt x="9678" y="408940"/>
                </a:lnTo>
                <a:lnTo>
                  <a:pt x="2458" y="457200"/>
                </a:lnTo>
                <a:lnTo>
                  <a:pt x="0" y="508000"/>
                </a:lnTo>
                <a:lnTo>
                  <a:pt x="2602" y="558800"/>
                </a:lnTo>
                <a:lnTo>
                  <a:pt x="10241" y="609600"/>
                </a:lnTo>
                <a:lnTo>
                  <a:pt x="22662" y="657860"/>
                </a:lnTo>
                <a:lnTo>
                  <a:pt x="39610" y="703580"/>
                </a:lnTo>
                <a:lnTo>
                  <a:pt x="60831" y="748030"/>
                </a:lnTo>
                <a:lnTo>
                  <a:pt x="86070" y="789940"/>
                </a:lnTo>
                <a:lnTo>
                  <a:pt x="115074" y="829310"/>
                </a:lnTo>
                <a:lnTo>
                  <a:pt x="115836" y="830580"/>
                </a:lnTo>
                <a:lnTo>
                  <a:pt x="116878" y="831850"/>
                </a:lnTo>
                <a:lnTo>
                  <a:pt x="118110" y="833120"/>
                </a:lnTo>
                <a:lnTo>
                  <a:pt x="150874" y="868680"/>
                </a:lnTo>
                <a:lnTo>
                  <a:pt x="186856" y="900430"/>
                </a:lnTo>
                <a:lnTo>
                  <a:pt x="225803" y="929640"/>
                </a:lnTo>
                <a:lnTo>
                  <a:pt x="267466" y="955040"/>
                </a:lnTo>
                <a:lnTo>
                  <a:pt x="311593" y="975360"/>
                </a:lnTo>
                <a:lnTo>
                  <a:pt x="357934" y="993140"/>
                </a:lnTo>
                <a:lnTo>
                  <a:pt x="406239" y="1004570"/>
                </a:lnTo>
                <a:lnTo>
                  <a:pt x="456255" y="1012190"/>
                </a:lnTo>
                <a:lnTo>
                  <a:pt x="507733" y="1014730"/>
                </a:lnTo>
                <a:lnTo>
                  <a:pt x="559207" y="1012190"/>
                </a:lnTo>
                <a:lnTo>
                  <a:pt x="609220" y="1004570"/>
                </a:lnTo>
                <a:lnTo>
                  <a:pt x="657522" y="993140"/>
                </a:lnTo>
                <a:lnTo>
                  <a:pt x="664142" y="990600"/>
                </a:lnTo>
                <a:lnTo>
                  <a:pt x="495477" y="990600"/>
                </a:lnTo>
                <a:lnTo>
                  <a:pt x="442678" y="986790"/>
                </a:lnTo>
                <a:lnTo>
                  <a:pt x="391613" y="976630"/>
                </a:lnTo>
                <a:lnTo>
                  <a:pt x="342588" y="961390"/>
                </a:lnTo>
                <a:lnTo>
                  <a:pt x="295910" y="942340"/>
                </a:lnTo>
                <a:lnTo>
                  <a:pt x="251884" y="916940"/>
                </a:lnTo>
                <a:lnTo>
                  <a:pt x="210817" y="889000"/>
                </a:lnTo>
                <a:lnTo>
                  <a:pt x="173015" y="855980"/>
                </a:lnTo>
                <a:lnTo>
                  <a:pt x="138785" y="819150"/>
                </a:lnTo>
                <a:lnTo>
                  <a:pt x="143911" y="793750"/>
                </a:lnTo>
                <a:lnTo>
                  <a:pt x="118389" y="793750"/>
                </a:lnTo>
                <a:lnTo>
                  <a:pt x="90965" y="751840"/>
                </a:lnTo>
                <a:lnTo>
                  <a:pt x="67849" y="707390"/>
                </a:lnTo>
                <a:lnTo>
                  <a:pt x="49342" y="660400"/>
                </a:lnTo>
                <a:lnTo>
                  <a:pt x="35749" y="610870"/>
                </a:lnTo>
                <a:lnTo>
                  <a:pt x="27370" y="560070"/>
                </a:lnTo>
                <a:lnTo>
                  <a:pt x="24511" y="508000"/>
                </a:lnTo>
                <a:lnTo>
                  <a:pt x="24840" y="490220"/>
                </a:lnTo>
                <a:lnTo>
                  <a:pt x="29565" y="438150"/>
                </a:lnTo>
                <a:lnTo>
                  <a:pt x="72682" y="412750"/>
                </a:lnTo>
                <a:lnTo>
                  <a:pt x="84954" y="406400"/>
                </a:lnTo>
                <a:lnTo>
                  <a:pt x="35356" y="406400"/>
                </a:lnTo>
                <a:lnTo>
                  <a:pt x="48774" y="356870"/>
                </a:lnTo>
                <a:lnTo>
                  <a:pt x="67143" y="309880"/>
                </a:lnTo>
                <a:lnTo>
                  <a:pt x="90162" y="265430"/>
                </a:lnTo>
                <a:lnTo>
                  <a:pt x="117531" y="223520"/>
                </a:lnTo>
                <a:lnTo>
                  <a:pt x="148950" y="184150"/>
                </a:lnTo>
                <a:lnTo>
                  <a:pt x="184117" y="148590"/>
                </a:lnTo>
                <a:lnTo>
                  <a:pt x="222732" y="118110"/>
                </a:lnTo>
                <a:lnTo>
                  <a:pt x="282403" y="118110"/>
                </a:lnTo>
                <a:lnTo>
                  <a:pt x="276661" y="114300"/>
                </a:lnTo>
                <a:lnTo>
                  <a:pt x="292506" y="74930"/>
                </a:lnTo>
                <a:lnTo>
                  <a:pt x="339893" y="54610"/>
                </a:lnTo>
                <a:lnTo>
                  <a:pt x="389732" y="39370"/>
                </a:lnTo>
                <a:lnTo>
                  <a:pt x="441700" y="29210"/>
                </a:lnTo>
                <a:lnTo>
                  <a:pt x="495477" y="24130"/>
                </a:lnTo>
                <a:lnTo>
                  <a:pt x="663694" y="24130"/>
                </a:lnTo>
                <a:lnTo>
                  <a:pt x="613504" y="11430"/>
                </a:lnTo>
                <a:lnTo>
                  <a:pt x="561423" y="2540"/>
                </a:lnTo>
                <a:lnTo>
                  <a:pt x="507733" y="0"/>
                </a:lnTo>
                <a:close/>
              </a:path>
              <a:path w="1016000" h="1014729">
                <a:moveTo>
                  <a:pt x="519988" y="300990"/>
                </a:moveTo>
                <a:lnTo>
                  <a:pt x="495477" y="300990"/>
                </a:lnTo>
                <a:lnTo>
                  <a:pt x="495477" y="990600"/>
                </a:lnTo>
                <a:lnTo>
                  <a:pt x="519988" y="990600"/>
                </a:lnTo>
                <a:lnTo>
                  <a:pt x="519988" y="300990"/>
                </a:lnTo>
                <a:close/>
              </a:path>
              <a:path w="1016000" h="1014729">
                <a:moveTo>
                  <a:pt x="719790" y="300990"/>
                </a:moveTo>
                <a:lnTo>
                  <a:pt x="519988" y="300990"/>
                </a:lnTo>
                <a:lnTo>
                  <a:pt x="550228" y="302260"/>
                </a:lnTo>
                <a:lnTo>
                  <a:pt x="610560" y="307340"/>
                </a:lnTo>
                <a:lnTo>
                  <a:pt x="640600" y="311150"/>
                </a:lnTo>
                <a:lnTo>
                  <a:pt x="647329" y="349250"/>
                </a:lnTo>
                <a:lnTo>
                  <a:pt x="659273" y="388620"/>
                </a:lnTo>
                <a:lnTo>
                  <a:pt x="676432" y="430530"/>
                </a:lnTo>
                <a:lnTo>
                  <a:pt x="698805" y="473710"/>
                </a:lnTo>
                <a:lnTo>
                  <a:pt x="726392" y="519430"/>
                </a:lnTo>
                <a:lnTo>
                  <a:pt x="759193" y="567690"/>
                </a:lnTo>
                <a:lnTo>
                  <a:pt x="791445" y="614680"/>
                </a:lnTo>
                <a:lnTo>
                  <a:pt x="818318" y="659130"/>
                </a:lnTo>
                <a:lnTo>
                  <a:pt x="840044" y="701040"/>
                </a:lnTo>
                <a:lnTo>
                  <a:pt x="856858" y="741680"/>
                </a:lnTo>
                <a:lnTo>
                  <a:pt x="868992" y="781050"/>
                </a:lnTo>
                <a:lnTo>
                  <a:pt x="876681" y="819150"/>
                </a:lnTo>
                <a:lnTo>
                  <a:pt x="842450" y="855980"/>
                </a:lnTo>
                <a:lnTo>
                  <a:pt x="804649" y="889000"/>
                </a:lnTo>
                <a:lnTo>
                  <a:pt x="763582" y="916940"/>
                </a:lnTo>
                <a:lnTo>
                  <a:pt x="719556" y="942340"/>
                </a:lnTo>
                <a:lnTo>
                  <a:pt x="672877" y="961390"/>
                </a:lnTo>
                <a:lnTo>
                  <a:pt x="623852" y="976630"/>
                </a:lnTo>
                <a:lnTo>
                  <a:pt x="572787" y="986790"/>
                </a:lnTo>
                <a:lnTo>
                  <a:pt x="519988" y="990600"/>
                </a:lnTo>
                <a:lnTo>
                  <a:pt x="664142" y="990600"/>
                </a:lnTo>
                <a:lnTo>
                  <a:pt x="703862" y="975360"/>
                </a:lnTo>
                <a:lnTo>
                  <a:pt x="747988" y="955040"/>
                </a:lnTo>
                <a:lnTo>
                  <a:pt x="789650" y="929640"/>
                </a:lnTo>
                <a:lnTo>
                  <a:pt x="828597" y="900430"/>
                </a:lnTo>
                <a:lnTo>
                  <a:pt x="864579" y="868680"/>
                </a:lnTo>
                <a:lnTo>
                  <a:pt x="897343" y="833120"/>
                </a:lnTo>
                <a:lnTo>
                  <a:pt x="898588" y="831850"/>
                </a:lnTo>
                <a:lnTo>
                  <a:pt x="899629" y="830580"/>
                </a:lnTo>
                <a:lnTo>
                  <a:pt x="900404" y="829310"/>
                </a:lnTo>
                <a:lnTo>
                  <a:pt x="926597" y="793750"/>
                </a:lnTo>
                <a:lnTo>
                  <a:pt x="897077" y="793750"/>
                </a:lnTo>
                <a:lnTo>
                  <a:pt x="885351" y="749300"/>
                </a:lnTo>
                <a:lnTo>
                  <a:pt x="867997" y="703580"/>
                </a:lnTo>
                <a:lnTo>
                  <a:pt x="844703" y="656590"/>
                </a:lnTo>
                <a:lnTo>
                  <a:pt x="815159" y="605790"/>
                </a:lnTo>
                <a:lnTo>
                  <a:pt x="779056" y="553720"/>
                </a:lnTo>
                <a:lnTo>
                  <a:pt x="742692" y="500380"/>
                </a:lnTo>
                <a:lnTo>
                  <a:pt x="713180" y="449580"/>
                </a:lnTo>
                <a:lnTo>
                  <a:pt x="690514" y="401320"/>
                </a:lnTo>
                <a:lnTo>
                  <a:pt x="674688" y="356870"/>
                </a:lnTo>
                <a:lnTo>
                  <a:pt x="665695" y="314960"/>
                </a:lnTo>
                <a:lnTo>
                  <a:pt x="769646" y="314960"/>
                </a:lnTo>
                <a:lnTo>
                  <a:pt x="757082" y="311150"/>
                </a:lnTo>
                <a:lnTo>
                  <a:pt x="719790" y="300990"/>
                </a:lnTo>
                <a:close/>
              </a:path>
              <a:path w="1016000" h="1014729">
                <a:moveTo>
                  <a:pt x="374165" y="314960"/>
                </a:moveTo>
                <a:lnTo>
                  <a:pt x="349732" y="314960"/>
                </a:lnTo>
                <a:lnTo>
                  <a:pt x="340722" y="356870"/>
                </a:lnTo>
                <a:lnTo>
                  <a:pt x="324888" y="401320"/>
                </a:lnTo>
                <a:lnTo>
                  <a:pt x="302228" y="449580"/>
                </a:lnTo>
                <a:lnTo>
                  <a:pt x="272737" y="500380"/>
                </a:lnTo>
                <a:lnTo>
                  <a:pt x="236410" y="553720"/>
                </a:lnTo>
                <a:lnTo>
                  <a:pt x="200302" y="605790"/>
                </a:lnTo>
                <a:lnTo>
                  <a:pt x="170758" y="656590"/>
                </a:lnTo>
                <a:lnTo>
                  <a:pt x="147465" y="703580"/>
                </a:lnTo>
                <a:lnTo>
                  <a:pt x="130113" y="749300"/>
                </a:lnTo>
                <a:lnTo>
                  <a:pt x="118389" y="793750"/>
                </a:lnTo>
                <a:lnTo>
                  <a:pt x="143911" y="793750"/>
                </a:lnTo>
                <a:lnTo>
                  <a:pt x="146474" y="781050"/>
                </a:lnTo>
                <a:lnTo>
                  <a:pt x="158608" y="741680"/>
                </a:lnTo>
                <a:lnTo>
                  <a:pt x="175421" y="701040"/>
                </a:lnTo>
                <a:lnTo>
                  <a:pt x="197148" y="659130"/>
                </a:lnTo>
                <a:lnTo>
                  <a:pt x="224020" y="614680"/>
                </a:lnTo>
                <a:lnTo>
                  <a:pt x="256273" y="567690"/>
                </a:lnTo>
                <a:lnTo>
                  <a:pt x="289046" y="519430"/>
                </a:lnTo>
                <a:lnTo>
                  <a:pt x="316615" y="473710"/>
                </a:lnTo>
                <a:lnTo>
                  <a:pt x="338978" y="430530"/>
                </a:lnTo>
                <a:lnTo>
                  <a:pt x="356137" y="388620"/>
                </a:lnTo>
                <a:lnTo>
                  <a:pt x="368091" y="349250"/>
                </a:lnTo>
                <a:lnTo>
                  <a:pt x="374165" y="314960"/>
                </a:lnTo>
                <a:close/>
              </a:path>
              <a:path w="1016000" h="1014729">
                <a:moveTo>
                  <a:pt x="769646" y="314960"/>
                </a:moveTo>
                <a:lnTo>
                  <a:pt x="665695" y="314960"/>
                </a:lnTo>
                <a:lnTo>
                  <a:pt x="713466" y="325120"/>
                </a:lnTo>
                <a:lnTo>
                  <a:pt x="760744" y="336550"/>
                </a:lnTo>
                <a:lnTo>
                  <a:pt x="807416" y="351790"/>
                </a:lnTo>
                <a:lnTo>
                  <a:pt x="853371" y="369570"/>
                </a:lnTo>
                <a:lnTo>
                  <a:pt x="898495" y="389890"/>
                </a:lnTo>
                <a:lnTo>
                  <a:pt x="942675" y="412750"/>
                </a:lnTo>
                <a:lnTo>
                  <a:pt x="985799" y="436880"/>
                </a:lnTo>
                <a:lnTo>
                  <a:pt x="990621" y="490220"/>
                </a:lnTo>
                <a:lnTo>
                  <a:pt x="990955" y="508000"/>
                </a:lnTo>
                <a:lnTo>
                  <a:pt x="988095" y="560070"/>
                </a:lnTo>
                <a:lnTo>
                  <a:pt x="979717" y="610870"/>
                </a:lnTo>
                <a:lnTo>
                  <a:pt x="966123" y="660400"/>
                </a:lnTo>
                <a:lnTo>
                  <a:pt x="947617" y="707390"/>
                </a:lnTo>
                <a:lnTo>
                  <a:pt x="924501" y="751840"/>
                </a:lnTo>
                <a:lnTo>
                  <a:pt x="897077" y="793750"/>
                </a:lnTo>
                <a:lnTo>
                  <a:pt x="926597" y="793750"/>
                </a:lnTo>
                <a:lnTo>
                  <a:pt x="954639" y="748030"/>
                </a:lnTo>
                <a:lnTo>
                  <a:pt x="975858" y="703580"/>
                </a:lnTo>
                <a:lnTo>
                  <a:pt x="992805" y="657860"/>
                </a:lnTo>
                <a:lnTo>
                  <a:pt x="1005225" y="609600"/>
                </a:lnTo>
                <a:lnTo>
                  <a:pt x="1012863" y="558800"/>
                </a:lnTo>
                <a:lnTo>
                  <a:pt x="1015466" y="508000"/>
                </a:lnTo>
                <a:lnTo>
                  <a:pt x="1015116" y="488950"/>
                </a:lnTo>
                <a:lnTo>
                  <a:pt x="1014082" y="469900"/>
                </a:lnTo>
                <a:lnTo>
                  <a:pt x="1012391" y="452120"/>
                </a:lnTo>
                <a:lnTo>
                  <a:pt x="1010069" y="434340"/>
                </a:lnTo>
                <a:lnTo>
                  <a:pt x="1011072" y="430530"/>
                </a:lnTo>
                <a:lnTo>
                  <a:pt x="1010475" y="426720"/>
                </a:lnTo>
                <a:lnTo>
                  <a:pt x="1008405" y="424180"/>
                </a:lnTo>
                <a:lnTo>
                  <a:pt x="1004233" y="405130"/>
                </a:lnTo>
                <a:lnTo>
                  <a:pt x="979919" y="405130"/>
                </a:lnTo>
                <a:lnTo>
                  <a:pt x="937060" y="381000"/>
                </a:lnTo>
                <a:lnTo>
                  <a:pt x="893244" y="359410"/>
                </a:lnTo>
                <a:lnTo>
                  <a:pt x="848574" y="341630"/>
                </a:lnTo>
                <a:lnTo>
                  <a:pt x="803152" y="325120"/>
                </a:lnTo>
                <a:lnTo>
                  <a:pt x="769646" y="314960"/>
                </a:lnTo>
                <a:close/>
              </a:path>
              <a:path w="1016000" h="1014729">
                <a:moveTo>
                  <a:pt x="282403" y="118110"/>
                </a:moveTo>
                <a:lnTo>
                  <a:pt x="222732" y="118110"/>
                </a:lnTo>
                <a:lnTo>
                  <a:pt x="246067" y="127000"/>
                </a:lnTo>
                <a:lnTo>
                  <a:pt x="279611" y="144780"/>
                </a:lnTo>
                <a:lnTo>
                  <a:pt x="314395" y="175260"/>
                </a:lnTo>
                <a:lnTo>
                  <a:pt x="341452" y="220980"/>
                </a:lnTo>
                <a:lnTo>
                  <a:pt x="351819" y="271780"/>
                </a:lnTo>
                <a:lnTo>
                  <a:pt x="352031" y="289560"/>
                </a:lnTo>
                <a:lnTo>
                  <a:pt x="304938" y="299720"/>
                </a:lnTo>
                <a:lnTo>
                  <a:pt x="258291" y="311150"/>
                </a:lnTo>
                <a:lnTo>
                  <a:pt x="212194" y="325120"/>
                </a:lnTo>
                <a:lnTo>
                  <a:pt x="166749" y="341630"/>
                </a:lnTo>
                <a:lnTo>
                  <a:pt x="122059" y="360680"/>
                </a:lnTo>
                <a:lnTo>
                  <a:pt x="78227" y="382270"/>
                </a:lnTo>
                <a:lnTo>
                  <a:pt x="35356" y="406400"/>
                </a:lnTo>
                <a:lnTo>
                  <a:pt x="84954" y="406400"/>
                </a:lnTo>
                <a:lnTo>
                  <a:pt x="116861" y="389890"/>
                </a:lnTo>
                <a:lnTo>
                  <a:pt x="161991" y="369570"/>
                </a:lnTo>
                <a:lnTo>
                  <a:pt x="207957" y="351790"/>
                </a:lnTo>
                <a:lnTo>
                  <a:pt x="254645" y="337820"/>
                </a:lnTo>
                <a:lnTo>
                  <a:pt x="301941" y="325120"/>
                </a:lnTo>
                <a:lnTo>
                  <a:pt x="349732" y="314960"/>
                </a:lnTo>
                <a:lnTo>
                  <a:pt x="374165" y="314960"/>
                </a:lnTo>
                <a:lnTo>
                  <a:pt x="374840" y="311150"/>
                </a:lnTo>
                <a:lnTo>
                  <a:pt x="404887" y="307340"/>
                </a:lnTo>
                <a:lnTo>
                  <a:pt x="465230" y="302260"/>
                </a:lnTo>
                <a:lnTo>
                  <a:pt x="495477" y="300990"/>
                </a:lnTo>
                <a:lnTo>
                  <a:pt x="719790" y="300990"/>
                </a:lnTo>
                <a:lnTo>
                  <a:pt x="710467" y="298450"/>
                </a:lnTo>
                <a:lnTo>
                  <a:pt x="663409" y="289560"/>
                </a:lnTo>
                <a:lnTo>
                  <a:pt x="663457" y="285750"/>
                </a:lnTo>
                <a:lnTo>
                  <a:pt x="376605" y="285750"/>
                </a:lnTo>
                <a:lnTo>
                  <a:pt x="373835" y="247650"/>
                </a:lnTo>
                <a:lnTo>
                  <a:pt x="340211" y="168910"/>
                </a:lnTo>
                <a:lnTo>
                  <a:pt x="309202" y="135890"/>
                </a:lnTo>
                <a:lnTo>
                  <a:pt x="282403" y="118110"/>
                </a:lnTo>
                <a:close/>
              </a:path>
              <a:path w="1016000" h="1014729">
                <a:moveTo>
                  <a:pt x="831716" y="118110"/>
                </a:moveTo>
                <a:lnTo>
                  <a:pt x="792746" y="118110"/>
                </a:lnTo>
                <a:lnTo>
                  <a:pt x="831271" y="148590"/>
                </a:lnTo>
                <a:lnTo>
                  <a:pt x="866366" y="184150"/>
                </a:lnTo>
                <a:lnTo>
                  <a:pt x="897731" y="222250"/>
                </a:lnTo>
                <a:lnTo>
                  <a:pt x="925067" y="264160"/>
                </a:lnTo>
                <a:lnTo>
                  <a:pt x="948077" y="308610"/>
                </a:lnTo>
                <a:lnTo>
                  <a:pt x="966460" y="355600"/>
                </a:lnTo>
                <a:lnTo>
                  <a:pt x="979919" y="405130"/>
                </a:lnTo>
                <a:lnTo>
                  <a:pt x="1004233" y="405130"/>
                </a:lnTo>
                <a:lnTo>
                  <a:pt x="982012" y="326390"/>
                </a:lnTo>
                <a:lnTo>
                  <a:pt x="962027" y="280670"/>
                </a:lnTo>
                <a:lnTo>
                  <a:pt x="937861" y="238760"/>
                </a:lnTo>
                <a:lnTo>
                  <a:pt x="909776" y="198120"/>
                </a:lnTo>
                <a:lnTo>
                  <a:pt x="878030" y="161290"/>
                </a:lnTo>
                <a:lnTo>
                  <a:pt x="842883" y="127000"/>
                </a:lnTo>
                <a:lnTo>
                  <a:pt x="831716" y="118110"/>
                </a:lnTo>
                <a:close/>
              </a:path>
              <a:path w="1016000" h="1014729">
                <a:moveTo>
                  <a:pt x="519988" y="24130"/>
                </a:moveTo>
                <a:lnTo>
                  <a:pt x="495477" y="24130"/>
                </a:lnTo>
                <a:lnTo>
                  <a:pt x="495477" y="276860"/>
                </a:lnTo>
                <a:lnTo>
                  <a:pt x="435913" y="279400"/>
                </a:lnTo>
                <a:lnTo>
                  <a:pt x="406214" y="281940"/>
                </a:lnTo>
                <a:lnTo>
                  <a:pt x="376605" y="285750"/>
                </a:lnTo>
                <a:lnTo>
                  <a:pt x="638848" y="285750"/>
                </a:lnTo>
                <a:lnTo>
                  <a:pt x="609239" y="281940"/>
                </a:lnTo>
                <a:lnTo>
                  <a:pt x="579542" y="279400"/>
                </a:lnTo>
                <a:lnTo>
                  <a:pt x="519988" y="276860"/>
                </a:lnTo>
                <a:lnTo>
                  <a:pt x="519988" y="24130"/>
                </a:lnTo>
                <a:close/>
              </a:path>
              <a:path w="1016000" h="1014729">
                <a:moveTo>
                  <a:pt x="663694" y="24130"/>
                </a:moveTo>
                <a:lnTo>
                  <a:pt x="519988" y="24130"/>
                </a:lnTo>
                <a:lnTo>
                  <a:pt x="573765" y="29210"/>
                </a:lnTo>
                <a:lnTo>
                  <a:pt x="625734" y="39370"/>
                </a:lnTo>
                <a:lnTo>
                  <a:pt x="675573" y="54610"/>
                </a:lnTo>
                <a:lnTo>
                  <a:pt x="722960" y="74930"/>
                </a:lnTo>
                <a:lnTo>
                  <a:pt x="767575" y="100330"/>
                </a:lnTo>
                <a:lnTo>
                  <a:pt x="738797" y="114300"/>
                </a:lnTo>
                <a:lnTo>
                  <a:pt x="706253" y="135890"/>
                </a:lnTo>
                <a:lnTo>
                  <a:pt x="675242" y="168910"/>
                </a:lnTo>
                <a:lnTo>
                  <a:pt x="651065" y="212090"/>
                </a:lnTo>
                <a:lnTo>
                  <a:pt x="639415" y="266700"/>
                </a:lnTo>
                <a:lnTo>
                  <a:pt x="638848" y="285750"/>
                </a:lnTo>
                <a:lnTo>
                  <a:pt x="663457" y="285750"/>
                </a:lnTo>
                <a:lnTo>
                  <a:pt x="663632" y="271780"/>
                </a:lnTo>
                <a:lnTo>
                  <a:pt x="665451" y="254000"/>
                </a:lnTo>
                <a:lnTo>
                  <a:pt x="700912" y="176530"/>
                </a:lnTo>
                <a:lnTo>
                  <a:pt x="735734" y="144780"/>
                </a:lnTo>
                <a:lnTo>
                  <a:pt x="792746" y="118110"/>
                </a:lnTo>
                <a:lnTo>
                  <a:pt x="831716" y="118110"/>
                </a:lnTo>
                <a:lnTo>
                  <a:pt x="804595" y="96520"/>
                </a:lnTo>
                <a:lnTo>
                  <a:pt x="757273" y="66040"/>
                </a:lnTo>
                <a:lnTo>
                  <a:pt x="711711" y="43180"/>
                </a:lnTo>
                <a:lnTo>
                  <a:pt x="663694" y="24130"/>
                </a:lnTo>
                <a:close/>
              </a:path>
            </a:pathLst>
          </a:custGeom>
          <a:solidFill>
            <a:srgbClr val="FFFFFF">
              <a:alpha val="29998"/>
            </a:srgbClr>
          </a:solidFill>
        </p:spPr>
        <p:txBody>
          <a:bodyPr wrap="square" lIns="0" tIns="0" rIns="0" bIns="0" rtlCol="0"/>
          <a:lstStyle/>
          <a:p>
            <a:endParaRPr/>
          </a:p>
        </p:txBody>
      </p:sp>
      <p:sp>
        <p:nvSpPr>
          <p:cNvPr id="40" name="object 40"/>
          <p:cNvSpPr/>
          <p:nvPr/>
        </p:nvSpPr>
        <p:spPr>
          <a:xfrm>
            <a:off x="5565196" y="4738757"/>
            <a:ext cx="758825" cy="760095"/>
          </a:xfrm>
          <a:custGeom>
            <a:avLst/>
            <a:gdLst/>
            <a:ahLst/>
            <a:cxnLst/>
            <a:rect l="l" t="t" r="r" b="b"/>
            <a:pathLst>
              <a:path w="758825" h="760095">
                <a:moveTo>
                  <a:pt x="745945" y="0"/>
                </a:moveTo>
                <a:lnTo>
                  <a:pt x="557337" y="64046"/>
                </a:lnTo>
                <a:lnTo>
                  <a:pt x="556893" y="64249"/>
                </a:lnTo>
                <a:lnTo>
                  <a:pt x="556753" y="64338"/>
                </a:lnTo>
                <a:lnTo>
                  <a:pt x="555217" y="64998"/>
                </a:lnTo>
                <a:lnTo>
                  <a:pt x="553997" y="65798"/>
                </a:lnTo>
                <a:lnTo>
                  <a:pt x="552918" y="66852"/>
                </a:lnTo>
                <a:lnTo>
                  <a:pt x="13511" y="604164"/>
                </a:lnTo>
                <a:lnTo>
                  <a:pt x="3393" y="619367"/>
                </a:lnTo>
                <a:lnTo>
                  <a:pt x="0" y="636689"/>
                </a:lnTo>
                <a:lnTo>
                  <a:pt x="3333" y="654020"/>
                </a:lnTo>
                <a:lnTo>
                  <a:pt x="89952" y="746099"/>
                </a:lnTo>
                <a:lnTo>
                  <a:pt x="122477" y="759650"/>
                </a:lnTo>
                <a:lnTo>
                  <a:pt x="131588" y="758771"/>
                </a:lnTo>
                <a:lnTo>
                  <a:pt x="140141" y="756186"/>
                </a:lnTo>
                <a:lnTo>
                  <a:pt x="148024" y="751978"/>
                </a:lnTo>
                <a:lnTo>
                  <a:pt x="155040" y="746226"/>
                </a:lnTo>
                <a:lnTo>
                  <a:pt x="166168" y="735139"/>
                </a:lnTo>
                <a:lnTo>
                  <a:pt x="116774" y="735126"/>
                </a:lnTo>
                <a:lnTo>
                  <a:pt x="111377" y="732878"/>
                </a:lnTo>
                <a:lnTo>
                  <a:pt x="30757" y="651954"/>
                </a:lnTo>
                <a:lnTo>
                  <a:pt x="26054" y="644837"/>
                </a:lnTo>
                <a:lnTo>
                  <a:pt x="24496" y="636735"/>
                </a:lnTo>
                <a:lnTo>
                  <a:pt x="26082" y="628635"/>
                </a:lnTo>
                <a:lnTo>
                  <a:pt x="30808" y="621525"/>
                </a:lnTo>
                <a:lnTo>
                  <a:pt x="83526" y="569010"/>
                </a:lnTo>
                <a:lnTo>
                  <a:pt x="118119" y="569010"/>
                </a:lnTo>
                <a:lnTo>
                  <a:pt x="100887" y="551713"/>
                </a:lnTo>
                <a:lnTo>
                  <a:pt x="556156" y="98158"/>
                </a:lnTo>
                <a:lnTo>
                  <a:pt x="583858" y="98158"/>
                </a:lnTo>
                <a:lnTo>
                  <a:pt x="576692" y="83362"/>
                </a:lnTo>
                <a:lnTo>
                  <a:pt x="726438" y="32499"/>
                </a:lnTo>
                <a:lnTo>
                  <a:pt x="752171" y="32499"/>
                </a:lnTo>
                <a:lnTo>
                  <a:pt x="758594" y="12407"/>
                </a:lnTo>
                <a:lnTo>
                  <a:pt x="757401" y="7581"/>
                </a:lnTo>
                <a:lnTo>
                  <a:pt x="750797" y="1092"/>
                </a:lnTo>
                <a:lnTo>
                  <a:pt x="745945" y="0"/>
                </a:lnTo>
                <a:close/>
              </a:path>
              <a:path w="758825" h="760095">
                <a:moveTo>
                  <a:pt x="118119" y="569010"/>
                </a:moveTo>
                <a:lnTo>
                  <a:pt x="83526" y="569010"/>
                </a:lnTo>
                <a:lnTo>
                  <a:pt x="190460" y="676351"/>
                </a:lnTo>
                <a:lnTo>
                  <a:pt x="133678" y="732916"/>
                </a:lnTo>
                <a:lnTo>
                  <a:pt x="128293" y="735139"/>
                </a:lnTo>
                <a:lnTo>
                  <a:pt x="166181" y="735126"/>
                </a:lnTo>
                <a:lnTo>
                  <a:pt x="242540" y="659053"/>
                </a:lnTo>
                <a:lnTo>
                  <a:pt x="207821" y="659053"/>
                </a:lnTo>
                <a:lnTo>
                  <a:pt x="118119" y="569010"/>
                </a:lnTo>
                <a:close/>
              </a:path>
              <a:path w="758825" h="760095">
                <a:moveTo>
                  <a:pt x="583858" y="98158"/>
                </a:moveTo>
                <a:lnTo>
                  <a:pt x="556156" y="98158"/>
                </a:lnTo>
                <a:lnTo>
                  <a:pt x="574142" y="132746"/>
                </a:lnTo>
                <a:lnTo>
                  <a:pt x="598589" y="162798"/>
                </a:lnTo>
                <a:lnTo>
                  <a:pt x="628553" y="187358"/>
                </a:lnTo>
                <a:lnTo>
                  <a:pt x="663090" y="205473"/>
                </a:lnTo>
                <a:lnTo>
                  <a:pt x="207821" y="659053"/>
                </a:lnTo>
                <a:lnTo>
                  <a:pt x="242540" y="659053"/>
                </a:lnTo>
                <a:lnTo>
                  <a:pt x="694497" y="208787"/>
                </a:lnTo>
                <a:lnTo>
                  <a:pt x="694548" y="208546"/>
                </a:lnTo>
                <a:lnTo>
                  <a:pt x="695412" y="207581"/>
                </a:lnTo>
                <a:lnTo>
                  <a:pt x="695971" y="206705"/>
                </a:lnTo>
                <a:lnTo>
                  <a:pt x="696669" y="205320"/>
                </a:lnTo>
                <a:lnTo>
                  <a:pt x="696936" y="204927"/>
                </a:lnTo>
                <a:lnTo>
                  <a:pt x="697164" y="204317"/>
                </a:lnTo>
                <a:lnTo>
                  <a:pt x="697279" y="204190"/>
                </a:lnTo>
                <a:lnTo>
                  <a:pt x="703442" y="184911"/>
                </a:lnTo>
                <a:lnTo>
                  <a:pt x="677721" y="184911"/>
                </a:lnTo>
                <a:lnTo>
                  <a:pt x="644431" y="168577"/>
                </a:lnTo>
                <a:lnTo>
                  <a:pt x="615781" y="145481"/>
                </a:lnTo>
                <a:lnTo>
                  <a:pt x="592844" y="116714"/>
                </a:lnTo>
                <a:lnTo>
                  <a:pt x="583858" y="98158"/>
                </a:lnTo>
                <a:close/>
              </a:path>
              <a:path w="758825" h="760095">
                <a:moveTo>
                  <a:pt x="752171" y="32499"/>
                </a:moveTo>
                <a:lnTo>
                  <a:pt x="726438" y="32499"/>
                </a:lnTo>
                <a:lnTo>
                  <a:pt x="677721" y="184911"/>
                </a:lnTo>
                <a:lnTo>
                  <a:pt x="703442" y="184911"/>
                </a:lnTo>
                <a:lnTo>
                  <a:pt x="752171" y="32499"/>
                </a:lnTo>
                <a:close/>
              </a:path>
            </a:pathLst>
          </a:custGeom>
          <a:solidFill>
            <a:srgbClr val="FFFFFF">
              <a:alpha val="29998"/>
            </a:srgbClr>
          </a:solidFill>
        </p:spPr>
        <p:txBody>
          <a:bodyPr wrap="square" lIns="0" tIns="0" rIns="0" bIns="0" rtlCol="0"/>
          <a:lstStyle/>
          <a:p>
            <a:endParaRPr/>
          </a:p>
        </p:txBody>
      </p:sp>
      <p:sp>
        <p:nvSpPr>
          <p:cNvPr id="41" name="object 41"/>
          <p:cNvSpPr/>
          <p:nvPr/>
        </p:nvSpPr>
        <p:spPr>
          <a:xfrm>
            <a:off x="6048378" y="4917897"/>
            <a:ext cx="96253" cy="95770"/>
          </a:xfrm>
          <a:prstGeom prst="rect">
            <a:avLst/>
          </a:prstGeom>
          <a:blipFill>
            <a:blip r:embed="rId6"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2" name="object 42"/>
          <p:cNvSpPr/>
          <p:nvPr/>
        </p:nvSpPr>
        <p:spPr>
          <a:xfrm>
            <a:off x="6002252" y="5171471"/>
            <a:ext cx="411480" cy="411480"/>
          </a:xfrm>
          <a:custGeom>
            <a:avLst/>
            <a:gdLst/>
            <a:ahLst/>
            <a:cxnLst/>
            <a:rect l="l" t="t" r="r" b="b"/>
            <a:pathLst>
              <a:path w="411479" h="411479">
                <a:moveTo>
                  <a:pt x="411149" y="0"/>
                </a:moveTo>
                <a:lnTo>
                  <a:pt x="0" y="411149"/>
                </a:lnTo>
                <a:lnTo>
                  <a:pt x="411149" y="411149"/>
                </a:lnTo>
                <a:lnTo>
                  <a:pt x="411149" y="386638"/>
                </a:lnTo>
                <a:lnTo>
                  <a:pt x="59169" y="386638"/>
                </a:lnTo>
                <a:lnTo>
                  <a:pt x="386638" y="59169"/>
                </a:lnTo>
                <a:lnTo>
                  <a:pt x="411149" y="59169"/>
                </a:lnTo>
                <a:lnTo>
                  <a:pt x="411149" y="0"/>
                </a:lnTo>
                <a:close/>
              </a:path>
              <a:path w="411479" h="411479">
                <a:moveTo>
                  <a:pt x="411149" y="59169"/>
                </a:moveTo>
                <a:lnTo>
                  <a:pt x="386638" y="59169"/>
                </a:lnTo>
                <a:lnTo>
                  <a:pt x="386638" y="386638"/>
                </a:lnTo>
                <a:lnTo>
                  <a:pt x="411149" y="386638"/>
                </a:lnTo>
                <a:lnTo>
                  <a:pt x="411149" y="59169"/>
                </a:lnTo>
                <a:close/>
              </a:path>
            </a:pathLst>
          </a:custGeom>
          <a:solidFill>
            <a:srgbClr val="FFFFFF">
              <a:alpha val="29998"/>
            </a:srgbClr>
          </a:solidFill>
        </p:spPr>
        <p:txBody>
          <a:bodyPr wrap="square" lIns="0" tIns="0" rIns="0" bIns="0" rtlCol="0"/>
          <a:lstStyle/>
          <a:p>
            <a:endParaRPr/>
          </a:p>
        </p:txBody>
      </p:sp>
      <p:sp>
        <p:nvSpPr>
          <p:cNvPr id="43" name="object 43"/>
          <p:cNvSpPr/>
          <p:nvPr/>
        </p:nvSpPr>
        <p:spPr>
          <a:xfrm>
            <a:off x="5574637" y="4743860"/>
            <a:ext cx="1016000" cy="1016000"/>
          </a:xfrm>
          <a:custGeom>
            <a:avLst/>
            <a:gdLst/>
            <a:ahLst/>
            <a:cxnLst/>
            <a:rect l="l" t="t" r="r" b="b"/>
            <a:pathLst>
              <a:path w="1016000" h="1016000">
                <a:moveTo>
                  <a:pt x="1015885" y="0"/>
                </a:moveTo>
                <a:lnTo>
                  <a:pt x="0" y="1015885"/>
                </a:lnTo>
                <a:lnTo>
                  <a:pt x="1015885" y="1015885"/>
                </a:lnTo>
                <a:lnTo>
                  <a:pt x="1015885" y="991374"/>
                </a:lnTo>
                <a:lnTo>
                  <a:pt x="59169" y="991374"/>
                </a:lnTo>
                <a:lnTo>
                  <a:pt x="991374" y="59169"/>
                </a:lnTo>
                <a:lnTo>
                  <a:pt x="1015885" y="59169"/>
                </a:lnTo>
                <a:lnTo>
                  <a:pt x="1015885" y="0"/>
                </a:lnTo>
                <a:close/>
              </a:path>
              <a:path w="1016000" h="1016000">
                <a:moveTo>
                  <a:pt x="1015885" y="59169"/>
                </a:moveTo>
                <a:lnTo>
                  <a:pt x="991374" y="59169"/>
                </a:lnTo>
                <a:lnTo>
                  <a:pt x="991374" y="991374"/>
                </a:lnTo>
                <a:lnTo>
                  <a:pt x="1015885" y="991374"/>
                </a:lnTo>
                <a:lnTo>
                  <a:pt x="1015885" y="59169"/>
                </a:lnTo>
                <a:close/>
              </a:path>
            </a:pathLst>
          </a:custGeom>
          <a:solidFill>
            <a:srgbClr val="FFFFFF">
              <a:alpha val="29998"/>
            </a:srgbClr>
          </a:solidFill>
        </p:spPr>
        <p:txBody>
          <a:bodyPr wrap="square" lIns="0" tIns="0" rIns="0" bIns="0" rtlCol="0"/>
          <a:lstStyle/>
          <a:p>
            <a:endParaRPr/>
          </a:p>
        </p:txBody>
      </p:sp>
      <p:sp>
        <p:nvSpPr>
          <p:cNvPr id="44" name="object 44"/>
          <p:cNvSpPr/>
          <p:nvPr/>
        </p:nvSpPr>
        <p:spPr>
          <a:xfrm>
            <a:off x="6494722" y="4970191"/>
            <a:ext cx="52705" cy="24765"/>
          </a:xfrm>
          <a:custGeom>
            <a:avLst/>
            <a:gdLst/>
            <a:ahLst/>
            <a:cxnLst/>
            <a:rect l="l" t="t" r="r" b="b"/>
            <a:pathLst>
              <a:path w="52704" h="24764">
                <a:moveTo>
                  <a:pt x="46812" y="0"/>
                </a:moveTo>
                <a:lnTo>
                  <a:pt x="5486" y="0"/>
                </a:lnTo>
                <a:lnTo>
                  <a:pt x="0" y="5486"/>
                </a:lnTo>
                <a:lnTo>
                  <a:pt x="0" y="19024"/>
                </a:lnTo>
                <a:lnTo>
                  <a:pt x="5486" y="24511"/>
                </a:lnTo>
                <a:lnTo>
                  <a:pt x="46812" y="24511"/>
                </a:lnTo>
                <a:lnTo>
                  <a:pt x="52298" y="19024"/>
                </a:lnTo>
                <a:lnTo>
                  <a:pt x="52298" y="5486"/>
                </a:lnTo>
                <a:lnTo>
                  <a:pt x="46812" y="0"/>
                </a:lnTo>
                <a:close/>
              </a:path>
            </a:pathLst>
          </a:custGeom>
          <a:solidFill>
            <a:srgbClr val="FFFFFF">
              <a:alpha val="29998"/>
            </a:srgbClr>
          </a:solidFill>
        </p:spPr>
        <p:txBody>
          <a:bodyPr wrap="square" lIns="0" tIns="0" rIns="0" bIns="0" rtlCol="0"/>
          <a:lstStyle/>
          <a:p>
            <a:endParaRPr/>
          </a:p>
        </p:txBody>
      </p:sp>
      <p:sp>
        <p:nvSpPr>
          <p:cNvPr id="45" name="object 45"/>
          <p:cNvSpPr/>
          <p:nvPr/>
        </p:nvSpPr>
        <p:spPr>
          <a:xfrm>
            <a:off x="6470675" y="5051210"/>
            <a:ext cx="76835" cy="24765"/>
          </a:xfrm>
          <a:custGeom>
            <a:avLst/>
            <a:gdLst/>
            <a:ahLst/>
            <a:cxnLst/>
            <a:rect l="l" t="t" r="r" b="b"/>
            <a:pathLst>
              <a:path w="76834" h="24764">
                <a:moveTo>
                  <a:pt x="70853" y="0"/>
                </a:moveTo>
                <a:lnTo>
                  <a:pt x="5486" y="0"/>
                </a:lnTo>
                <a:lnTo>
                  <a:pt x="0" y="5486"/>
                </a:lnTo>
                <a:lnTo>
                  <a:pt x="0" y="19024"/>
                </a:lnTo>
                <a:lnTo>
                  <a:pt x="5486" y="24511"/>
                </a:lnTo>
                <a:lnTo>
                  <a:pt x="70853" y="24511"/>
                </a:lnTo>
                <a:lnTo>
                  <a:pt x="76339" y="19024"/>
                </a:lnTo>
                <a:lnTo>
                  <a:pt x="76339" y="5486"/>
                </a:lnTo>
                <a:lnTo>
                  <a:pt x="70853" y="0"/>
                </a:lnTo>
                <a:close/>
              </a:path>
            </a:pathLst>
          </a:custGeom>
          <a:solidFill>
            <a:srgbClr val="FFFFFF">
              <a:alpha val="29998"/>
            </a:srgbClr>
          </a:solidFill>
        </p:spPr>
        <p:txBody>
          <a:bodyPr wrap="square" lIns="0" tIns="0" rIns="0" bIns="0" rtlCol="0"/>
          <a:lstStyle/>
          <a:p>
            <a:endParaRPr/>
          </a:p>
        </p:txBody>
      </p:sp>
      <p:sp>
        <p:nvSpPr>
          <p:cNvPr id="46" name="object 46"/>
          <p:cNvSpPr/>
          <p:nvPr/>
        </p:nvSpPr>
        <p:spPr>
          <a:xfrm>
            <a:off x="6494722" y="5132222"/>
            <a:ext cx="52705" cy="24765"/>
          </a:xfrm>
          <a:custGeom>
            <a:avLst/>
            <a:gdLst/>
            <a:ahLst/>
            <a:cxnLst/>
            <a:rect l="l" t="t" r="r" b="b"/>
            <a:pathLst>
              <a:path w="52704" h="24764">
                <a:moveTo>
                  <a:pt x="46812" y="0"/>
                </a:moveTo>
                <a:lnTo>
                  <a:pt x="5486" y="0"/>
                </a:lnTo>
                <a:lnTo>
                  <a:pt x="0" y="5486"/>
                </a:lnTo>
                <a:lnTo>
                  <a:pt x="0" y="19024"/>
                </a:lnTo>
                <a:lnTo>
                  <a:pt x="5486" y="24511"/>
                </a:lnTo>
                <a:lnTo>
                  <a:pt x="46812" y="24511"/>
                </a:lnTo>
                <a:lnTo>
                  <a:pt x="52298" y="19024"/>
                </a:lnTo>
                <a:lnTo>
                  <a:pt x="52298" y="5486"/>
                </a:lnTo>
                <a:lnTo>
                  <a:pt x="46812" y="0"/>
                </a:lnTo>
                <a:close/>
              </a:path>
            </a:pathLst>
          </a:custGeom>
          <a:solidFill>
            <a:srgbClr val="FFFFFF">
              <a:alpha val="29998"/>
            </a:srgbClr>
          </a:solidFill>
        </p:spPr>
        <p:txBody>
          <a:bodyPr wrap="square" lIns="0" tIns="0" rIns="0" bIns="0" rtlCol="0"/>
          <a:lstStyle/>
          <a:p>
            <a:endParaRPr/>
          </a:p>
        </p:txBody>
      </p:sp>
      <p:sp>
        <p:nvSpPr>
          <p:cNvPr id="47" name="object 47"/>
          <p:cNvSpPr/>
          <p:nvPr/>
        </p:nvSpPr>
        <p:spPr>
          <a:xfrm>
            <a:off x="6470675" y="5213239"/>
            <a:ext cx="76835" cy="24765"/>
          </a:xfrm>
          <a:custGeom>
            <a:avLst/>
            <a:gdLst/>
            <a:ahLst/>
            <a:cxnLst/>
            <a:rect l="l" t="t" r="r" b="b"/>
            <a:pathLst>
              <a:path w="76834" h="24764">
                <a:moveTo>
                  <a:pt x="70853" y="0"/>
                </a:moveTo>
                <a:lnTo>
                  <a:pt x="5486" y="0"/>
                </a:lnTo>
                <a:lnTo>
                  <a:pt x="0" y="5486"/>
                </a:lnTo>
                <a:lnTo>
                  <a:pt x="0" y="19024"/>
                </a:lnTo>
                <a:lnTo>
                  <a:pt x="5486" y="24511"/>
                </a:lnTo>
                <a:lnTo>
                  <a:pt x="70853" y="24511"/>
                </a:lnTo>
                <a:lnTo>
                  <a:pt x="76339" y="19024"/>
                </a:lnTo>
                <a:lnTo>
                  <a:pt x="76339" y="5486"/>
                </a:lnTo>
                <a:lnTo>
                  <a:pt x="70853" y="0"/>
                </a:lnTo>
                <a:close/>
              </a:path>
            </a:pathLst>
          </a:custGeom>
          <a:solidFill>
            <a:srgbClr val="FFFFFF">
              <a:alpha val="29998"/>
            </a:srgbClr>
          </a:solidFill>
        </p:spPr>
        <p:txBody>
          <a:bodyPr wrap="square" lIns="0" tIns="0" rIns="0" bIns="0" rtlCol="0"/>
          <a:lstStyle/>
          <a:p>
            <a:endParaRPr/>
          </a:p>
        </p:txBody>
      </p:sp>
      <p:sp>
        <p:nvSpPr>
          <p:cNvPr id="48" name="object 48"/>
          <p:cNvSpPr/>
          <p:nvPr/>
        </p:nvSpPr>
        <p:spPr>
          <a:xfrm>
            <a:off x="6494722" y="5294251"/>
            <a:ext cx="52705" cy="24765"/>
          </a:xfrm>
          <a:custGeom>
            <a:avLst/>
            <a:gdLst/>
            <a:ahLst/>
            <a:cxnLst/>
            <a:rect l="l" t="t" r="r" b="b"/>
            <a:pathLst>
              <a:path w="52704" h="24764">
                <a:moveTo>
                  <a:pt x="46812" y="0"/>
                </a:moveTo>
                <a:lnTo>
                  <a:pt x="5486" y="0"/>
                </a:lnTo>
                <a:lnTo>
                  <a:pt x="0" y="5486"/>
                </a:lnTo>
                <a:lnTo>
                  <a:pt x="0" y="19024"/>
                </a:lnTo>
                <a:lnTo>
                  <a:pt x="5486" y="24511"/>
                </a:lnTo>
                <a:lnTo>
                  <a:pt x="46812" y="24511"/>
                </a:lnTo>
                <a:lnTo>
                  <a:pt x="52298" y="19024"/>
                </a:lnTo>
                <a:lnTo>
                  <a:pt x="52298" y="5486"/>
                </a:lnTo>
                <a:lnTo>
                  <a:pt x="46812" y="0"/>
                </a:lnTo>
                <a:close/>
              </a:path>
            </a:pathLst>
          </a:custGeom>
          <a:solidFill>
            <a:srgbClr val="FFFFFF">
              <a:alpha val="29998"/>
            </a:srgbClr>
          </a:solidFill>
        </p:spPr>
        <p:txBody>
          <a:bodyPr wrap="square" lIns="0" tIns="0" rIns="0" bIns="0" rtlCol="0"/>
          <a:lstStyle/>
          <a:p>
            <a:endParaRPr/>
          </a:p>
        </p:txBody>
      </p:sp>
      <p:sp>
        <p:nvSpPr>
          <p:cNvPr id="49" name="object 49"/>
          <p:cNvSpPr/>
          <p:nvPr/>
        </p:nvSpPr>
        <p:spPr>
          <a:xfrm>
            <a:off x="6470675" y="5375267"/>
            <a:ext cx="76835" cy="24765"/>
          </a:xfrm>
          <a:custGeom>
            <a:avLst/>
            <a:gdLst/>
            <a:ahLst/>
            <a:cxnLst/>
            <a:rect l="l" t="t" r="r" b="b"/>
            <a:pathLst>
              <a:path w="76834" h="24764">
                <a:moveTo>
                  <a:pt x="70853" y="0"/>
                </a:moveTo>
                <a:lnTo>
                  <a:pt x="5486" y="0"/>
                </a:lnTo>
                <a:lnTo>
                  <a:pt x="0" y="5486"/>
                </a:lnTo>
                <a:lnTo>
                  <a:pt x="0" y="19024"/>
                </a:lnTo>
                <a:lnTo>
                  <a:pt x="5486" y="24511"/>
                </a:lnTo>
                <a:lnTo>
                  <a:pt x="70853" y="24511"/>
                </a:lnTo>
                <a:lnTo>
                  <a:pt x="76339" y="19024"/>
                </a:lnTo>
                <a:lnTo>
                  <a:pt x="76339" y="5486"/>
                </a:lnTo>
                <a:lnTo>
                  <a:pt x="70853" y="0"/>
                </a:lnTo>
                <a:close/>
              </a:path>
            </a:pathLst>
          </a:custGeom>
          <a:solidFill>
            <a:srgbClr val="FFFFFF">
              <a:alpha val="29998"/>
            </a:srgbClr>
          </a:solidFill>
        </p:spPr>
        <p:txBody>
          <a:bodyPr wrap="square" lIns="0" tIns="0" rIns="0" bIns="0" rtlCol="0"/>
          <a:lstStyle/>
          <a:p>
            <a:endParaRPr/>
          </a:p>
        </p:txBody>
      </p:sp>
      <p:sp>
        <p:nvSpPr>
          <p:cNvPr id="50" name="object 50"/>
          <p:cNvSpPr/>
          <p:nvPr/>
        </p:nvSpPr>
        <p:spPr>
          <a:xfrm>
            <a:off x="6494722" y="5456279"/>
            <a:ext cx="52705" cy="24765"/>
          </a:xfrm>
          <a:custGeom>
            <a:avLst/>
            <a:gdLst/>
            <a:ahLst/>
            <a:cxnLst/>
            <a:rect l="l" t="t" r="r" b="b"/>
            <a:pathLst>
              <a:path w="52704" h="24764">
                <a:moveTo>
                  <a:pt x="46812" y="0"/>
                </a:moveTo>
                <a:lnTo>
                  <a:pt x="5486" y="0"/>
                </a:lnTo>
                <a:lnTo>
                  <a:pt x="0" y="5486"/>
                </a:lnTo>
                <a:lnTo>
                  <a:pt x="0" y="19024"/>
                </a:lnTo>
                <a:lnTo>
                  <a:pt x="5486" y="24511"/>
                </a:lnTo>
                <a:lnTo>
                  <a:pt x="46812" y="24511"/>
                </a:lnTo>
                <a:lnTo>
                  <a:pt x="52298" y="19024"/>
                </a:lnTo>
                <a:lnTo>
                  <a:pt x="52298" y="5486"/>
                </a:lnTo>
                <a:lnTo>
                  <a:pt x="46812" y="0"/>
                </a:lnTo>
                <a:close/>
              </a:path>
            </a:pathLst>
          </a:custGeom>
          <a:solidFill>
            <a:srgbClr val="FFFFFF">
              <a:alpha val="29998"/>
            </a:srgbClr>
          </a:solidFill>
        </p:spPr>
        <p:txBody>
          <a:bodyPr wrap="square" lIns="0" tIns="0" rIns="0" bIns="0" rtlCol="0"/>
          <a:lstStyle/>
          <a:p>
            <a:endParaRPr/>
          </a:p>
        </p:txBody>
      </p:sp>
      <p:sp>
        <p:nvSpPr>
          <p:cNvPr id="51" name="object 51"/>
          <p:cNvSpPr/>
          <p:nvPr/>
        </p:nvSpPr>
        <p:spPr>
          <a:xfrm>
            <a:off x="6470675" y="5537296"/>
            <a:ext cx="76835" cy="24765"/>
          </a:xfrm>
          <a:custGeom>
            <a:avLst/>
            <a:gdLst/>
            <a:ahLst/>
            <a:cxnLst/>
            <a:rect l="l" t="t" r="r" b="b"/>
            <a:pathLst>
              <a:path w="76834" h="24764">
                <a:moveTo>
                  <a:pt x="70853" y="0"/>
                </a:moveTo>
                <a:lnTo>
                  <a:pt x="5486" y="0"/>
                </a:lnTo>
                <a:lnTo>
                  <a:pt x="0" y="5486"/>
                </a:lnTo>
                <a:lnTo>
                  <a:pt x="0" y="19024"/>
                </a:lnTo>
                <a:lnTo>
                  <a:pt x="5486" y="24511"/>
                </a:lnTo>
                <a:lnTo>
                  <a:pt x="70853" y="24511"/>
                </a:lnTo>
                <a:lnTo>
                  <a:pt x="76339" y="19024"/>
                </a:lnTo>
                <a:lnTo>
                  <a:pt x="76339" y="5486"/>
                </a:lnTo>
                <a:lnTo>
                  <a:pt x="70853" y="0"/>
                </a:lnTo>
                <a:close/>
              </a:path>
            </a:pathLst>
          </a:custGeom>
          <a:solidFill>
            <a:srgbClr val="FFFFFF">
              <a:alpha val="29998"/>
            </a:srgbClr>
          </a:solidFill>
        </p:spPr>
        <p:txBody>
          <a:bodyPr wrap="square" lIns="0" tIns="0" rIns="0" bIns="0" rtlCol="0"/>
          <a:lstStyle/>
          <a:p>
            <a:endParaRPr/>
          </a:p>
        </p:txBody>
      </p:sp>
      <p:sp>
        <p:nvSpPr>
          <p:cNvPr id="52" name="object 52"/>
          <p:cNvSpPr/>
          <p:nvPr/>
        </p:nvSpPr>
        <p:spPr>
          <a:xfrm>
            <a:off x="6494722" y="5618308"/>
            <a:ext cx="52705" cy="24765"/>
          </a:xfrm>
          <a:custGeom>
            <a:avLst/>
            <a:gdLst/>
            <a:ahLst/>
            <a:cxnLst/>
            <a:rect l="l" t="t" r="r" b="b"/>
            <a:pathLst>
              <a:path w="52704" h="24764">
                <a:moveTo>
                  <a:pt x="46812" y="0"/>
                </a:moveTo>
                <a:lnTo>
                  <a:pt x="5486" y="0"/>
                </a:lnTo>
                <a:lnTo>
                  <a:pt x="0" y="5486"/>
                </a:lnTo>
                <a:lnTo>
                  <a:pt x="0" y="19024"/>
                </a:lnTo>
                <a:lnTo>
                  <a:pt x="5486" y="24511"/>
                </a:lnTo>
                <a:lnTo>
                  <a:pt x="46812" y="24511"/>
                </a:lnTo>
                <a:lnTo>
                  <a:pt x="52298" y="19024"/>
                </a:lnTo>
                <a:lnTo>
                  <a:pt x="52298" y="5486"/>
                </a:lnTo>
                <a:lnTo>
                  <a:pt x="46812" y="0"/>
                </a:lnTo>
                <a:close/>
              </a:path>
            </a:pathLst>
          </a:custGeom>
          <a:solidFill>
            <a:srgbClr val="FFFFFF">
              <a:alpha val="29998"/>
            </a:srgbClr>
          </a:solidFill>
        </p:spPr>
        <p:txBody>
          <a:bodyPr wrap="square" lIns="0" tIns="0" rIns="0" bIns="0" rtlCol="0"/>
          <a:lstStyle/>
          <a:p>
            <a:endParaRPr/>
          </a:p>
        </p:txBody>
      </p:sp>
      <p:sp>
        <p:nvSpPr>
          <p:cNvPr id="53" name="object 53"/>
          <p:cNvSpPr/>
          <p:nvPr/>
        </p:nvSpPr>
        <p:spPr>
          <a:xfrm>
            <a:off x="4438219" y="3911776"/>
            <a:ext cx="2018664" cy="1406525"/>
          </a:xfrm>
          <a:custGeom>
            <a:avLst/>
            <a:gdLst/>
            <a:ahLst/>
            <a:cxnLst/>
            <a:rect l="l" t="t" r="r" b="b"/>
            <a:pathLst>
              <a:path w="2018664" h="1406525">
                <a:moveTo>
                  <a:pt x="852616" y="251866"/>
                </a:moveTo>
                <a:lnTo>
                  <a:pt x="358073" y="251866"/>
                </a:lnTo>
                <a:lnTo>
                  <a:pt x="379658" y="252697"/>
                </a:lnTo>
                <a:lnTo>
                  <a:pt x="399779" y="255189"/>
                </a:lnTo>
                <a:lnTo>
                  <a:pt x="451416" y="272427"/>
                </a:lnTo>
                <a:lnTo>
                  <a:pt x="490369" y="301815"/>
                </a:lnTo>
                <a:lnTo>
                  <a:pt x="517073" y="341366"/>
                </a:lnTo>
                <a:lnTo>
                  <a:pt x="531685" y="388821"/>
                </a:lnTo>
                <a:lnTo>
                  <a:pt x="534476" y="422960"/>
                </a:lnTo>
                <a:lnTo>
                  <a:pt x="533910" y="442355"/>
                </a:lnTo>
                <a:lnTo>
                  <a:pt x="529392" y="482739"/>
                </a:lnTo>
                <a:lnTo>
                  <a:pt x="519962" y="525477"/>
                </a:lnTo>
                <a:lnTo>
                  <a:pt x="503226" y="571973"/>
                </a:lnTo>
                <a:lnTo>
                  <a:pt x="478546" y="622620"/>
                </a:lnTo>
                <a:lnTo>
                  <a:pt x="444542" y="678408"/>
                </a:lnTo>
                <a:lnTo>
                  <a:pt x="400442" y="739683"/>
                </a:lnTo>
                <a:lnTo>
                  <a:pt x="373472" y="772729"/>
                </a:lnTo>
                <a:lnTo>
                  <a:pt x="343054" y="807430"/>
                </a:lnTo>
                <a:lnTo>
                  <a:pt x="61005" y="1109772"/>
                </a:lnTo>
                <a:lnTo>
                  <a:pt x="51872" y="1120235"/>
                </a:lnTo>
                <a:lnTo>
                  <a:pt x="24509" y="1158625"/>
                </a:lnTo>
                <a:lnTo>
                  <a:pt x="7642" y="1199010"/>
                </a:lnTo>
                <a:lnTo>
                  <a:pt x="740" y="1250146"/>
                </a:lnTo>
                <a:lnTo>
                  <a:pt x="0" y="1285875"/>
                </a:lnTo>
                <a:lnTo>
                  <a:pt x="260" y="1300729"/>
                </a:lnTo>
                <a:lnTo>
                  <a:pt x="4721" y="1343266"/>
                </a:lnTo>
                <a:lnTo>
                  <a:pt x="20139" y="1378864"/>
                </a:lnTo>
                <a:lnTo>
                  <a:pt x="56658" y="1397201"/>
                </a:lnTo>
                <a:lnTo>
                  <a:pt x="88147" y="1399590"/>
                </a:lnTo>
                <a:lnTo>
                  <a:pt x="885860" y="1399590"/>
                </a:lnTo>
                <a:lnTo>
                  <a:pt x="914221" y="1366683"/>
                </a:lnTo>
                <a:lnTo>
                  <a:pt x="920860" y="1327031"/>
                </a:lnTo>
                <a:lnTo>
                  <a:pt x="922315" y="1282687"/>
                </a:lnTo>
                <a:lnTo>
                  <a:pt x="922160" y="1271501"/>
                </a:lnTo>
                <a:lnTo>
                  <a:pt x="917381" y="1223982"/>
                </a:lnTo>
                <a:lnTo>
                  <a:pt x="900211" y="1183855"/>
                </a:lnTo>
                <a:lnTo>
                  <a:pt x="332559" y="1173238"/>
                </a:lnTo>
                <a:lnTo>
                  <a:pt x="493036" y="1008507"/>
                </a:lnTo>
                <a:lnTo>
                  <a:pt x="532088" y="969293"/>
                </a:lnTo>
                <a:lnTo>
                  <a:pt x="568483" y="931702"/>
                </a:lnTo>
                <a:lnTo>
                  <a:pt x="602221" y="895732"/>
                </a:lnTo>
                <a:lnTo>
                  <a:pt x="633303" y="861385"/>
                </a:lnTo>
                <a:lnTo>
                  <a:pt x="661729" y="828661"/>
                </a:lnTo>
                <a:lnTo>
                  <a:pt x="687499" y="797560"/>
                </a:lnTo>
                <a:lnTo>
                  <a:pt x="722106" y="753130"/>
                </a:lnTo>
                <a:lnTo>
                  <a:pt x="752591" y="710692"/>
                </a:lnTo>
                <a:lnTo>
                  <a:pt x="778958" y="670244"/>
                </a:lnTo>
                <a:lnTo>
                  <a:pt x="801214" y="631786"/>
                </a:lnTo>
                <a:lnTo>
                  <a:pt x="819674" y="594956"/>
                </a:lnTo>
                <a:lnTo>
                  <a:pt x="834684" y="559387"/>
                </a:lnTo>
                <a:lnTo>
                  <a:pt x="854351" y="492036"/>
                </a:lnTo>
                <a:lnTo>
                  <a:pt x="863913" y="426681"/>
                </a:lnTo>
                <a:lnTo>
                  <a:pt x="867102" y="360260"/>
                </a:lnTo>
                <a:lnTo>
                  <a:pt x="865474" y="322631"/>
                </a:lnTo>
                <a:lnTo>
                  <a:pt x="860590" y="286267"/>
                </a:lnTo>
                <a:lnTo>
                  <a:pt x="852616" y="251866"/>
                </a:lnTo>
                <a:close/>
              </a:path>
              <a:path w="2018664" h="1406525">
                <a:moveTo>
                  <a:pt x="440966" y="0"/>
                </a:moveTo>
                <a:lnTo>
                  <a:pt x="374272" y="3189"/>
                </a:lnTo>
                <a:lnTo>
                  <a:pt x="310245" y="12750"/>
                </a:lnTo>
                <a:lnTo>
                  <a:pt x="250198" y="26971"/>
                </a:lnTo>
                <a:lnTo>
                  <a:pt x="195475" y="44107"/>
                </a:lnTo>
                <a:lnTo>
                  <a:pt x="147517" y="62971"/>
                </a:lnTo>
                <a:lnTo>
                  <a:pt x="107807" y="82359"/>
                </a:lnTo>
                <a:lnTo>
                  <a:pt x="66957" y="107966"/>
                </a:lnTo>
                <a:lnTo>
                  <a:pt x="40319" y="136563"/>
                </a:lnTo>
                <a:lnTo>
                  <a:pt x="27935" y="178539"/>
                </a:lnTo>
                <a:lnTo>
                  <a:pt x="25448" y="227418"/>
                </a:lnTo>
                <a:lnTo>
                  <a:pt x="25612" y="244791"/>
                </a:lnTo>
                <a:lnTo>
                  <a:pt x="28102" y="288531"/>
                </a:lnTo>
                <a:lnTo>
                  <a:pt x="35011" y="328383"/>
                </a:lnTo>
                <a:lnTo>
                  <a:pt x="56270" y="356006"/>
                </a:lnTo>
                <a:lnTo>
                  <a:pt x="62646" y="356006"/>
                </a:lnTo>
                <a:lnTo>
                  <a:pt x="100898" y="339534"/>
                </a:lnTo>
                <a:lnTo>
                  <a:pt x="113883" y="331104"/>
                </a:lnTo>
                <a:lnTo>
                  <a:pt x="128395" y="322273"/>
                </a:lnTo>
                <a:lnTo>
                  <a:pt x="161998" y="303403"/>
                </a:lnTo>
                <a:lnTo>
                  <a:pt x="201582" y="284680"/>
                </a:lnTo>
                <a:lnTo>
                  <a:pt x="247024" y="267804"/>
                </a:lnTo>
                <a:lnTo>
                  <a:pt x="298953" y="255849"/>
                </a:lnTo>
                <a:lnTo>
                  <a:pt x="358073" y="251866"/>
                </a:lnTo>
                <a:lnTo>
                  <a:pt x="852616" y="251866"/>
                </a:lnTo>
                <a:lnTo>
                  <a:pt x="852454" y="251165"/>
                </a:lnTo>
                <a:lnTo>
                  <a:pt x="826348" y="185252"/>
                </a:lnTo>
                <a:lnTo>
                  <a:pt x="786766" y="127864"/>
                </a:lnTo>
                <a:lnTo>
                  <a:pt x="733629" y="79704"/>
                </a:lnTo>
                <a:lnTo>
                  <a:pt x="666944" y="41977"/>
                </a:lnTo>
                <a:lnTo>
                  <a:pt x="628520" y="27101"/>
                </a:lnTo>
                <a:lnTo>
                  <a:pt x="586708" y="15242"/>
                </a:lnTo>
                <a:lnTo>
                  <a:pt x="541511" y="6773"/>
                </a:lnTo>
                <a:lnTo>
                  <a:pt x="492930" y="1693"/>
                </a:lnTo>
                <a:lnTo>
                  <a:pt x="440966" y="0"/>
                </a:lnTo>
                <a:close/>
              </a:path>
              <a:path w="2018664" h="1406525">
                <a:moveTo>
                  <a:pt x="1246438" y="373011"/>
                </a:moveTo>
                <a:lnTo>
                  <a:pt x="1199810" y="373810"/>
                </a:lnTo>
                <a:lnTo>
                  <a:pt x="1149963" y="378058"/>
                </a:lnTo>
                <a:lnTo>
                  <a:pt x="1110764" y="391795"/>
                </a:lnTo>
                <a:lnTo>
                  <a:pt x="1106332" y="398703"/>
                </a:lnTo>
                <a:lnTo>
                  <a:pt x="1106700" y="407555"/>
                </a:lnTo>
                <a:lnTo>
                  <a:pt x="1359087" y="877798"/>
                </a:lnTo>
                <a:lnTo>
                  <a:pt x="1096604" y="1344333"/>
                </a:lnTo>
                <a:lnTo>
                  <a:pt x="1092451" y="1352970"/>
                </a:lnTo>
                <a:lnTo>
                  <a:pt x="1089558" y="1360806"/>
                </a:lnTo>
                <a:lnTo>
                  <a:pt x="1087928" y="1367844"/>
                </a:lnTo>
                <a:lnTo>
                  <a:pt x="1087561" y="1374089"/>
                </a:lnTo>
                <a:lnTo>
                  <a:pt x="1087917" y="1381887"/>
                </a:lnTo>
                <a:lnTo>
                  <a:pt x="1128344" y="1401682"/>
                </a:lnTo>
                <a:lnTo>
                  <a:pt x="1173637" y="1405296"/>
                </a:lnTo>
                <a:lnTo>
                  <a:pt x="1215615" y="1405966"/>
                </a:lnTo>
                <a:lnTo>
                  <a:pt x="1236868" y="1405866"/>
                </a:lnTo>
                <a:lnTo>
                  <a:pt x="1287878" y="1404366"/>
                </a:lnTo>
                <a:lnTo>
                  <a:pt x="1330919" y="1397990"/>
                </a:lnTo>
                <a:lnTo>
                  <a:pt x="1362618" y="1375867"/>
                </a:lnTo>
                <a:lnTo>
                  <a:pt x="1365463" y="1368767"/>
                </a:lnTo>
                <a:lnTo>
                  <a:pt x="1540799" y="1031887"/>
                </a:lnTo>
                <a:lnTo>
                  <a:pt x="1838890" y="1031887"/>
                </a:lnTo>
                <a:lnTo>
                  <a:pt x="1750158" y="870356"/>
                </a:lnTo>
                <a:lnTo>
                  <a:pt x="1830542" y="723709"/>
                </a:lnTo>
                <a:lnTo>
                  <a:pt x="1570555" y="723709"/>
                </a:lnTo>
                <a:lnTo>
                  <a:pt x="1401594" y="407022"/>
                </a:lnTo>
                <a:lnTo>
                  <a:pt x="1398038" y="399948"/>
                </a:lnTo>
                <a:lnTo>
                  <a:pt x="1393784" y="394106"/>
                </a:lnTo>
                <a:lnTo>
                  <a:pt x="1356726" y="377894"/>
                </a:lnTo>
                <a:lnTo>
                  <a:pt x="1306114" y="373911"/>
                </a:lnTo>
                <a:lnTo>
                  <a:pt x="1268653" y="373111"/>
                </a:lnTo>
                <a:lnTo>
                  <a:pt x="1246438" y="373011"/>
                </a:lnTo>
                <a:close/>
              </a:path>
              <a:path w="2018664" h="1406525">
                <a:moveTo>
                  <a:pt x="1838890" y="1031887"/>
                </a:moveTo>
                <a:lnTo>
                  <a:pt x="1540799" y="1031887"/>
                </a:lnTo>
                <a:lnTo>
                  <a:pt x="1716148" y="1368767"/>
                </a:lnTo>
                <a:lnTo>
                  <a:pt x="1718967" y="1375867"/>
                </a:lnTo>
                <a:lnTo>
                  <a:pt x="1752813" y="1397990"/>
                </a:lnTo>
                <a:lnTo>
                  <a:pt x="1798507" y="1404366"/>
                </a:lnTo>
                <a:lnTo>
                  <a:pt x="1852805" y="1405866"/>
                </a:lnTo>
                <a:lnTo>
                  <a:pt x="1875558" y="1405966"/>
                </a:lnTo>
                <a:lnTo>
                  <a:pt x="1899795" y="1405797"/>
                </a:lnTo>
                <a:lnTo>
                  <a:pt x="1940706" y="1404466"/>
                </a:lnTo>
                <a:lnTo>
                  <a:pt x="1984208" y="1399459"/>
                </a:lnTo>
                <a:lnTo>
                  <a:pt x="2018116" y="1381887"/>
                </a:lnTo>
                <a:lnTo>
                  <a:pt x="2018484" y="1374089"/>
                </a:lnTo>
                <a:lnTo>
                  <a:pt x="2018185" y="1367844"/>
                </a:lnTo>
                <a:lnTo>
                  <a:pt x="2016755" y="1360806"/>
                </a:lnTo>
                <a:lnTo>
                  <a:pt x="2014200" y="1352970"/>
                </a:lnTo>
                <a:lnTo>
                  <a:pt x="2010521" y="1344333"/>
                </a:lnTo>
                <a:lnTo>
                  <a:pt x="1838890" y="1031887"/>
                </a:lnTo>
                <a:close/>
              </a:path>
              <a:path w="2018664" h="1406525">
                <a:moveTo>
                  <a:pt x="1871304" y="373011"/>
                </a:moveTo>
                <a:lnTo>
                  <a:pt x="1818999" y="374206"/>
                </a:lnTo>
                <a:lnTo>
                  <a:pt x="1775756" y="379529"/>
                </a:lnTo>
                <a:lnTo>
                  <a:pt x="1740595" y="401358"/>
                </a:lnTo>
                <a:lnTo>
                  <a:pt x="1738462" y="407022"/>
                </a:lnTo>
                <a:lnTo>
                  <a:pt x="1570555" y="723709"/>
                </a:lnTo>
                <a:lnTo>
                  <a:pt x="1830542" y="723709"/>
                </a:lnTo>
                <a:lnTo>
                  <a:pt x="1986074" y="439966"/>
                </a:lnTo>
                <a:lnTo>
                  <a:pt x="1998561" y="398703"/>
                </a:lnTo>
                <a:lnTo>
                  <a:pt x="1998546" y="396392"/>
                </a:lnTo>
                <a:lnTo>
                  <a:pt x="1959304" y="376537"/>
                </a:lnTo>
                <a:lnTo>
                  <a:pt x="1913406" y="373543"/>
                </a:lnTo>
                <a:lnTo>
                  <a:pt x="1893516" y="373144"/>
                </a:lnTo>
                <a:lnTo>
                  <a:pt x="1871304" y="373011"/>
                </a:lnTo>
                <a:close/>
              </a:path>
            </a:pathLst>
          </a:custGeom>
          <a:solidFill>
            <a:srgbClr val="FFFFFF"/>
          </a:solidFill>
        </p:spPr>
        <p:txBody>
          <a:bodyPr wrap="square" lIns="0" tIns="0" rIns="0" bIns="0" rtlCol="0"/>
          <a:lstStyle/>
          <a:p>
            <a:endParaRPr/>
          </a:p>
        </p:txBody>
      </p:sp>
      <p:sp>
        <p:nvSpPr>
          <p:cNvPr id="54" name="object 54"/>
          <p:cNvSpPr txBox="1"/>
          <p:nvPr/>
        </p:nvSpPr>
        <p:spPr>
          <a:xfrm>
            <a:off x="9484644" y="6372859"/>
            <a:ext cx="4854575" cy="1910080"/>
          </a:xfrm>
          <a:prstGeom prst="rect">
            <a:avLst/>
          </a:prstGeom>
        </p:spPr>
        <p:txBody>
          <a:bodyPr vert="horz" wrap="square" lIns="0" tIns="12700" rIns="0" bIns="0" rtlCol="0">
            <a:spAutoFit/>
          </a:bodyPr>
          <a:lstStyle/>
          <a:p>
            <a:pPr marL="154305" marR="148590" indent="-2540" algn="ctr">
              <a:lnSpc>
                <a:spcPct val="100000"/>
              </a:lnSpc>
              <a:spcBef>
                <a:spcPts val="100"/>
              </a:spcBef>
            </a:pPr>
            <a:r>
              <a:rPr sz="2000" spc="-5" dirty="0">
                <a:solidFill>
                  <a:srgbClr val="4C4C4C"/>
                </a:solidFill>
                <a:latin typeface="Calibri"/>
                <a:cs typeface="Calibri"/>
              </a:rPr>
              <a:t>The </a:t>
            </a:r>
            <a:r>
              <a:rPr sz="2000" spc="-10" dirty="0">
                <a:solidFill>
                  <a:srgbClr val="4C4C4C"/>
                </a:solidFill>
                <a:latin typeface="Calibri"/>
                <a:cs typeface="Calibri"/>
              </a:rPr>
              <a:t>proportion </a:t>
            </a:r>
            <a:r>
              <a:rPr sz="2000" spc="-5" dirty="0">
                <a:solidFill>
                  <a:srgbClr val="4C4C4C"/>
                </a:solidFill>
                <a:latin typeface="Calibri"/>
                <a:cs typeface="Calibri"/>
              </a:rPr>
              <a:t>of disabled people </a:t>
            </a:r>
            <a:r>
              <a:rPr sz="2000" dirty="0">
                <a:solidFill>
                  <a:srgbClr val="4C4C4C"/>
                </a:solidFill>
                <a:latin typeface="Calibri"/>
                <a:cs typeface="Calibri"/>
              </a:rPr>
              <a:t>with </a:t>
            </a:r>
            <a:r>
              <a:rPr sz="2000" spc="-5" dirty="0">
                <a:solidFill>
                  <a:srgbClr val="4C4C4C"/>
                </a:solidFill>
                <a:latin typeface="Calibri"/>
                <a:cs typeface="Calibri"/>
              </a:rPr>
              <a:t>no  </a:t>
            </a:r>
            <a:r>
              <a:rPr sz="2000" spc="-10" dirty="0">
                <a:solidFill>
                  <a:srgbClr val="4C4C4C"/>
                </a:solidFill>
                <a:latin typeface="Calibri"/>
                <a:cs typeface="Calibri"/>
              </a:rPr>
              <a:t>qualifications was </a:t>
            </a:r>
            <a:r>
              <a:rPr sz="2000" spc="-5" dirty="0">
                <a:solidFill>
                  <a:srgbClr val="4C4C4C"/>
                </a:solidFill>
                <a:latin typeface="Calibri"/>
                <a:cs typeface="Calibri"/>
              </a:rPr>
              <a:t>nearly </a:t>
            </a:r>
            <a:r>
              <a:rPr sz="2000" spc="-10" dirty="0">
                <a:solidFill>
                  <a:srgbClr val="4C4C4C"/>
                </a:solidFill>
                <a:latin typeface="Calibri"/>
                <a:cs typeface="Calibri"/>
              </a:rPr>
              <a:t>three times </a:t>
            </a:r>
            <a:r>
              <a:rPr sz="2000" spc="-5" dirty="0">
                <a:solidFill>
                  <a:srgbClr val="4C4C4C"/>
                </a:solidFill>
                <a:latin typeface="Calibri"/>
                <a:cs typeface="Calibri"/>
              </a:rPr>
              <a:t>that of  non-disabled people in </a:t>
            </a:r>
            <a:r>
              <a:rPr sz="2000" dirty="0">
                <a:solidFill>
                  <a:srgbClr val="4C4C4C"/>
                </a:solidFill>
                <a:latin typeface="Calibri"/>
                <a:cs typeface="Calibri"/>
              </a:rPr>
              <a:t>2015/16, and the  </a:t>
            </a:r>
            <a:r>
              <a:rPr sz="2000" spc="-10" dirty="0">
                <a:solidFill>
                  <a:srgbClr val="4C4C4C"/>
                </a:solidFill>
                <a:latin typeface="Calibri"/>
                <a:cs typeface="Calibri"/>
              </a:rPr>
              <a:t>proportion </a:t>
            </a:r>
            <a:r>
              <a:rPr sz="2000" spc="-5" dirty="0">
                <a:solidFill>
                  <a:srgbClr val="4C4C4C"/>
                </a:solidFill>
                <a:latin typeface="Calibri"/>
                <a:cs typeface="Calibri"/>
              </a:rPr>
              <a:t>of disabled people </a:t>
            </a:r>
            <a:r>
              <a:rPr sz="2000" dirty="0">
                <a:solidFill>
                  <a:srgbClr val="4C4C4C"/>
                </a:solidFill>
                <a:latin typeface="Calibri"/>
                <a:cs typeface="Calibri"/>
              </a:rPr>
              <a:t>with a </a:t>
            </a:r>
            <a:r>
              <a:rPr sz="2000" spc="-10" dirty="0">
                <a:solidFill>
                  <a:srgbClr val="4C4C4C"/>
                </a:solidFill>
                <a:latin typeface="Calibri"/>
                <a:cs typeface="Calibri"/>
              </a:rPr>
              <a:t>degree  </a:t>
            </a:r>
            <a:r>
              <a:rPr sz="2000" spc="-5" dirty="0">
                <a:solidFill>
                  <a:srgbClr val="4C4C4C"/>
                </a:solidFill>
                <a:latin typeface="Calibri"/>
                <a:cs typeface="Calibri"/>
              </a:rPr>
              <a:t>remained </a:t>
            </a:r>
            <a:r>
              <a:rPr sz="2000" spc="-10" dirty="0">
                <a:solidFill>
                  <a:srgbClr val="4C4C4C"/>
                </a:solidFill>
                <a:latin typeface="Calibri"/>
                <a:cs typeface="Calibri"/>
              </a:rPr>
              <a:t>lower </a:t>
            </a:r>
            <a:r>
              <a:rPr sz="2000" dirty="0">
                <a:solidFill>
                  <a:srgbClr val="4C4C4C"/>
                </a:solidFill>
                <a:latin typeface="Calibri"/>
                <a:cs typeface="Calibri"/>
              </a:rPr>
              <a:t>than </a:t>
            </a:r>
            <a:r>
              <a:rPr sz="2000" spc="-5" dirty="0">
                <a:solidFill>
                  <a:srgbClr val="4C4C4C"/>
                </a:solidFill>
                <a:latin typeface="Calibri"/>
                <a:cs typeface="Calibri"/>
              </a:rPr>
              <a:t>non-disabled</a:t>
            </a:r>
            <a:r>
              <a:rPr sz="2000" spc="-45" dirty="0">
                <a:solidFill>
                  <a:srgbClr val="4C4C4C"/>
                </a:solidFill>
                <a:latin typeface="Calibri"/>
                <a:cs typeface="Calibri"/>
              </a:rPr>
              <a:t> </a:t>
            </a:r>
            <a:r>
              <a:rPr sz="2000" spc="-5" dirty="0">
                <a:solidFill>
                  <a:srgbClr val="4C4C4C"/>
                </a:solidFill>
                <a:latin typeface="Calibri"/>
                <a:cs typeface="Calibri"/>
              </a:rPr>
              <a:t>people.</a:t>
            </a:r>
            <a:endParaRPr sz="2000">
              <a:latin typeface="Calibri"/>
              <a:cs typeface="Calibri"/>
            </a:endParaRPr>
          </a:p>
          <a:p>
            <a:pPr algn="ctr">
              <a:lnSpc>
                <a:spcPct val="100000"/>
              </a:lnSpc>
              <a:spcBef>
                <a:spcPts val="920"/>
              </a:spcBef>
            </a:pPr>
            <a:r>
              <a:rPr sz="1600" spc="-10" dirty="0">
                <a:solidFill>
                  <a:srgbClr val="4C4C4C"/>
                </a:solidFill>
                <a:latin typeface="Calibri"/>
                <a:cs typeface="Calibri"/>
              </a:rPr>
              <a:t>Papworth </a:t>
            </a:r>
            <a:r>
              <a:rPr sz="1600" spc="-20" dirty="0">
                <a:solidFill>
                  <a:srgbClr val="4C4C4C"/>
                </a:solidFill>
                <a:latin typeface="Calibri"/>
                <a:cs typeface="Calibri"/>
              </a:rPr>
              <a:t>Trust: </a:t>
            </a:r>
            <a:r>
              <a:rPr sz="1600" spc="-10" dirty="0">
                <a:solidFill>
                  <a:srgbClr val="4C4C4C"/>
                </a:solidFill>
                <a:latin typeface="Calibri"/>
                <a:cs typeface="Calibri"/>
              </a:rPr>
              <a:t>Facts </a:t>
            </a:r>
            <a:r>
              <a:rPr sz="1600" dirty="0">
                <a:solidFill>
                  <a:srgbClr val="4C4C4C"/>
                </a:solidFill>
                <a:latin typeface="Calibri"/>
                <a:cs typeface="Calibri"/>
              </a:rPr>
              <a:t>and </a:t>
            </a:r>
            <a:r>
              <a:rPr sz="1600" spc="-10" dirty="0">
                <a:solidFill>
                  <a:srgbClr val="4C4C4C"/>
                </a:solidFill>
                <a:latin typeface="Calibri"/>
                <a:cs typeface="Calibri"/>
              </a:rPr>
              <a:t>Figures </a:t>
            </a:r>
            <a:r>
              <a:rPr sz="1600" dirty="0">
                <a:solidFill>
                  <a:srgbClr val="4C4C4C"/>
                </a:solidFill>
                <a:latin typeface="Calibri"/>
                <a:cs typeface="Calibri"/>
              </a:rPr>
              <a:t>2018 </a:t>
            </a:r>
            <a:r>
              <a:rPr sz="1600" spc="-5" dirty="0">
                <a:solidFill>
                  <a:srgbClr val="4C4C4C"/>
                </a:solidFill>
                <a:latin typeface="Calibri"/>
                <a:cs typeface="Calibri"/>
              </a:rPr>
              <a:t>Disability in </a:t>
            </a:r>
            <a:r>
              <a:rPr sz="1600" dirty="0">
                <a:solidFill>
                  <a:srgbClr val="4C4C4C"/>
                </a:solidFill>
                <a:latin typeface="Calibri"/>
                <a:cs typeface="Calibri"/>
              </a:rPr>
              <a:t>the</a:t>
            </a:r>
            <a:r>
              <a:rPr sz="1600" spc="-15" dirty="0">
                <a:solidFill>
                  <a:srgbClr val="4C4C4C"/>
                </a:solidFill>
                <a:latin typeface="Calibri"/>
                <a:cs typeface="Calibri"/>
              </a:rPr>
              <a:t> </a:t>
            </a:r>
            <a:r>
              <a:rPr sz="1600" dirty="0">
                <a:solidFill>
                  <a:srgbClr val="4C4C4C"/>
                </a:solidFill>
                <a:latin typeface="Calibri"/>
                <a:cs typeface="Calibri"/>
              </a:rPr>
              <a:t>UK</a:t>
            </a:r>
            <a:endParaRPr sz="1600">
              <a:latin typeface="Calibri"/>
              <a:cs typeface="Calibri"/>
            </a:endParaRPr>
          </a:p>
        </p:txBody>
      </p:sp>
      <p:sp>
        <p:nvSpPr>
          <p:cNvPr id="55" name="object 55"/>
          <p:cNvSpPr/>
          <p:nvPr/>
        </p:nvSpPr>
        <p:spPr>
          <a:xfrm>
            <a:off x="10483633" y="3230460"/>
            <a:ext cx="1428750" cy="2768600"/>
          </a:xfrm>
          <a:custGeom>
            <a:avLst/>
            <a:gdLst/>
            <a:ahLst/>
            <a:cxnLst/>
            <a:rect l="l" t="t" r="r" b="b"/>
            <a:pathLst>
              <a:path w="1428750" h="2768600">
                <a:moveTo>
                  <a:pt x="0" y="2768600"/>
                </a:moveTo>
                <a:lnTo>
                  <a:pt x="1428750" y="2768600"/>
                </a:lnTo>
                <a:lnTo>
                  <a:pt x="1428750" y="0"/>
                </a:lnTo>
                <a:lnTo>
                  <a:pt x="0" y="0"/>
                </a:lnTo>
                <a:lnTo>
                  <a:pt x="0" y="2768600"/>
                </a:lnTo>
                <a:close/>
              </a:path>
            </a:pathLst>
          </a:custGeom>
          <a:solidFill>
            <a:srgbClr val="00AAA5"/>
          </a:solidFill>
        </p:spPr>
        <p:txBody>
          <a:bodyPr wrap="square" lIns="0" tIns="0" rIns="0" bIns="0" rtlCol="0"/>
          <a:lstStyle/>
          <a:p>
            <a:endParaRPr/>
          </a:p>
        </p:txBody>
      </p:sp>
      <p:sp>
        <p:nvSpPr>
          <p:cNvPr id="56" name="object 56"/>
          <p:cNvSpPr/>
          <p:nvPr/>
        </p:nvSpPr>
        <p:spPr>
          <a:xfrm>
            <a:off x="11912383" y="3230460"/>
            <a:ext cx="1428750" cy="2768600"/>
          </a:xfrm>
          <a:custGeom>
            <a:avLst/>
            <a:gdLst/>
            <a:ahLst/>
            <a:cxnLst/>
            <a:rect l="l" t="t" r="r" b="b"/>
            <a:pathLst>
              <a:path w="1428750" h="2768600">
                <a:moveTo>
                  <a:pt x="0" y="2768600"/>
                </a:moveTo>
                <a:lnTo>
                  <a:pt x="1428750" y="2768600"/>
                </a:lnTo>
                <a:lnTo>
                  <a:pt x="1428750" y="0"/>
                </a:lnTo>
                <a:lnTo>
                  <a:pt x="0" y="0"/>
                </a:lnTo>
                <a:lnTo>
                  <a:pt x="0" y="2768600"/>
                </a:lnTo>
                <a:close/>
              </a:path>
            </a:pathLst>
          </a:custGeom>
          <a:solidFill>
            <a:srgbClr val="00B6B4"/>
          </a:solidFill>
        </p:spPr>
        <p:txBody>
          <a:bodyPr wrap="square" lIns="0" tIns="0" rIns="0" bIns="0" rtlCol="0"/>
          <a:lstStyle/>
          <a:p>
            <a:endParaRPr/>
          </a:p>
        </p:txBody>
      </p:sp>
      <p:sp>
        <p:nvSpPr>
          <p:cNvPr id="57" name="object 57"/>
          <p:cNvSpPr/>
          <p:nvPr/>
        </p:nvSpPr>
        <p:spPr>
          <a:xfrm>
            <a:off x="12234530" y="5097006"/>
            <a:ext cx="325755" cy="695325"/>
          </a:xfrm>
          <a:custGeom>
            <a:avLst/>
            <a:gdLst/>
            <a:ahLst/>
            <a:cxnLst/>
            <a:rect l="l" t="t" r="r" b="b"/>
            <a:pathLst>
              <a:path w="325754" h="695325">
                <a:moveTo>
                  <a:pt x="248373" y="111010"/>
                </a:moveTo>
                <a:lnTo>
                  <a:pt x="77203" y="111010"/>
                </a:lnTo>
                <a:lnTo>
                  <a:pt x="77203" y="650544"/>
                </a:lnTo>
                <a:lnTo>
                  <a:pt x="98132" y="689317"/>
                </a:lnTo>
                <a:lnTo>
                  <a:pt x="117354" y="695053"/>
                </a:lnTo>
                <a:lnTo>
                  <a:pt x="125975" y="693945"/>
                </a:lnTo>
                <a:lnTo>
                  <a:pt x="156200" y="662798"/>
                </a:lnTo>
                <a:lnTo>
                  <a:pt x="157822" y="331787"/>
                </a:lnTo>
                <a:lnTo>
                  <a:pt x="248373" y="331787"/>
                </a:lnTo>
                <a:lnTo>
                  <a:pt x="248373" y="111010"/>
                </a:lnTo>
                <a:close/>
              </a:path>
              <a:path w="325754" h="695325">
                <a:moveTo>
                  <a:pt x="248373" y="331787"/>
                </a:moveTo>
                <a:lnTo>
                  <a:pt x="167754" y="331787"/>
                </a:lnTo>
                <a:lnTo>
                  <a:pt x="167777" y="650544"/>
                </a:lnTo>
                <a:lnTo>
                  <a:pt x="191782" y="691007"/>
                </a:lnTo>
                <a:lnTo>
                  <a:pt x="208221" y="695053"/>
                </a:lnTo>
                <a:lnTo>
                  <a:pt x="217534" y="693716"/>
                </a:lnTo>
                <a:lnTo>
                  <a:pt x="246984" y="662057"/>
                </a:lnTo>
                <a:lnTo>
                  <a:pt x="248373" y="650544"/>
                </a:lnTo>
                <a:lnTo>
                  <a:pt x="248373" y="331787"/>
                </a:lnTo>
                <a:close/>
              </a:path>
              <a:path w="325754" h="695325">
                <a:moveTo>
                  <a:pt x="265112" y="0"/>
                </a:moveTo>
                <a:lnTo>
                  <a:pt x="60464" y="0"/>
                </a:lnTo>
                <a:lnTo>
                  <a:pt x="48596" y="1666"/>
                </a:lnTo>
                <a:lnTo>
                  <a:pt x="11813" y="34479"/>
                </a:lnTo>
                <a:lnTo>
                  <a:pt x="0" y="81762"/>
                </a:lnTo>
                <a:lnTo>
                  <a:pt x="0" y="297192"/>
                </a:lnTo>
                <a:lnTo>
                  <a:pt x="26749" y="331796"/>
                </a:lnTo>
                <a:lnTo>
                  <a:pt x="34123" y="332373"/>
                </a:lnTo>
                <a:lnTo>
                  <a:pt x="41008" y="331285"/>
                </a:lnTo>
                <a:lnTo>
                  <a:pt x="67183" y="297192"/>
                </a:lnTo>
                <a:lnTo>
                  <a:pt x="67284" y="111010"/>
                </a:lnTo>
                <a:lnTo>
                  <a:pt x="325577" y="111010"/>
                </a:lnTo>
                <a:lnTo>
                  <a:pt x="325577" y="81762"/>
                </a:lnTo>
                <a:lnTo>
                  <a:pt x="324276" y="65330"/>
                </a:lnTo>
                <a:lnTo>
                  <a:pt x="304482" y="20955"/>
                </a:lnTo>
                <a:lnTo>
                  <a:pt x="276975" y="1666"/>
                </a:lnTo>
                <a:lnTo>
                  <a:pt x="265112" y="0"/>
                </a:lnTo>
                <a:close/>
              </a:path>
              <a:path w="325754" h="695325">
                <a:moveTo>
                  <a:pt x="325577" y="111010"/>
                </a:moveTo>
                <a:lnTo>
                  <a:pt x="258292" y="111010"/>
                </a:lnTo>
                <a:lnTo>
                  <a:pt x="258393" y="297192"/>
                </a:lnTo>
                <a:lnTo>
                  <a:pt x="284568" y="331285"/>
                </a:lnTo>
                <a:lnTo>
                  <a:pt x="291453" y="332373"/>
                </a:lnTo>
                <a:lnTo>
                  <a:pt x="298854" y="331787"/>
                </a:lnTo>
                <a:lnTo>
                  <a:pt x="325577" y="297192"/>
                </a:lnTo>
                <a:lnTo>
                  <a:pt x="325577" y="111010"/>
                </a:lnTo>
                <a:close/>
              </a:path>
            </a:pathLst>
          </a:custGeom>
          <a:solidFill>
            <a:srgbClr val="FFFFFF"/>
          </a:solidFill>
        </p:spPr>
        <p:txBody>
          <a:bodyPr wrap="square" lIns="0" tIns="0" rIns="0" bIns="0" rtlCol="0"/>
          <a:lstStyle/>
          <a:p>
            <a:endParaRPr/>
          </a:p>
        </p:txBody>
      </p:sp>
      <p:sp>
        <p:nvSpPr>
          <p:cNvPr id="58" name="object 58"/>
          <p:cNvSpPr/>
          <p:nvPr/>
        </p:nvSpPr>
        <p:spPr>
          <a:xfrm>
            <a:off x="12322895" y="4932700"/>
            <a:ext cx="148844" cy="148831"/>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9" name="object 59"/>
          <p:cNvSpPr/>
          <p:nvPr/>
        </p:nvSpPr>
        <p:spPr>
          <a:xfrm>
            <a:off x="12751182" y="4932700"/>
            <a:ext cx="148844" cy="148831"/>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0" name="object 60"/>
          <p:cNvSpPr/>
          <p:nvPr/>
        </p:nvSpPr>
        <p:spPr>
          <a:xfrm>
            <a:off x="12632314" y="5100330"/>
            <a:ext cx="386715" cy="691515"/>
          </a:xfrm>
          <a:custGeom>
            <a:avLst/>
            <a:gdLst/>
            <a:ahLst/>
            <a:cxnLst/>
            <a:rect l="l" t="t" r="r" b="b"/>
            <a:pathLst>
              <a:path w="386715" h="691514">
                <a:moveTo>
                  <a:pt x="185911" y="412026"/>
                </a:moveTo>
                <a:lnTo>
                  <a:pt x="119401" y="412026"/>
                </a:lnTo>
                <a:lnTo>
                  <a:pt x="119415" y="654418"/>
                </a:lnTo>
                <a:lnTo>
                  <a:pt x="139503" y="688247"/>
                </a:lnTo>
                <a:lnTo>
                  <a:pt x="148605" y="691413"/>
                </a:lnTo>
                <a:lnTo>
                  <a:pt x="157154" y="691350"/>
                </a:lnTo>
                <a:lnTo>
                  <a:pt x="185911" y="654418"/>
                </a:lnTo>
                <a:lnTo>
                  <a:pt x="185911" y="412026"/>
                </a:lnTo>
                <a:close/>
              </a:path>
              <a:path w="386715" h="691514">
                <a:moveTo>
                  <a:pt x="267166" y="412026"/>
                </a:moveTo>
                <a:lnTo>
                  <a:pt x="200668" y="412026"/>
                </a:lnTo>
                <a:lnTo>
                  <a:pt x="200668" y="654418"/>
                </a:lnTo>
                <a:lnTo>
                  <a:pt x="221623" y="688911"/>
                </a:lnTo>
                <a:lnTo>
                  <a:pt x="237975" y="691413"/>
                </a:lnTo>
                <a:lnTo>
                  <a:pt x="247077" y="688247"/>
                </a:lnTo>
                <a:lnTo>
                  <a:pt x="267152" y="654418"/>
                </a:lnTo>
                <a:lnTo>
                  <a:pt x="267166" y="412026"/>
                </a:lnTo>
                <a:close/>
              </a:path>
              <a:path w="386715" h="691514">
                <a:moveTo>
                  <a:pt x="267166" y="95592"/>
                </a:moveTo>
                <a:lnTo>
                  <a:pt x="119401" y="95592"/>
                </a:lnTo>
                <a:lnTo>
                  <a:pt x="39290" y="388302"/>
                </a:lnTo>
                <a:lnTo>
                  <a:pt x="38999" y="397051"/>
                </a:lnTo>
                <a:lnTo>
                  <a:pt x="42471" y="404645"/>
                </a:lnTo>
                <a:lnTo>
                  <a:pt x="48876" y="409999"/>
                </a:lnTo>
                <a:lnTo>
                  <a:pt x="57387" y="412026"/>
                </a:lnTo>
                <a:lnTo>
                  <a:pt x="329192" y="412026"/>
                </a:lnTo>
                <a:lnTo>
                  <a:pt x="337703" y="409999"/>
                </a:lnTo>
                <a:lnTo>
                  <a:pt x="344109" y="404645"/>
                </a:lnTo>
                <a:lnTo>
                  <a:pt x="347580" y="397051"/>
                </a:lnTo>
                <a:lnTo>
                  <a:pt x="347290" y="388302"/>
                </a:lnTo>
                <a:lnTo>
                  <a:pt x="267166" y="95592"/>
                </a:lnTo>
                <a:close/>
              </a:path>
              <a:path w="386715" h="691514">
                <a:moveTo>
                  <a:pt x="256345" y="0"/>
                </a:moveTo>
                <a:lnTo>
                  <a:pt x="130234" y="0"/>
                </a:lnTo>
                <a:lnTo>
                  <a:pt x="99182" y="9038"/>
                </a:lnTo>
                <a:lnTo>
                  <a:pt x="65028" y="48809"/>
                </a:lnTo>
                <a:lnTo>
                  <a:pt x="1317" y="265239"/>
                </a:lnTo>
                <a:lnTo>
                  <a:pt x="0" y="272651"/>
                </a:lnTo>
                <a:lnTo>
                  <a:pt x="286" y="280098"/>
                </a:lnTo>
                <a:lnTo>
                  <a:pt x="27615" y="303667"/>
                </a:lnTo>
                <a:lnTo>
                  <a:pt x="35073" y="302552"/>
                </a:lnTo>
                <a:lnTo>
                  <a:pt x="115070" y="95592"/>
                </a:lnTo>
                <a:lnTo>
                  <a:pt x="336488" y="95592"/>
                </a:lnTo>
                <a:lnTo>
                  <a:pt x="325636" y="57848"/>
                </a:lnTo>
                <a:lnTo>
                  <a:pt x="312545" y="24404"/>
                </a:lnTo>
                <a:lnTo>
                  <a:pt x="300964" y="7231"/>
                </a:lnTo>
                <a:lnTo>
                  <a:pt x="284396" y="903"/>
                </a:lnTo>
                <a:lnTo>
                  <a:pt x="256345" y="0"/>
                </a:lnTo>
                <a:close/>
              </a:path>
              <a:path w="386715" h="691514">
                <a:moveTo>
                  <a:pt x="336488" y="95592"/>
                </a:moveTo>
                <a:lnTo>
                  <a:pt x="271496" y="95592"/>
                </a:lnTo>
                <a:lnTo>
                  <a:pt x="328138" y="279895"/>
                </a:lnTo>
                <a:lnTo>
                  <a:pt x="331647" y="287709"/>
                </a:lnTo>
                <a:lnTo>
                  <a:pt x="336889" y="294333"/>
                </a:lnTo>
                <a:lnTo>
                  <a:pt x="343597" y="299403"/>
                </a:lnTo>
                <a:lnTo>
                  <a:pt x="351506" y="302552"/>
                </a:lnTo>
                <a:lnTo>
                  <a:pt x="358962" y="303667"/>
                </a:lnTo>
                <a:lnTo>
                  <a:pt x="366605" y="303017"/>
                </a:lnTo>
                <a:lnTo>
                  <a:pt x="386578" y="272651"/>
                </a:lnTo>
                <a:lnTo>
                  <a:pt x="385263" y="265239"/>
                </a:lnTo>
                <a:lnTo>
                  <a:pt x="336488" y="95592"/>
                </a:lnTo>
                <a:close/>
              </a:path>
            </a:pathLst>
          </a:custGeom>
          <a:solidFill>
            <a:srgbClr val="FFFFFF"/>
          </a:solidFill>
        </p:spPr>
        <p:txBody>
          <a:bodyPr wrap="square" lIns="0" tIns="0" rIns="0" bIns="0" rtlCol="0"/>
          <a:lstStyle/>
          <a:p>
            <a:endParaRPr/>
          </a:p>
        </p:txBody>
      </p:sp>
      <p:sp>
        <p:nvSpPr>
          <p:cNvPr id="61" name="object 61"/>
          <p:cNvSpPr/>
          <p:nvPr/>
        </p:nvSpPr>
        <p:spPr>
          <a:xfrm>
            <a:off x="11053491" y="5113609"/>
            <a:ext cx="541655" cy="574675"/>
          </a:xfrm>
          <a:custGeom>
            <a:avLst/>
            <a:gdLst/>
            <a:ahLst/>
            <a:cxnLst/>
            <a:rect l="l" t="t" r="r" b="b"/>
            <a:pathLst>
              <a:path w="541654" h="574675">
                <a:moveTo>
                  <a:pt x="47383" y="0"/>
                </a:moveTo>
                <a:lnTo>
                  <a:pt x="12044" y="15830"/>
                </a:lnTo>
                <a:lnTo>
                  <a:pt x="0" y="50101"/>
                </a:lnTo>
                <a:lnTo>
                  <a:pt x="5397" y="147662"/>
                </a:lnTo>
                <a:lnTo>
                  <a:pt x="5257" y="149555"/>
                </a:lnTo>
                <a:lnTo>
                  <a:pt x="5143" y="155041"/>
                </a:lnTo>
                <a:lnTo>
                  <a:pt x="5448" y="158114"/>
                </a:lnTo>
                <a:lnTo>
                  <a:pt x="6045" y="161175"/>
                </a:lnTo>
                <a:lnTo>
                  <a:pt x="6222" y="162547"/>
                </a:lnTo>
                <a:lnTo>
                  <a:pt x="10096" y="232562"/>
                </a:lnTo>
                <a:lnTo>
                  <a:pt x="41049" y="298210"/>
                </a:lnTo>
                <a:lnTo>
                  <a:pt x="108559" y="325005"/>
                </a:lnTo>
                <a:lnTo>
                  <a:pt x="238632" y="325005"/>
                </a:lnTo>
                <a:lnTo>
                  <a:pt x="250059" y="326514"/>
                </a:lnTo>
                <a:lnTo>
                  <a:pt x="260540" y="330871"/>
                </a:lnTo>
                <a:lnTo>
                  <a:pt x="269640" y="337826"/>
                </a:lnTo>
                <a:lnTo>
                  <a:pt x="276923" y="347129"/>
                </a:lnTo>
                <a:lnTo>
                  <a:pt x="385800" y="522858"/>
                </a:lnTo>
                <a:lnTo>
                  <a:pt x="403380" y="544585"/>
                </a:lnTo>
                <a:lnTo>
                  <a:pt x="425338" y="560831"/>
                </a:lnTo>
                <a:lnTo>
                  <a:pt x="450626" y="571011"/>
                </a:lnTo>
                <a:lnTo>
                  <a:pt x="478193" y="574535"/>
                </a:lnTo>
                <a:lnTo>
                  <a:pt x="485101" y="574314"/>
                </a:lnTo>
                <a:lnTo>
                  <a:pt x="522352" y="563043"/>
                </a:lnTo>
                <a:lnTo>
                  <a:pt x="541239" y="522511"/>
                </a:lnTo>
                <a:lnTo>
                  <a:pt x="539800" y="513245"/>
                </a:lnTo>
                <a:lnTo>
                  <a:pt x="533391" y="498811"/>
                </a:lnTo>
                <a:lnTo>
                  <a:pt x="522930" y="487537"/>
                </a:lnTo>
                <a:lnTo>
                  <a:pt x="509423" y="480201"/>
                </a:lnTo>
                <a:lnTo>
                  <a:pt x="505490" y="479539"/>
                </a:lnTo>
                <a:lnTo>
                  <a:pt x="473621" y="479539"/>
                </a:lnTo>
                <a:lnTo>
                  <a:pt x="469036" y="476973"/>
                </a:lnTo>
                <a:lnTo>
                  <a:pt x="358000" y="297726"/>
                </a:lnTo>
                <a:lnTo>
                  <a:pt x="307146" y="248219"/>
                </a:lnTo>
                <a:lnTo>
                  <a:pt x="238632" y="230060"/>
                </a:lnTo>
                <a:lnTo>
                  <a:pt x="105054" y="230060"/>
                </a:lnTo>
                <a:lnTo>
                  <a:pt x="103352" y="199516"/>
                </a:lnTo>
                <a:lnTo>
                  <a:pt x="277444" y="199516"/>
                </a:lnTo>
                <a:lnTo>
                  <a:pt x="295906" y="195780"/>
                </a:lnTo>
                <a:lnTo>
                  <a:pt x="311002" y="185596"/>
                </a:lnTo>
                <a:lnTo>
                  <a:pt x="321190" y="170504"/>
                </a:lnTo>
                <a:lnTo>
                  <a:pt x="324929" y="152044"/>
                </a:lnTo>
                <a:lnTo>
                  <a:pt x="321190" y="133584"/>
                </a:lnTo>
                <a:lnTo>
                  <a:pt x="311002" y="118492"/>
                </a:lnTo>
                <a:lnTo>
                  <a:pt x="295906" y="108308"/>
                </a:lnTo>
                <a:lnTo>
                  <a:pt x="277444" y="104571"/>
                </a:lnTo>
                <a:lnTo>
                  <a:pt x="98094" y="104571"/>
                </a:lnTo>
                <a:lnTo>
                  <a:pt x="94792" y="44856"/>
                </a:lnTo>
                <a:lnTo>
                  <a:pt x="90344" y="27233"/>
                </a:lnTo>
                <a:lnTo>
                  <a:pt x="80017" y="12993"/>
                </a:lnTo>
                <a:lnTo>
                  <a:pt x="65226" y="3470"/>
                </a:lnTo>
                <a:lnTo>
                  <a:pt x="47383" y="0"/>
                </a:lnTo>
                <a:close/>
              </a:path>
              <a:path w="541654" h="574675">
                <a:moveTo>
                  <a:pt x="493877" y="477583"/>
                </a:moveTo>
                <a:lnTo>
                  <a:pt x="489889" y="477583"/>
                </a:lnTo>
                <a:lnTo>
                  <a:pt x="485901" y="478078"/>
                </a:lnTo>
                <a:lnTo>
                  <a:pt x="482015" y="479094"/>
                </a:lnTo>
                <a:lnTo>
                  <a:pt x="478472" y="479539"/>
                </a:lnTo>
                <a:lnTo>
                  <a:pt x="505490" y="479539"/>
                </a:lnTo>
                <a:lnTo>
                  <a:pt x="493877" y="477583"/>
                </a:lnTo>
                <a:close/>
              </a:path>
            </a:pathLst>
          </a:custGeom>
          <a:solidFill>
            <a:srgbClr val="FFFFFF"/>
          </a:solidFill>
        </p:spPr>
        <p:txBody>
          <a:bodyPr wrap="square" lIns="0" tIns="0" rIns="0" bIns="0" rtlCol="0"/>
          <a:lstStyle/>
          <a:p>
            <a:endParaRPr/>
          </a:p>
        </p:txBody>
      </p:sp>
      <p:sp>
        <p:nvSpPr>
          <p:cNvPr id="62" name="object 62"/>
          <p:cNvSpPr/>
          <p:nvPr/>
        </p:nvSpPr>
        <p:spPr>
          <a:xfrm>
            <a:off x="11010427" y="4932696"/>
            <a:ext cx="160654" cy="16065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3" name="object 63"/>
          <p:cNvSpPr/>
          <p:nvPr/>
        </p:nvSpPr>
        <p:spPr>
          <a:xfrm>
            <a:off x="10855197" y="5239980"/>
            <a:ext cx="548640" cy="552450"/>
          </a:xfrm>
          <a:custGeom>
            <a:avLst/>
            <a:gdLst/>
            <a:ahLst/>
            <a:cxnLst/>
            <a:rect l="l" t="t" r="r" b="b"/>
            <a:pathLst>
              <a:path w="548640" h="552450">
                <a:moveTo>
                  <a:pt x="175564" y="0"/>
                </a:moveTo>
                <a:lnTo>
                  <a:pt x="132241" y="19011"/>
                </a:lnTo>
                <a:lnTo>
                  <a:pt x="94094" y="45169"/>
                </a:lnTo>
                <a:lnTo>
                  <a:pt x="61667" y="77914"/>
                </a:lnTo>
                <a:lnTo>
                  <a:pt x="35501" y="116686"/>
                </a:lnTo>
                <a:lnTo>
                  <a:pt x="16140" y="160925"/>
                </a:lnTo>
                <a:lnTo>
                  <a:pt x="4125" y="210070"/>
                </a:lnTo>
                <a:lnTo>
                  <a:pt x="0" y="263563"/>
                </a:lnTo>
                <a:lnTo>
                  <a:pt x="3783" y="310301"/>
                </a:lnTo>
                <a:lnTo>
                  <a:pt x="14733" y="354660"/>
                </a:lnTo>
                <a:lnTo>
                  <a:pt x="32251" y="396043"/>
                </a:lnTo>
                <a:lnTo>
                  <a:pt x="55740" y="433849"/>
                </a:lnTo>
                <a:lnTo>
                  <a:pt x="84601" y="467482"/>
                </a:lnTo>
                <a:lnTo>
                  <a:pt x="118234" y="496341"/>
                </a:lnTo>
                <a:lnTo>
                  <a:pt x="156042" y="519830"/>
                </a:lnTo>
                <a:lnTo>
                  <a:pt x="197427" y="537348"/>
                </a:lnTo>
                <a:lnTo>
                  <a:pt x="241789" y="548298"/>
                </a:lnTo>
                <a:lnTo>
                  <a:pt x="288531" y="552081"/>
                </a:lnTo>
                <a:lnTo>
                  <a:pt x="336514" y="548088"/>
                </a:lnTo>
                <a:lnTo>
                  <a:pt x="381965" y="536542"/>
                </a:lnTo>
                <a:lnTo>
                  <a:pt x="424234" y="518095"/>
                </a:lnTo>
                <a:lnTo>
                  <a:pt x="462676" y="493397"/>
                </a:lnTo>
                <a:lnTo>
                  <a:pt x="486939" y="471754"/>
                </a:lnTo>
                <a:lnTo>
                  <a:pt x="288531" y="471754"/>
                </a:lnTo>
                <a:lnTo>
                  <a:pt x="240849" y="466246"/>
                </a:lnTo>
                <a:lnTo>
                  <a:pt x="197049" y="450563"/>
                </a:lnTo>
                <a:lnTo>
                  <a:pt x="158390" y="425962"/>
                </a:lnTo>
                <a:lnTo>
                  <a:pt x="126131" y="393703"/>
                </a:lnTo>
                <a:lnTo>
                  <a:pt x="101531" y="355044"/>
                </a:lnTo>
                <a:lnTo>
                  <a:pt x="85847" y="311245"/>
                </a:lnTo>
                <a:lnTo>
                  <a:pt x="80340" y="263563"/>
                </a:lnTo>
                <a:lnTo>
                  <a:pt x="87238" y="204556"/>
                </a:lnTo>
                <a:lnTo>
                  <a:pt x="107062" y="154254"/>
                </a:lnTo>
                <a:lnTo>
                  <a:pt x="138509" y="113990"/>
                </a:lnTo>
                <a:lnTo>
                  <a:pt x="180276" y="85102"/>
                </a:lnTo>
                <a:lnTo>
                  <a:pt x="177660" y="37947"/>
                </a:lnTo>
                <a:lnTo>
                  <a:pt x="176898" y="33858"/>
                </a:lnTo>
                <a:lnTo>
                  <a:pt x="176530" y="29730"/>
                </a:lnTo>
                <a:lnTo>
                  <a:pt x="176530" y="24117"/>
                </a:lnTo>
                <a:lnTo>
                  <a:pt x="176619" y="19011"/>
                </a:lnTo>
                <a:lnTo>
                  <a:pt x="175564" y="0"/>
                </a:lnTo>
                <a:close/>
              </a:path>
              <a:path w="548640" h="552450">
                <a:moveTo>
                  <a:pt x="493522" y="299465"/>
                </a:moveTo>
                <a:lnTo>
                  <a:pt x="479536" y="346165"/>
                </a:lnTo>
                <a:lnTo>
                  <a:pt x="455585" y="387572"/>
                </a:lnTo>
                <a:lnTo>
                  <a:pt x="423087" y="422262"/>
                </a:lnTo>
                <a:lnTo>
                  <a:pt x="383465" y="448806"/>
                </a:lnTo>
                <a:lnTo>
                  <a:pt x="338139" y="465779"/>
                </a:lnTo>
                <a:lnTo>
                  <a:pt x="288531" y="471754"/>
                </a:lnTo>
                <a:lnTo>
                  <a:pt x="486939" y="471754"/>
                </a:lnTo>
                <a:lnTo>
                  <a:pt x="496643" y="463098"/>
                </a:lnTo>
                <a:lnTo>
                  <a:pt x="525488" y="427849"/>
                </a:lnTo>
                <a:lnTo>
                  <a:pt x="548563" y="388302"/>
                </a:lnTo>
                <a:lnTo>
                  <a:pt x="493522" y="299465"/>
                </a:lnTo>
                <a:close/>
              </a:path>
            </a:pathLst>
          </a:custGeom>
          <a:solidFill>
            <a:srgbClr val="FFFFFF"/>
          </a:solidFill>
        </p:spPr>
        <p:txBody>
          <a:bodyPr wrap="square" lIns="0" tIns="0" rIns="0" bIns="0" rtlCol="0"/>
          <a:lstStyle/>
          <a:p>
            <a:endParaRPr/>
          </a:p>
        </p:txBody>
      </p:sp>
      <p:sp>
        <p:nvSpPr>
          <p:cNvPr id="64" name="object 64"/>
          <p:cNvSpPr/>
          <p:nvPr/>
        </p:nvSpPr>
        <p:spPr>
          <a:xfrm>
            <a:off x="10773156" y="4251134"/>
            <a:ext cx="114300" cy="401320"/>
          </a:xfrm>
          <a:custGeom>
            <a:avLst/>
            <a:gdLst/>
            <a:ahLst/>
            <a:cxnLst/>
            <a:rect l="l" t="t" r="r" b="b"/>
            <a:pathLst>
              <a:path w="114300" h="401320">
                <a:moveTo>
                  <a:pt x="0" y="400862"/>
                </a:moveTo>
                <a:lnTo>
                  <a:pt x="114300" y="400862"/>
                </a:lnTo>
                <a:lnTo>
                  <a:pt x="114300" y="0"/>
                </a:lnTo>
                <a:lnTo>
                  <a:pt x="0" y="0"/>
                </a:lnTo>
                <a:lnTo>
                  <a:pt x="0" y="400862"/>
                </a:lnTo>
                <a:close/>
              </a:path>
            </a:pathLst>
          </a:custGeom>
          <a:solidFill>
            <a:srgbClr val="FFFFFF"/>
          </a:solidFill>
        </p:spPr>
        <p:txBody>
          <a:bodyPr wrap="square" lIns="0" tIns="0" rIns="0" bIns="0" rtlCol="0"/>
          <a:lstStyle/>
          <a:p>
            <a:endParaRPr/>
          </a:p>
        </p:txBody>
      </p:sp>
      <p:sp>
        <p:nvSpPr>
          <p:cNvPr id="65" name="object 65"/>
          <p:cNvSpPr/>
          <p:nvPr/>
        </p:nvSpPr>
        <p:spPr>
          <a:xfrm>
            <a:off x="11140858" y="4191076"/>
            <a:ext cx="114300" cy="461009"/>
          </a:xfrm>
          <a:custGeom>
            <a:avLst/>
            <a:gdLst/>
            <a:ahLst/>
            <a:cxnLst/>
            <a:rect l="l" t="t" r="r" b="b"/>
            <a:pathLst>
              <a:path w="114300" h="461010">
                <a:moveTo>
                  <a:pt x="0" y="460921"/>
                </a:moveTo>
                <a:lnTo>
                  <a:pt x="114300" y="460921"/>
                </a:lnTo>
                <a:lnTo>
                  <a:pt x="114300" y="0"/>
                </a:lnTo>
                <a:lnTo>
                  <a:pt x="0" y="0"/>
                </a:lnTo>
                <a:lnTo>
                  <a:pt x="0" y="460921"/>
                </a:lnTo>
                <a:close/>
              </a:path>
            </a:pathLst>
          </a:custGeom>
          <a:solidFill>
            <a:srgbClr val="FFFFFF"/>
          </a:solidFill>
        </p:spPr>
        <p:txBody>
          <a:bodyPr wrap="square" lIns="0" tIns="0" rIns="0" bIns="0" rtlCol="0"/>
          <a:lstStyle/>
          <a:p>
            <a:endParaRPr/>
          </a:p>
        </p:txBody>
      </p:sp>
      <p:sp>
        <p:nvSpPr>
          <p:cNvPr id="66" name="object 66"/>
          <p:cNvSpPr/>
          <p:nvPr/>
        </p:nvSpPr>
        <p:spPr>
          <a:xfrm>
            <a:off x="11508549" y="4373295"/>
            <a:ext cx="114300" cy="278765"/>
          </a:xfrm>
          <a:custGeom>
            <a:avLst/>
            <a:gdLst/>
            <a:ahLst/>
            <a:cxnLst/>
            <a:rect l="l" t="t" r="r" b="b"/>
            <a:pathLst>
              <a:path w="114300" h="278764">
                <a:moveTo>
                  <a:pt x="0" y="278701"/>
                </a:moveTo>
                <a:lnTo>
                  <a:pt x="114300" y="278701"/>
                </a:lnTo>
                <a:lnTo>
                  <a:pt x="114300" y="0"/>
                </a:lnTo>
                <a:lnTo>
                  <a:pt x="0" y="0"/>
                </a:lnTo>
                <a:lnTo>
                  <a:pt x="0" y="278701"/>
                </a:lnTo>
                <a:close/>
              </a:path>
            </a:pathLst>
          </a:custGeom>
          <a:solidFill>
            <a:srgbClr val="FFFFFF"/>
          </a:solidFill>
        </p:spPr>
        <p:txBody>
          <a:bodyPr wrap="square" lIns="0" tIns="0" rIns="0" bIns="0" rtlCol="0"/>
          <a:lstStyle/>
          <a:p>
            <a:endParaRPr/>
          </a:p>
        </p:txBody>
      </p:sp>
      <p:sp>
        <p:nvSpPr>
          <p:cNvPr id="67" name="object 67"/>
          <p:cNvSpPr/>
          <p:nvPr/>
        </p:nvSpPr>
        <p:spPr>
          <a:xfrm>
            <a:off x="12201906" y="3657600"/>
            <a:ext cx="114300" cy="994410"/>
          </a:xfrm>
          <a:custGeom>
            <a:avLst/>
            <a:gdLst/>
            <a:ahLst/>
            <a:cxnLst/>
            <a:rect l="l" t="t" r="r" b="b"/>
            <a:pathLst>
              <a:path w="114300" h="994410">
                <a:moveTo>
                  <a:pt x="0" y="994397"/>
                </a:moveTo>
                <a:lnTo>
                  <a:pt x="114300" y="994397"/>
                </a:lnTo>
                <a:lnTo>
                  <a:pt x="114300" y="0"/>
                </a:lnTo>
                <a:lnTo>
                  <a:pt x="0" y="0"/>
                </a:lnTo>
                <a:lnTo>
                  <a:pt x="0" y="994397"/>
                </a:lnTo>
                <a:close/>
              </a:path>
            </a:pathLst>
          </a:custGeom>
          <a:solidFill>
            <a:srgbClr val="FFFFFF"/>
          </a:solidFill>
        </p:spPr>
        <p:txBody>
          <a:bodyPr wrap="square" lIns="0" tIns="0" rIns="0" bIns="0" rtlCol="0"/>
          <a:lstStyle/>
          <a:p>
            <a:endParaRPr/>
          </a:p>
        </p:txBody>
      </p:sp>
      <p:sp>
        <p:nvSpPr>
          <p:cNvPr id="68" name="object 68"/>
          <p:cNvSpPr/>
          <p:nvPr/>
        </p:nvSpPr>
        <p:spPr>
          <a:xfrm>
            <a:off x="12569608" y="3479800"/>
            <a:ext cx="114300" cy="1172210"/>
          </a:xfrm>
          <a:custGeom>
            <a:avLst/>
            <a:gdLst/>
            <a:ahLst/>
            <a:cxnLst/>
            <a:rect l="l" t="t" r="r" b="b"/>
            <a:pathLst>
              <a:path w="114300" h="1172210">
                <a:moveTo>
                  <a:pt x="0" y="1172197"/>
                </a:moveTo>
                <a:lnTo>
                  <a:pt x="114300" y="1172197"/>
                </a:lnTo>
                <a:lnTo>
                  <a:pt x="114300" y="0"/>
                </a:lnTo>
                <a:lnTo>
                  <a:pt x="0" y="0"/>
                </a:lnTo>
                <a:lnTo>
                  <a:pt x="0" y="1172197"/>
                </a:lnTo>
                <a:close/>
              </a:path>
            </a:pathLst>
          </a:custGeom>
          <a:solidFill>
            <a:srgbClr val="FFFFFF"/>
          </a:solidFill>
        </p:spPr>
        <p:txBody>
          <a:bodyPr wrap="square" lIns="0" tIns="0" rIns="0" bIns="0" rtlCol="0"/>
          <a:lstStyle/>
          <a:p>
            <a:endParaRPr/>
          </a:p>
        </p:txBody>
      </p:sp>
      <p:sp>
        <p:nvSpPr>
          <p:cNvPr id="69" name="object 69"/>
          <p:cNvSpPr/>
          <p:nvPr/>
        </p:nvSpPr>
        <p:spPr>
          <a:xfrm>
            <a:off x="12937299" y="3901262"/>
            <a:ext cx="114300" cy="751205"/>
          </a:xfrm>
          <a:custGeom>
            <a:avLst/>
            <a:gdLst/>
            <a:ahLst/>
            <a:cxnLst/>
            <a:rect l="l" t="t" r="r" b="b"/>
            <a:pathLst>
              <a:path w="114300" h="751204">
                <a:moveTo>
                  <a:pt x="0" y="750735"/>
                </a:moveTo>
                <a:lnTo>
                  <a:pt x="114300" y="750735"/>
                </a:lnTo>
                <a:lnTo>
                  <a:pt x="114300" y="0"/>
                </a:lnTo>
                <a:lnTo>
                  <a:pt x="0" y="0"/>
                </a:lnTo>
                <a:lnTo>
                  <a:pt x="0" y="750735"/>
                </a:lnTo>
                <a:close/>
              </a:path>
            </a:pathLst>
          </a:custGeom>
          <a:solidFill>
            <a:srgbClr val="FFFFFF"/>
          </a:solidFill>
        </p:spPr>
        <p:txBody>
          <a:bodyPr wrap="square" lIns="0" tIns="0" rIns="0" bIns="0" rtlCol="0"/>
          <a:lstStyle/>
          <a:p>
            <a:endParaRPr/>
          </a:p>
        </p:txBody>
      </p:sp>
      <p:sp>
        <p:nvSpPr>
          <p:cNvPr id="70" name="object 70"/>
          <p:cNvSpPr/>
          <p:nvPr/>
        </p:nvSpPr>
        <p:spPr>
          <a:xfrm>
            <a:off x="10773152" y="4651994"/>
            <a:ext cx="2279015" cy="0"/>
          </a:xfrm>
          <a:custGeom>
            <a:avLst/>
            <a:gdLst/>
            <a:ahLst/>
            <a:cxnLst/>
            <a:rect l="l" t="t" r="r" b="b"/>
            <a:pathLst>
              <a:path w="2279015">
                <a:moveTo>
                  <a:pt x="0" y="0"/>
                </a:moveTo>
                <a:lnTo>
                  <a:pt x="2278456" y="0"/>
                </a:lnTo>
              </a:path>
            </a:pathLst>
          </a:custGeom>
          <a:ln w="12700">
            <a:solidFill>
              <a:srgbClr val="FFFFFF"/>
            </a:solidFill>
          </a:ln>
        </p:spPr>
        <p:txBody>
          <a:bodyPr wrap="square" lIns="0" tIns="0" rIns="0" bIns="0" rtlCol="0"/>
          <a:lstStyle/>
          <a:p>
            <a:endParaRPr/>
          </a:p>
        </p:txBody>
      </p:sp>
      <p:sp>
        <p:nvSpPr>
          <p:cNvPr id="71" name="object 71"/>
          <p:cNvSpPr/>
          <p:nvPr/>
        </p:nvSpPr>
        <p:spPr>
          <a:xfrm>
            <a:off x="1524000" y="8960586"/>
            <a:ext cx="376677" cy="202709"/>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2" name="object 72"/>
          <p:cNvSpPr/>
          <p:nvPr/>
        </p:nvSpPr>
        <p:spPr>
          <a:xfrm>
            <a:off x="4889500" y="9064218"/>
            <a:ext cx="3619500" cy="0"/>
          </a:xfrm>
          <a:custGeom>
            <a:avLst/>
            <a:gdLst/>
            <a:ahLst/>
            <a:cxnLst/>
            <a:rect l="l" t="t" r="r" b="b"/>
            <a:pathLst>
              <a:path w="3619500">
                <a:moveTo>
                  <a:pt x="0" y="0"/>
                </a:moveTo>
                <a:lnTo>
                  <a:pt x="3619500" y="0"/>
                </a:lnTo>
              </a:path>
            </a:pathLst>
          </a:custGeom>
          <a:ln w="12700">
            <a:solidFill>
              <a:srgbClr val="CCCCCC"/>
            </a:solidFill>
          </a:ln>
        </p:spPr>
        <p:txBody>
          <a:bodyPr wrap="square" lIns="0" tIns="0" rIns="0" bIns="0" rtlCol="0"/>
          <a:lstStyle/>
          <a:p>
            <a:endParaRPr/>
          </a:p>
        </p:txBody>
      </p:sp>
      <p:sp>
        <p:nvSpPr>
          <p:cNvPr id="73" name="object 73"/>
          <p:cNvSpPr/>
          <p:nvPr/>
        </p:nvSpPr>
        <p:spPr>
          <a:xfrm>
            <a:off x="8839200" y="9064218"/>
            <a:ext cx="6119495" cy="0"/>
          </a:xfrm>
          <a:custGeom>
            <a:avLst/>
            <a:gdLst/>
            <a:ahLst/>
            <a:cxnLst/>
            <a:rect l="l" t="t" r="r" b="b"/>
            <a:pathLst>
              <a:path w="6119494">
                <a:moveTo>
                  <a:pt x="0" y="0"/>
                </a:moveTo>
                <a:lnTo>
                  <a:pt x="6119202" y="0"/>
                </a:lnTo>
              </a:path>
            </a:pathLst>
          </a:custGeom>
          <a:ln w="12700">
            <a:solidFill>
              <a:srgbClr val="CCCCCC"/>
            </a:solidFill>
          </a:ln>
        </p:spPr>
        <p:txBody>
          <a:bodyPr wrap="square" lIns="0" tIns="0" rIns="0" bIns="0" rtlCol="0"/>
          <a:lstStyle/>
          <a:p>
            <a:endParaRPr/>
          </a:p>
        </p:txBody>
      </p:sp>
      <p:sp>
        <p:nvSpPr>
          <p:cNvPr id="74" name="object 74"/>
          <p:cNvSpPr/>
          <p:nvPr/>
        </p:nvSpPr>
        <p:spPr>
          <a:xfrm>
            <a:off x="15138400" y="8718143"/>
            <a:ext cx="685800" cy="685800"/>
          </a:xfrm>
          <a:custGeom>
            <a:avLst/>
            <a:gdLst/>
            <a:ahLst/>
            <a:cxnLst/>
            <a:rect l="l" t="t" r="r" b="b"/>
            <a:pathLst>
              <a:path w="685800" h="685800">
                <a:moveTo>
                  <a:pt x="342900" y="0"/>
                </a:moveTo>
                <a:lnTo>
                  <a:pt x="296369" y="3130"/>
                </a:lnTo>
                <a:lnTo>
                  <a:pt x="251742" y="12248"/>
                </a:lnTo>
                <a:lnTo>
                  <a:pt x="209426" y="26946"/>
                </a:lnTo>
                <a:lnTo>
                  <a:pt x="169830" y="46815"/>
                </a:lnTo>
                <a:lnTo>
                  <a:pt x="133362" y="71446"/>
                </a:lnTo>
                <a:lnTo>
                  <a:pt x="100431" y="100431"/>
                </a:lnTo>
                <a:lnTo>
                  <a:pt x="71446" y="133362"/>
                </a:lnTo>
                <a:lnTo>
                  <a:pt x="46815" y="169830"/>
                </a:lnTo>
                <a:lnTo>
                  <a:pt x="26946" y="209426"/>
                </a:lnTo>
                <a:lnTo>
                  <a:pt x="12248" y="251742"/>
                </a:lnTo>
                <a:lnTo>
                  <a:pt x="3130" y="296369"/>
                </a:lnTo>
                <a:lnTo>
                  <a:pt x="0" y="342900"/>
                </a:lnTo>
                <a:lnTo>
                  <a:pt x="3130" y="389430"/>
                </a:lnTo>
                <a:lnTo>
                  <a:pt x="12248" y="434057"/>
                </a:lnTo>
                <a:lnTo>
                  <a:pt x="26946" y="476373"/>
                </a:lnTo>
                <a:lnTo>
                  <a:pt x="46815" y="515969"/>
                </a:lnTo>
                <a:lnTo>
                  <a:pt x="71446" y="552437"/>
                </a:lnTo>
                <a:lnTo>
                  <a:pt x="100431" y="585368"/>
                </a:lnTo>
                <a:lnTo>
                  <a:pt x="133362" y="614353"/>
                </a:lnTo>
                <a:lnTo>
                  <a:pt x="169830" y="638984"/>
                </a:lnTo>
                <a:lnTo>
                  <a:pt x="209426" y="658853"/>
                </a:lnTo>
                <a:lnTo>
                  <a:pt x="251742" y="673551"/>
                </a:lnTo>
                <a:lnTo>
                  <a:pt x="296369" y="682669"/>
                </a:lnTo>
                <a:lnTo>
                  <a:pt x="342900" y="685800"/>
                </a:lnTo>
                <a:lnTo>
                  <a:pt x="389430" y="682669"/>
                </a:lnTo>
                <a:lnTo>
                  <a:pt x="434057" y="673551"/>
                </a:lnTo>
                <a:lnTo>
                  <a:pt x="476373" y="658853"/>
                </a:lnTo>
                <a:lnTo>
                  <a:pt x="515969" y="638984"/>
                </a:lnTo>
                <a:lnTo>
                  <a:pt x="552437" y="614353"/>
                </a:lnTo>
                <a:lnTo>
                  <a:pt x="585368" y="585368"/>
                </a:lnTo>
                <a:lnTo>
                  <a:pt x="614353" y="552437"/>
                </a:lnTo>
                <a:lnTo>
                  <a:pt x="638984" y="515969"/>
                </a:lnTo>
                <a:lnTo>
                  <a:pt x="658853" y="476373"/>
                </a:lnTo>
                <a:lnTo>
                  <a:pt x="673551" y="434057"/>
                </a:lnTo>
                <a:lnTo>
                  <a:pt x="682669" y="389430"/>
                </a:lnTo>
                <a:lnTo>
                  <a:pt x="685800" y="342900"/>
                </a:lnTo>
                <a:lnTo>
                  <a:pt x="682669" y="296369"/>
                </a:lnTo>
                <a:lnTo>
                  <a:pt x="673551" y="251742"/>
                </a:lnTo>
                <a:lnTo>
                  <a:pt x="658853" y="209426"/>
                </a:lnTo>
                <a:lnTo>
                  <a:pt x="638984" y="169830"/>
                </a:lnTo>
                <a:lnTo>
                  <a:pt x="614353" y="133362"/>
                </a:lnTo>
                <a:lnTo>
                  <a:pt x="585368" y="100431"/>
                </a:lnTo>
                <a:lnTo>
                  <a:pt x="552437" y="71446"/>
                </a:lnTo>
                <a:lnTo>
                  <a:pt x="515969" y="46815"/>
                </a:lnTo>
                <a:lnTo>
                  <a:pt x="476373" y="26946"/>
                </a:lnTo>
                <a:lnTo>
                  <a:pt x="434057" y="12248"/>
                </a:lnTo>
                <a:lnTo>
                  <a:pt x="389430" y="3130"/>
                </a:lnTo>
                <a:lnTo>
                  <a:pt x="342900" y="0"/>
                </a:lnTo>
                <a:close/>
              </a:path>
            </a:pathLst>
          </a:custGeom>
          <a:solidFill>
            <a:srgbClr val="00A0D2"/>
          </a:solidFill>
        </p:spPr>
        <p:txBody>
          <a:bodyPr wrap="square" lIns="0" tIns="0" rIns="0" bIns="0" rtlCol="0"/>
          <a:lstStyle/>
          <a:p>
            <a:endParaRPr/>
          </a:p>
        </p:txBody>
      </p:sp>
      <p:sp>
        <p:nvSpPr>
          <p:cNvPr id="75" name="object 75"/>
          <p:cNvSpPr/>
          <p:nvPr/>
        </p:nvSpPr>
        <p:spPr>
          <a:xfrm>
            <a:off x="15318303" y="8812649"/>
            <a:ext cx="364490" cy="487680"/>
          </a:xfrm>
          <a:custGeom>
            <a:avLst/>
            <a:gdLst/>
            <a:ahLst/>
            <a:cxnLst/>
            <a:rect l="l" t="t" r="r" b="b"/>
            <a:pathLst>
              <a:path w="364490" h="487679">
                <a:moveTo>
                  <a:pt x="279908" y="305892"/>
                </a:moveTo>
                <a:lnTo>
                  <a:pt x="247047" y="313027"/>
                </a:lnTo>
                <a:lnTo>
                  <a:pt x="220210" y="332484"/>
                </a:lnTo>
                <a:lnTo>
                  <a:pt x="202114" y="361340"/>
                </a:lnTo>
                <a:lnTo>
                  <a:pt x="195478" y="396671"/>
                </a:lnTo>
                <a:lnTo>
                  <a:pt x="202114" y="432003"/>
                </a:lnTo>
                <a:lnTo>
                  <a:pt x="220210" y="460859"/>
                </a:lnTo>
                <a:lnTo>
                  <a:pt x="247047" y="480316"/>
                </a:lnTo>
                <a:lnTo>
                  <a:pt x="279908" y="487451"/>
                </a:lnTo>
                <a:lnTo>
                  <a:pt x="312775" y="480316"/>
                </a:lnTo>
                <a:lnTo>
                  <a:pt x="339617" y="460859"/>
                </a:lnTo>
                <a:lnTo>
                  <a:pt x="347750" y="447890"/>
                </a:lnTo>
                <a:lnTo>
                  <a:pt x="255638" y="447890"/>
                </a:lnTo>
                <a:lnTo>
                  <a:pt x="214591" y="403745"/>
                </a:lnTo>
                <a:lnTo>
                  <a:pt x="214591" y="394639"/>
                </a:lnTo>
                <a:lnTo>
                  <a:pt x="225044" y="383400"/>
                </a:lnTo>
                <a:lnTo>
                  <a:pt x="286247" y="383400"/>
                </a:lnTo>
                <a:lnTo>
                  <a:pt x="323011" y="343877"/>
                </a:lnTo>
                <a:lnTo>
                  <a:pt x="346762" y="343877"/>
                </a:lnTo>
                <a:lnTo>
                  <a:pt x="339617" y="332484"/>
                </a:lnTo>
                <a:lnTo>
                  <a:pt x="312775" y="313027"/>
                </a:lnTo>
                <a:lnTo>
                  <a:pt x="279908" y="305892"/>
                </a:lnTo>
                <a:close/>
              </a:path>
              <a:path w="364490" h="487679">
                <a:moveTo>
                  <a:pt x="68122" y="49123"/>
                </a:moveTo>
                <a:lnTo>
                  <a:pt x="28003" y="49123"/>
                </a:lnTo>
                <a:lnTo>
                  <a:pt x="17126" y="51501"/>
                </a:lnTo>
                <a:lnTo>
                  <a:pt x="8221" y="57975"/>
                </a:lnTo>
                <a:lnTo>
                  <a:pt x="2208" y="67554"/>
                </a:lnTo>
                <a:lnTo>
                  <a:pt x="0" y="79247"/>
                </a:lnTo>
                <a:lnTo>
                  <a:pt x="124" y="422617"/>
                </a:lnTo>
                <a:lnTo>
                  <a:pt x="2209" y="433654"/>
                </a:lnTo>
                <a:lnTo>
                  <a:pt x="8224" y="443228"/>
                </a:lnTo>
                <a:lnTo>
                  <a:pt x="17128" y="449694"/>
                </a:lnTo>
                <a:lnTo>
                  <a:pt x="28003" y="452069"/>
                </a:lnTo>
                <a:lnTo>
                  <a:pt x="187604" y="452069"/>
                </a:lnTo>
                <a:lnTo>
                  <a:pt x="184309" y="445214"/>
                </a:lnTo>
                <a:lnTo>
                  <a:pt x="181446" y="438096"/>
                </a:lnTo>
                <a:lnTo>
                  <a:pt x="179033" y="430734"/>
                </a:lnTo>
                <a:lnTo>
                  <a:pt x="177088" y="423151"/>
                </a:lnTo>
                <a:lnTo>
                  <a:pt x="27406" y="423151"/>
                </a:lnTo>
                <a:lnTo>
                  <a:pt x="26898" y="422617"/>
                </a:lnTo>
                <a:lnTo>
                  <a:pt x="26898" y="127241"/>
                </a:lnTo>
                <a:lnTo>
                  <a:pt x="27393" y="126707"/>
                </a:lnTo>
                <a:lnTo>
                  <a:pt x="284429" y="126707"/>
                </a:lnTo>
                <a:lnTo>
                  <a:pt x="284429" y="86944"/>
                </a:lnTo>
                <a:lnTo>
                  <a:pt x="99237" y="86944"/>
                </a:lnTo>
                <a:lnTo>
                  <a:pt x="87069" y="84285"/>
                </a:lnTo>
                <a:lnTo>
                  <a:pt x="77103" y="77044"/>
                </a:lnTo>
                <a:lnTo>
                  <a:pt x="70368" y="66327"/>
                </a:lnTo>
                <a:lnTo>
                  <a:pt x="67894" y="53238"/>
                </a:lnTo>
                <a:lnTo>
                  <a:pt x="67970" y="50469"/>
                </a:lnTo>
                <a:lnTo>
                  <a:pt x="68122" y="49123"/>
                </a:lnTo>
                <a:close/>
              </a:path>
              <a:path w="364490" h="487679">
                <a:moveTo>
                  <a:pt x="346762" y="343877"/>
                </a:moveTo>
                <a:lnTo>
                  <a:pt x="331482" y="343877"/>
                </a:lnTo>
                <a:lnTo>
                  <a:pt x="341934" y="355117"/>
                </a:lnTo>
                <a:lnTo>
                  <a:pt x="341934" y="364235"/>
                </a:lnTo>
                <a:lnTo>
                  <a:pt x="264121" y="447890"/>
                </a:lnTo>
                <a:lnTo>
                  <a:pt x="347750" y="447890"/>
                </a:lnTo>
                <a:lnTo>
                  <a:pt x="357714" y="432003"/>
                </a:lnTo>
                <a:lnTo>
                  <a:pt x="364350" y="396671"/>
                </a:lnTo>
                <a:lnTo>
                  <a:pt x="357714" y="361340"/>
                </a:lnTo>
                <a:lnTo>
                  <a:pt x="346762" y="343877"/>
                </a:lnTo>
                <a:close/>
              </a:path>
              <a:path w="364490" h="487679">
                <a:moveTo>
                  <a:pt x="286247" y="383400"/>
                </a:moveTo>
                <a:lnTo>
                  <a:pt x="233514" y="383400"/>
                </a:lnTo>
                <a:lnTo>
                  <a:pt x="259880" y="411746"/>
                </a:lnTo>
                <a:lnTo>
                  <a:pt x="286247" y="383400"/>
                </a:lnTo>
                <a:close/>
              </a:path>
              <a:path w="364490" h="487679">
                <a:moveTo>
                  <a:pt x="63474" y="352907"/>
                </a:moveTo>
                <a:lnTo>
                  <a:pt x="58864" y="352907"/>
                </a:lnTo>
                <a:lnTo>
                  <a:pt x="53162" y="359028"/>
                </a:lnTo>
                <a:lnTo>
                  <a:pt x="53162" y="363981"/>
                </a:lnTo>
                <a:lnTo>
                  <a:pt x="70713" y="382854"/>
                </a:lnTo>
                <a:lnTo>
                  <a:pt x="75323" y="382854"/>
                </a:lnTo>
                <a:lnTo>
                  <a:pt x="93638" y="363169"/>
                </a:lnTo>
                <a:lnTo>
                  <a:pt x="73025" y="363169"/>
                </a:lnTo>
                <a:lnTo>
                  <a:pt x="63474" y="352907"/>
                </a:lnTo>
                <a:close/>
              </a:path>
              <a:path w="364490" h="487679">
                <a:moveTo>
                  <a:pt x="176784" y="357708"/>
                </a:moveTo>
                <a:lnTo>
                  <a:pt x="115620" y="357708"/>
                </a:lnTo>
                <a:lnTo>
                  <a:pt x="112356" y="361213"/>
                </a:lnTo>
                <a:lnTo>
                  <a:pt x="112356" y="369862"/>
                </a:lnTo>
                <a:lnTo>
                  <a:pt x="115620" y="373379"/>
                </a:lnTo>
                <a:lnTo>
                  <a:pt x="176784" y="373379"/>
                </a:lnTo>
                <a:lnTo>
                  <a:pt x="180047" y="369862"/>
                </a:lnTo>
                <a:lnTo>
                  <a:pt x="180047" y="361213"/>
                </a:lnTo>
                <a:lnTo>
                  <a:pt x="176784" y="357708"/>
                </a:lnTo>
                <a:close/>
              </a:path>
              <a:path w="364490" h="487679">
                <a:moveTo>
                  <a:pt x="102387" y="336562"/>
                </a:moveTo>
                <a:lnTo>
                  <a:pt x="97777" y="336562"/>
                </a:lnTo>
                <a:lnTo>
                  <a:pt x="73025" y="363169"/>
                </a:lnTo>
                <a:lnTo>
                  <a:pt x="93638" y="363169"/>
                </a:lnTo>
                <a:lnTo>
                  <a:pt x="108077" y="347649"/>
                </a:lnTo>
                <a:lnTo>
                  <a:pt x="108077" y="342684"/>
                </a:lnTo>
                <a:lnTo>
                  <a:pt x="102387" y="336562"/>
                </a:lnTo>
                <a:close/>
              </a:path>
              <a:path w="364490" h="487679">
                <a:moveTo>
                  <a:pt x="63474" y="291655"/>
                </a:moveTo>
                <a:lnTo>
                  <a:pt x="58864" y="291655"/>
                </a:lnTo>
                <a:lnTo>
                  <a:pt x="53162" y="297776"/>
                </a:lnTo>
                <a:lnTo>
                  <a:pt x="53162" y="302729"/>
                </a:lnTo>
                <a:lnTo>
                  <a:pt x="70713" y="321602"/>
                </a:lnTo>
                <a:lnTo>
                  <a:pt x="75323" y="321602"/>
                </a:lnTo>
                <a:lnTo>
                  <a:pt x="93631" y="301917"/>
                </a:lnTo>
                <a:lnTo>
                  <a:pt x="73025" y="301917"/>
                </a:lnTo>
                <a:lnTo>
                  <a:pt x="63474" y="291655"/>
                </a:lnTo>
                <a:close/>
              </a:path>
              <a:path w="364490" h="487679">
                <a:moveTo>
                  <a:pt x="212877" y="296443"/>
                </a:moveTo>
                <a:lnTo>
                  <a:pt x="115620" y="296443"/>
                </a:lnTo>
                <a:lnTo>
                  <a:pt x="112356" y="299961"/>
                </a:lnTo>
                <a:lnTo>
                  <a:pt x="112356" y="308609"/>
                </a:lnTo>
                <a:lnTo>
                  <a:pt x="115620" y="312115"/>
                </a:lnTo>
                <a:lnTo>
                  <a:pt x="212877" y="312115"/>
                </a:lnTo>
                <a:lnTo>
                  <a:pt x="216141" y="308609"/>
                </a:lnTo>
                <a:lnTo>
                  <a:pt x="216141" y="299961"/>
                </a:lnTo>
                <a:lnTo>
                  <a:pt x="212877" y="296443"/>
                </a:lnTo>
                <a:close/>
              </a:path>
              <a:path w="364490" h="487679">
                <a:moveTo>
                  <a:pt x="102387" y="275310"/>
                </a:moveTo>
                <a:lnTo>
                  <a:pt x="97777" y="275310"/>
                </a:lnTo>
                <a:lnTo>
                  <a:pt x="73025" y="301917"/>
                </a:lnTo>
                <a:lnTo>
                  <a:pt x="93631" y="301917"/>
                </a:lnTo>
                <a:lnTo>
                  <a:pt x="108077" y="286384"/>
                </a:lnTo>
                <a:lnTo>
                  <a:pt x="108077" y="281431"/>
                </a:lnTo>
                <a:lnTo>
                  <a:pt x="102387" y="275310"/>
                </a:lnTo>
                <a:close/>
              </a:path>
              <a:path w="364490" h="487679">
                <a:moveTo>
                  <a:pt x="284429" y="126707"/>
                </a:moveTo>
                <a:lnTo>
                  <a:pt x="257022" y="126707"/>
                </a:lnTo>
                <a:lnTo>
                  <a:pt x="257517" y="127241"/>
                </a:lnTo>
                <a:lnTo>
                  <a:pt x="257517" y="285584"/>
                </a:lnTo>
                <a:lnTo>
                  <a:pt x="264731" y="283895"/>
                </a:lnTo>
                <a:lnTo>
                  <a:pt x="272224" y="283006"/>
                </a:lnTo>
                <a:lnTo>
                  <a:pt x="284429" y="283006"/>
                </a:lnTo>
                <a:lnTo>
                  <a:pt x="284429" y="126707"/>
                </a:lnTo>
                <a:close/>
              </a:path>
              <a:path w="364490" h="487679">
                <a:moveTo>
                  <a:pt x="284429" y="283006"/>
                </a:moveTo>
                <a:lnTo>
                  <a:pt x="281432" y="283006"/>
                </a:lnTo>
                <a:lnTo>
                  <a:pt x="284429" y="283121"/>
                </a:lnTo>
                <a:close/>
              </a:path>
              <a:path w="364490" h="487679">
                <a:moveTo>
                  <a:pt x="63474" y="230390"/>
                </a:moveTo>
                <a:lnTo>
                  <a:pt x="58864" y="230390"/>
                </a:lnTo>
                <a:lnTo>
                  <a:pt x="53162" y="236512"/>
                </a:lnTo>
                <a:lnTo>
                  <a:pt x="53162" y="241477"/>
                </a:lnTo>
                <a:lnTo>
                  <a:pt x="70713" y="260337"/>
                </a:lnTo>
                <a:lnTo>
                  <a:pt x="75323" y="260337"/>
                </a:lnTo>
                <a:lnTo>
                  <a:pt x="93626" y="240664"/>
                </a:lnTo>
                <a:lnTo>
                  <a:pt x="73025" y="240664"/>
                </a:lnTo>
                <a:lnTo>
                  <a:pt x="63474" y="230390"/>
                </a:lnTo>
                <a:close/>
              </a:path>
              <a:path w="364490" h="487679">
                <a:moveTo>
                  <a:pt x="226542" y="235191"/>
                </a:moveTo>
                <a:lnTo>
                  <a:pt x="115620" y="235191"/>
                </a:lnTo>
                <a:lnTo>
                  <a:pt x="112356" y="238696"/>
                </a:lnTo>
                <a:lnTo>
                  <a:pt x="112356" y="247357"/>
                </a:lnTo>
                <a:lnTo>
                  <a:pt x="115620" y="250863"/>
                </a:lnTo>
                <a:lnTo>
                  <a:pt x="226542" y="250863"/>
                </a:lnTo>
                <a:lnTo>
                  <a:pt x="229806" y="247357"/>
                </a:lnTo>
                <a:lnTo>
                  <a:pt x="229806" y="238696"/>
                </a:lnTo>
                <a:lnTo>
                  <a:pt x="226542" y="235191"/>
                </a:lnTo>
                <a:close/>
              </a:path>
              <a:path w="364490" h="487679">
                <a:moveTo>
                  <a:pt x="102387" y="214058"/>
                </a:moveTo>
                <a:lnTo>
                  <a:pt x="97777" y="214058"/>
                </a:lnTo>
                <a:lnTo>
                  <a:pt x="73025" y="240664"/>
                </a:lnTo>
                <a:lnTo>
                  <a:pt x="93626" y="240664"/>
                </a:lnTo>
                <a:lnTo>
                  <a:pt x="108077" y="225132"/>
                </a:lnTo>
                <a:lnTo>
                  <a:pt x="108077" y="220179"/>
                </a:lnTo>
                <a:lnTo>
                  <a:pt x="102387" y="214058"/>
                </a:lnTo>
                <a:close/>
              </a:path>
              <a:path w="364490" h="487679">
                <a:moveTo>
                  <a:pt x="63474" y="169138"/>
                </a:moveTo>
                <a:lnTo>
                  <a:pt x="58864" y="169138"/>
                </a:lnTo>
                <a:lnTo>
                  <a:pt x="53162" y="175259"/>
                </a:lnTo>
                <a:lnTo>
                  <a:pt x="53162" y="180225"/>
                </a:lnTo>
                <a:lnTo>
                  <a:pt x="70713" y="199085"/>
                </a:lnTo>
                <a:lnTo>
                  <a:pt x="75323" y="199085"/>
                </a:lnTo>
                <a:lnTo>
                  <a:pt x="93628" y="179412"/>
                </a:lnTo>
                <a:lnTo>
                  <a:pt x="73025" y="179412"/>
                </a:lnTo>
                <a:lnTo>
                  <a:pt x="63474" y="169138"/>
                </a:lnTo>
                <a:close/>
              </a:path>
              <a:path w="364490" h="487679">
                <a:moveTo>
                  <a:pt x="226542" y="173939"/>
                </a:moveTo>
                <a:lnTo>
                  <a:pt x="115620" y="173939"/>
                </a:lnTo>
                <a:lnTo>
                  <a:pt x="112356" y="177444"/>
                </a:lnTo>
                <a:lnTo>
                  <a:pt x="112356" y="186105"/>
                </a:lnTo>
                <a:lnTo>
                  <a:pt x="115620" y="189610"/>
                </a:lnTo>
                <a:lnTo>
                  <a:pt x="226542" y="189610"/>
                </a:lnTo>
                <a:lnTo>
                  <a:pt x="229806" y="186105"/>
                </a:lnTo>
                <a:lnTo>
                  <a:pt x="229806" y="177444"/>
                </a:lnTo>
                <a:lnTo>
                  <a:pt x="226542" y="173939"/>
                </a:lnTo>
                <a:close/>
              </a:path>
              <a:path w="364490" h="487679">
                <a:moveTo>
                  <a:pt x="102387" y="152806"/>
                </a:moveTo>
                <a:lnTo>
                  <a:pt x="97777" y="152806"/>
                </a:lnTo>
                <a:lnTo>
                  <a:pt x="73025" y="179412"/>
                </a:lnTo>
                <a:lnTo>
                  <a:pt x="93628" y="179412"/>
                </a:lnTo>
                <a:lnTo>
                  <a:pt x="108077" y="163880"/>
                </a:lnTo>
                <a:lnTo>
                  <a:pt x="108077" y="158915"/>
                </a:lnTo>
                <a:lnTo>
                  <a:pt x="102387" y="152806"/>
                </a:lnTo>
                <a:close/>
              </a:path>
              <a:path w="364490" h="487679">
                <a:moveTo>
                  <a:pt x="256413" y="49123"/>
                </a:moveTo>
                <a:lnTo>
                  <a:pt x="216293" y="49123"/>
                </a:lnTo>
                <a:lnTo>
                  <a:pt x="216458" y="50469"/>
                </a:lnTo>
                <a:lnTo>
                  <a:pt x="216535" y="53238"/>
                </a:lnTo>
                <a:lnTo>
                  <a:pt x="214060" y="66327"/>
                </a:lnTo>
                <a:lnTo>
                  <a:pt x="207324" y="77044"/>
                </a:lnTo>
                <a:lnTo>
                  <a:pt x="197354" y="84285"/>
                </a:lnTo>
                <a:lnTo>
                  <a:pt x="185178" y="86944"/>
                </a:lnTo>
                <a:lnTo>
                  <a:pt x="284429" y="86944"/>
                </a:lnTo>
                <a:lnTo>
                  <a:pt x="284429" y="79247"/>
                </a:lnTo>
                <a:lnTo>
                  <a:pt x="282214" y="67549"/>
                </a:lnTo>
                <a:lnTo>
                  <a:pt x="276191" y="57970"/>
                </a:lnTo>
                <a:lnTo>
                  <a:pt x="267281" y="51499"/>
                </a:lnTo>
                <a:lnTo>
                  <a:pt x="256413" y="49123"/>
                </a:lnTo>
                <a:close/>
              </a:path>
              <a:path w="364490" h="487679">
                <a:moveTo>
                  <a:pt x="185178" y="31089"/>
                </a:moveTo>
                <a:lnTo>
                  <a:pt x="99237" y="31089"/>
                </a:lnTo>
                <a:lnTo>
                  <a:pt x="91239" y="32837"/>
                </a:lnTo>
                <a:lnTo>
                  <a:pt x="84689" y="37596"/>
                </a:lnTo>
                <a:lnTo>
                  <a:pt x="80264" y="44639"/>
                </a:lnTo>
                <a:lnTo>
                  <a:pt x="78638" y="53238"/>
                </a:lnTo>
                <a:lnTo>
                  <a:pt x="80264" y="61837"/>
                </a:lnTo>
                <a:lnTo>
                  <a:pt x="84689" y="68880"/>
                </a:lnTo>
                <a:lnTo>
                  <a:pt x="91239" y="73639"/>
                </a:lnTo>
                <a:lnTo>
                  <a:pt x="99237" y="75387"/>
                </a:lnTo>
                <a:lnTo>
                  <a:pt x="185178" y="75387"/>
                </a:lnTo>
                <a:lnTo>
                  <a:pt x="193176" y="73639"/>
                </a:lnTo>
                <a:lnTo>
                  <a:pt x="199726" y="68880"/>
                </a:lnTo>
                <a:lnTo>
                  <a:pt x="204152" y="61837"/>
                </a:lnTo>
                <a:lnTo>
                  <a:pt x="205778" y="53238"/>
                </a:lnTo>
                <a:lnTo>
                  <a:pt x="204152" y="44639"/>
                </a:lnTo>
                <a:lnTo>
                  <a:pt x="199726" y="37596"/>
                </a:lnTo>
                <a:lnTo>
                  <a:pt x="193176" y="32837"/>
                </a:lnTo>
                <a:lnTo>
                  <a:pt x="185178" y="31089"/>
                </a:lnTo>
                <a:close/>
              </a:path>
              <a:path w="364490" h="487679">
                <a:moveTo>
                  <a:pt x="147104" y="0"/>
                </a:moveTo>
                <a:lnTo>
                  <a:pt x="137312" y="0"/>
                </a:lnTo>
                <a:lnTo>
                  <a:pt x="132867" y="2158"/>
                </a:lnTo>
                <a:lnTo>
                  <a:pt x="129654" y="5613"/>
                </a:lnTo>
                <a:lnTo>
                  <a:pt x="126428" y="9093"/>
                </a:lnTo>
                <a:lnTo>
                  <a:pt x="124434" y="13868"/>
                </a:lnTo>
                <a:lnTo>
                  <a:pt x="124434" y="31089"/>
                </a:lnTo>
                <a:lnTo>
                  <a:pt x="159981" y="31089"/>
                </a:lnTo>
                <a:lnTo>
                  <a:pt x="159981" y="28193"/>
                </a:lnTo>
                <a:lnTo>
                  <a:pt x="135648" y="28193"/>
                </a:lnTo>
                <a:lnTo>
                  <a:pt x="135648" y="17170"/>
                </a:lnTo>
                <a:lnTo>
                  <a:pt x="136385" y="15405"/>
                </a:lnTo>
                <a:lnTo>
                  <a:pt x="137554" y="14135"/>
                </a:lnTo>
                <a:lnTo>
                  <a:pt x="138760" y="12852"/>
                </a:lnTo>
                <a:lnTo>
                  <a:pt x="140411" y="12064"/>
                </a:lnTo>
                <a:lnTo>
                  <a:pt x="159228" y="12064"/>
                </a:lnTo>
                <a:lnTo>
                  <a:pt x="157988" y="9093"/>
                </a:lnTo>
                <a:lnTo>
                  <a:pt x="154774" y="5638"/>
                </a:lnTo>
                <a:lnTo>
                  <a:pt x="151549" y="2158"/>
                </a:lnTo>
                <a:lnTo>
                  <a:pt x="147104" y="0"/>
                </a:lnTo>
                <a:close/>
              </a:path>
              <a:path w="364490" h="487679">
                <a:moveTo>
                  <a:pt x="159981" y="14122"/>
                </a:moveTo>
                <a:lnTo>
                  <a:pt x="146850" y="14122"/>
                </a:lnTo>
                <a:lnTo>
                  <a:pt x="148043" y="15405"/>
                </a:lnTo>
                <a:lnTo>
                  <a:pt x="148780" y="17170"/>
                </a:lnTo>
                <a:lnTo>
                  <a:pt x="148780" y="28193"/>
                </a:lnTo>
                <a:lnTo>
                  <a:pt x="159981" y="28193"/>
                </a:lnTo>
                <a:lnTo>
                  <a:pt x="159981" y="14122"/>
                </a:lnTo>
                <a:close/>
              </a:path>
              <a:path w="364490" h="487679">
                <a:moveTo>
                  <a:pt x="137590" y="14122"/>
                </a:moveTo>
                <a:close/>
              </a:path>
              <a:path w="364490" h="487679">
                <a:moveTo>
                  <a:pt x="159228" y="12064"/>
                </a:moveTo>
                <a:lnTo>
                  <a:pt x="144018" y="12064"/>
                </a:lnTo>
                <a:lnTo>
                  <a:pt x="145656" y="12852"/>
                </a:lnTo>
                <a:lnTo>
                  <a:pt x="146837" y="14135"/>
                </a:lnTo>
                <a:lnTo>
                  <a:pt x="159981" y="14122"/>
                </a:lnTo>
                <a:lnTo>
                  <a:pt x="159981" y="13868"/>
                </a:lnTo>
                <a:lnTo>
                  <a:pt x="159228" y="12064"/>
                </a:lnTo>
                <a:close/>
              </a:path>
            </a:pathLst>
          </a:custGeom>
          <a:solidFill>
            <a:srgbClr val="FFFFFF"/>
          </a:solidFill>
        </p:spPr>
        <p:txBody>
          <a:bodyPr wrap="square" lIns="0" tIns="0" rIns="0" bIns="0" rtlCol="0"/>
          <a:lstStyle/>
          <a:p>
            <a:endParaRPr/>
          </a:p>
        </p:txBody>
      </p:sp>
      <p:sp>
        <p:nvSpPr>
          <p:cNvPr id="76" name="object 76"/>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solidFill>
                  <a:srgbClr val="4C4C4C"/>
                </a:solidFill>
              </a:rPr>
              <a:t>Accessibility </a:t>
            </a:r>
            <a:r>
              <a:rPr spc="-5" dirty="0">
                <a:solidFill>
                  <a:srgbClr val="4C4C4C"/>
                </a:solidFill>
              </a:rPr>
              <a:t>Planning: </a:t>
            </a:r>
            <a:r>
              <a:rPr b="0" dirty="0">
                <a:solidFill>
                  <a:srgbClr val="000000"/>
                </a:solidFill>
                <a:latin typeface="Calibri"/>
                <a:cs typeface="Calibri"/>
              </a:rPr>
              <a:t>A </a:t>
            </a:r>
            <a:r>
              <a:rPr b="0" spc="-20" dirty="0">
                <a:solidFill>
                  <a:srgbClr val="000000"/>
                </a:solidFill>
                <a:latin typeface="Calibri"/>
                <a:cs typeface="Calibri"/>
              </a:rPr>
              <a:t>Toolkit </a:t>
            </a:r>
            <a:r>
              <a:rPr b="0" spc="-10" dirty="0">
                <a:solidFill>
                  <a:srgbClr val="000000"/>
                </a:solidFill>
                <a:latin typeface="Calibri"/>
                <a:cs typeface="Calibri"/>
              </a:rPr>
              <a:t>for</a:t>
            </a:r>
            <a:r>
              <a:rPr b="0" spc="-65" dirty="0">
                <a:solidFill>
                  <a:srgbClr val="000000"/>
                </a:solidFill>
                <a:latin typeface="Calibri"/>
                <a:cs typeface="Calibri"/>
              </a:rPr>
              <a:t> </a:t>
            </a:r>
            <a:r>
              <a:rPr b="0" spc="-5" dirty="0">
                <a:solidFill>
                  <a:srgbClr val="000000"/>
                </a:solidFill>
                <a:latin typeface="Calibri"/>
                <a:cs typeface="Calibri"/>
              </a:rPr>
              <a:t>Schools</a:t>
            </a:r>
          </a:p>
        </p:txBody>
      </p:sp>
      <p:sp>
        <p:nvSpPr>
          <p:cNvPr id="77" name="object 77"/>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00A0D2"/>
                </a:solidFill>
                <a:latin typeface="Calibri"/>
                <a:cs typeface="Calibri"/>
              </a:rPr>
              <a:t>4</a:t>
            </a:r>
            <a:endParaRPr sz="1400">
              <a:latin typeface="Calibri"/>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custGeom>
            <a:avLst/>
            <a:gdLst/>
            <a:ahLst/>
            <a:cxnLst/>
            <a:rect l="l" t="t" r="r" b="b"/>
            <a:pathLst>
              <a:path w="17348200" h="9753600">
                <a:moveTo>
                  <a:pt x="0" y="9753600"/>
                </a:moveTo>
                <a:lnTo>
                  <a:pt x="17348200" y="9753600"/>
                </a:lnTo>
                <a:lnTo>
                  <a:pt x="17348200" y="0"/>
                </a:lnTo>
                <a:lnTo>
                  <a:pt x="0" y="0"/>
                </a:lnTo>
                <a:lnTo>
                  <a:pt x="0" y="9753600"/>
                </a:lnTo>
                <a:close/>
              </a:path>
            </a:pathLst>
          </a:custGeom>
          <a:solidFill>
            <a:srgbClr val="00AAA5"/>
          </a:solidFill>
        </p:spPr>
        <p:txBody>
          <a:bodyPr wrap="square" lIns="0" tIns="0" rIns="0" bIns="0" rtlCol="0"/>
          <a:lstStyle/>
          <a:p>
            <a:endParaRPr/>
          </a:p>
        </p:txBody>
      </p:sp>
      <p:sp>
        <p:nvSpPr>
          <p:cNvPr id="3" name="object 3"/>
          <p:cNvSpPr txBox="1">
            <a:spLocks noGrp="1"/>
          </p:cNvSpPr>
          <p:nvPr>
            <p:ph type="title"/>
          </p:nvPr>
        </p:nvSpPr>
        <p:spPr>
          <a:xfrm>
            <a:off x="6591300" y="3505200"/>
            <a:ext cx="4175125" cy="2463800"/>
          </a:xfrm>
          <a:prstGeom prst="rect">
            <a:avLst/>
          </a:prstGeom>
        </p:spPr>
        <p:txBody>
          <a:bodyPr vert="horz" wrap="square" lIns="0" tIns="12700" rIns="0" bIns="0" rtlCol="0">
            <a:spAutoFit/>
          </a:bodyPr>
          <a:lstStyle/>
          <a:p>
            <a:pPr marL="12700" marR="5080" indent="-1905" algn="ctr">
              <a:lnSpc>
                <a:spcPct val="100000"/>
              </a:lnSpc>
              <a:spcBef>
                <a:spcPts val="100"/>
              </a:spcBef>
            </a:pPr>
            <a:r>
              <a:rPr sz="4000" b="0" spc="55" dirty="0">
                <a:latin typeface="Calibri"/>
                <a:cs typeface="Calibri"/>
              </a:rPr>
              <a:t>Some </a:t>
            </a:r>
            <a:r>
              <a:rPr sz="4000" b="0" spc="60" dirty="0">
                <a:latin typeface="Calibri"/>
                <a:cs typeface="Calibri"/>
              </a:rPr>
              <a:t>schools </a:t>
            </a:r>
            <a:r>
              <a:rPr sz="4000" b="0" spc="75" dirty="0">
                <a:latin typeface="Calibri"/>
                <a:cs typeface="Calibri"/>
              </a:rPr>
              <a:t>see  </a:t>
            </a:r>
            <a:r>
              <a:rPr sz="4000" b="0" spc="55" dirty="0">
                <a:latin typeface="Calibri"/>
                <a:cs typeface="Calibri"/>
              </a:rPr>
              <a:t>only </a:t>
            </a:r>
            <a:r>
              <a:rPr sz="4000" b="0" spc="50" dirty="0">
                <a:latin typeface="Calibri"/>
                <a:cs typeface="Calibri"/>
              </a:rPr>
              <a:t>the </a:t>
            </a:r>
            <a:r>
              <a:rPr sz="4000" b="0" spc="75" dirty="0">
                <a:latin typeface="Calibri"/>
                <a:cs typeface="Calibri"/>
              </a:rPr>
              <a:t>challenges  </a:t>
            </a:r>
            <a:r>
              <a:rPr sz="4000" b="0" spc="50" dirty="0">
                <a:latin typeface="Calibri"/>
                <a:cs typeface="Calibri"/>
              </a:rPr>
              <a:t>and </a:t>
            </a:r>
            <a:r>
              <a:rPr sz="4000" b="0" spc="55" dirty="0">
                <a:latin typeface="Calibri"/>
                <a:cs typeface="Calibri"/>
              </a:rPr>
              <a:t>barriers,</a:t>
            </a:r>
            <a:r>
              <a:rPr sz="4000" b="0" spc="235" dirty="0">
                <a:latin typeface="Calibri"/>
                <a:cs typeface="Calibri"/>
              </a:rPr>
              <a:t> </a:t>
            </a:r>
            <a:r>
              <a:rPr sz="4000" b="0" spc="75" dirty="0">
                <a:latin typeface="Calibri"/>
                <a:cs typeface="Calibri"/>
              </a:rPr>
              <a:t>not</a:t>
            </a:r>
            <a:endParaRPr sz="4000">
              <a:latin typeface="Calibri"/>
              <a:cs typeface="Calibri"/>
            </a:endParaRPr>
          </a:p>
          <a:p>
            <a:pPr algn="ctr">
              <a:lnSpc>
                <a:spcPct val="100000"/>
              </a:lnSpc>
            </a:pPr>
            <a:r>
              <a:rPr sz="4000" b="0" spc="75" dirty="0">
                <a:latin typeface="Calibri"/>
                <a:cs typeface="Calibri"/>
              </a:rPr>
              <a:t>solutions.</a:t>
            </a:r>
            <a:endParaRPr sz="4000">
              <a:latin typeface="Calibri"/>
              <a:cs typeface="Calibri"/>
            </a:endParaRPr>
          </a:p>
        </p:txBody>
      </p:sp>
      <p:sp>
        <p:nvSpPr>
          <p:cNvPr id="4" name="object 4"/>
          <p:cNvSpPr/>
          <p:nvPr/>
        </p:nvSpPr>
        <p:spPr>
          <a:xfrm>
            <a:off x="8217600" y="2399750"/>
            <a:ext cx="913130" cy="705485"/>
          </a:xfrm>
          <a:custGeom>
            <a:avLst/>
            <a:gdLst/>
            <a:ahLst/>
            <a:cxnLst/>
            <a:rect l="l" t="t" r="r" b="b"/>
            <a:pathLst>
              <a:path w="913129" h="705485">
                <a:moveTo>
                  <a:pt x="839330" y="0"/>
                </a:moveTo>
                <a:lnTo>
                  <a:pt x="798294" y="24228"/>
                </a:lnTo>
                <a:lnTo>
                  <a:pt x="757475" y="51746"/>
                </a:lnTo>
                <a:lnTo>
                  <a:pt x="717972" y="81895"/>
                </a:lnTo>
                <a:lnTo>
                  <a:pt x="680879" y="114017"/>
                </a:lnTo>
                <a:lnTo>
                  <a:pt x="647293" y="147454"/>
                </a:lnTo>
                <a:lnTo>
                  <a:pt x="618312" y="181546"/>
                </a:lnTo>
                <a:lnTo>
                  <a:pt x="588980" y="224462"/>
                </a:lnTo>
                <a:lnTo>
                  <a:pt x="564325" y="268766"/>
                </a:lnTo>
                <a:lnTo>
                  <a:pt x="544639" y="314093"/>
                </a:lnTo>
                <a:lnTo>
                  <a:pt x="530215" y="360078"/>
                </a:lnTo>
                <a:lnTo>
                  <a:pt x="521346" y="406357"/>
                </a:lnTo>
                <a:lnTo>
                  <a:pt x="518325" y="452564"/>
                </a:lnTo>
                <a:lnTo>
                  <a:pt x="522292" y="505722"/>
                </a:lnTo>
                <a:lnTo>
                  <a:pt x="533783" y="554193"/>
                </a:lnTo>
                <a:lnTo>
                  <a:pt x="552181" y="597237"/>
                </a:lnTo>
                <a:lnTo>
                  <a:pt x="576868" y="634114"/>
                </a:lnTo>
                <a:lnTo>
                  <a:pt x="607230" y="664084"/>
                </a:lnTo>
                <a:lnTo>
                  <a:pt x="642647" y="686408"/>
                </a:lnTo>
                <a:lnTo>
                  <a:pt x="682505" y="700344"/>
                </a:lnTo>
                <a:lnTo>
                  <a:pt x="726185" y="705154"/>
                </a:lnTo>
                <a:lnTo>
                  <a:pt x="775460" y="698430"/>
                </a:lnTo>
                <a:lnTo>
                  <a:pt x="819545" y="679426"/>
                </a:lnTo>
                <a:lnTo>
                  <a:pt x="856761" y="649898"/>
                </a:lnTo>
                <a:lnTo>
                  <a:pt x="885425" y="611600"/>
                </a:lnTo>
                <a:lnTo>
                  <a:pt x="903856" y="566285"/>
                </a:lnTo>
                <a:lnTo>
                  <a:pt x="910374" y="515708"/>
                </a:lnTo>
                <a:lnTo>
                  <a:pt x="902900" y="462834"/>
                </a:lnTo>
                <a:lnTo>
                  <a:pt x="882165" y="416653"/>
                </a:lnTo>
                <a:lnTo>
                  <a:pt x="850695" y="380071"/>
                </a:lnTo>
                <a:lnTo>
                  <a:pt x="811017" y="355991"/>
                </a:lnTo>
                <a:lnTo>
                  <a:pt x="736714" y="349948"/>
                </a:lnTo>
                <a:lnTo>
                  <a:pt x="747215" y="300442"/>
                </a:lnTo>
                <a:lnTo>
                  <a:pt x="765462" y="254737"/>
                </a:lnTo>
                <a:lnTo>
                  <a:pt x="791311" y="213125"/>
                </a:lnTo>
                <a:lnTo>
                  <a:pt x="824615" y="175898"/>
                </a:lnTo>
                <a:lnTo>
                  <a:pt x="865227" y="143350"/>
                </a:lnTo>
                <a:lnTo>
                  <a:pt x="913002" y="115773"/>
                </a:lnTo>
                <a:lnTo>
                  <a:pt x="839330" y="0"/>
                </a:lnTo>
                <a:close/>
              </a:path>
              <a:path w="913129" h="705485">
                <a:moveTo>
                  <a:pt x="765657" y="347319"/>
                </a:moveTo>
                <a:lnTo>
                  <a:pt x="758543" y="347360"/>
                </a:lnTo>
                <a:lnTo>
                  <a:pt x="752171" y="347648"/>
                </a:lnTo>
                <a:lnTo>
                  <a:pt x="745306" y="348428"/>
                </a:lnTo>
                <a:lnTo>
                  <a:pt x="736714" y="349948"/>
                </a:lnTo>
                <a:lnTo>
                  <a:pt x="779408" y="349948"/>
                </a:lnTo>
                <a:lnTo>
                  <a:pt x="765657" y="347319"/>
                </a:lnTo>
                <a:close/>
              </a:path>
              <a:path w="913129" h="705485">
                <a:moveTo>
                  <a:pt x="320992" y="0"/>
                </a:moveTo>
                <a:lnTo>
                  <a:pt x="279956" y="24228"/>
                </a:lnTo>
                <a:lnTo>
                  <a:pt x="239138" y="51746"/>
                </a:lnTo>
                <a:lnTo>
                  <a:pt x="199634" y="81895"/>
                </a:lnTo>
                <a:lnTo>
                  <a:pt x="162541" y="114017"/>
                </a:lnTo>
                <a:lnTo>
                  <a:pt x="128956" y="147454"/>
                </a:lnTo>
                <a:lnTo>
                  <a:pt x="99974" y="181546"/>
                </a:lnTo>
                <a:lnTo>
                  <a:pt x="70643" y="224462"/>
                </a:lnTo>
                <a:lnTo>
                  <a:pt x="45990" y="268766"/>
                </a:lnTo>
                <a:lnTo>
                  <a:pt x="26308" y="314093"/>
                </a:lnTo>
                <a:lnTo>
                  <a:pt x="11887" y="360078"/>
                </a:lnTo>
                <a:lnTo>
                  <a:pt x="3020" y="406357"/>
                </a:lnTo>
                <a:lnTo>
                  <a:pt x="0" y="452564"/>
                </a:lnTo>
                <a:lnTo>
                  <a:pt x="3966" y="505722"/>
                </a:lnTo>
                <a:lnTo>
                  <a:pt x="15456" y="554193"/>
                </a:lnTo>
                <a:lnTo>
                  <a:pt x="33852" y="597237"/>
                </a:lnTo>
                <a:lnTo>
                  <a:pt x="58539" y="634114"/>
                </a:lnTo>
                <a:lnTo>
                  <a:pt x="88899" y="664084"/>
                </a:lnTo>
                <a:lnTo>
                  <a:pt x="124317" y="686408"/>
                </a:lnTo>
                <a:lnTo>
                  <a:pt x="164176" y="700344"/>
                </a:lnTo>
                <a:lnTo>
                  <a:pt x="207860" y="705154"/>
                </a:lnTo>
                <a:lnTo>
                  <a:pt x="257134" y="698430"/>
                </a:lnTo>
                <a:lnTo>
                  <a:pt x="301217" y="679426"/>
                </a:lnTo>
                <a:lnTo>
                  <a:pt x="338429" y="649898"/>
                </a:lnTo>
                <a:lnTo>
                  <a:pt x="367090" y="611600"/>
                </a:lnTo>
                <a:lnTo>
                  <a:pt x="385519" y="566285"/>
                </a:lnTo>
                <a:lnTo>
                  <a:pt x="392036" y="515708"/>
                </a:lnTo>
                <a:lnTo>
                  <a:pt x="384564" y="462834"/>
                </a:lnTo>
                <a:lnTo>
                  <a:pt x="363831" y="416653"/>
                </a:lnTo>
                <a:lnTo>
                  <a:pt x="332363" y="380071"/>
                </a:lnTo>
                <a:lnTo>
                  <a:pt x="292684" y="355991"/>
                </a:lnTo>
                <a:lnTo>
                  <a:pt x="218376" y="349948"/>
                </a:lnTo>
                <a:lnTo>
                  <a:pt x="228877" y="300442"/>
                </a:lnTo>
                <a:lnTo>
                  <a:pt x="247125" y="254737"/>
                </a:lnTo>
                <a:lnTo>
                  <a:pt x="272973" y="213125"/>
                </a:lnTo>
                <a:lnTo>
                  <a:pt x="306277" y="175898"/>
                </a:lnTo>
                <a:lnTo>
                  <a:pt x="346889" y="143350"/>
                </a:lnTo>
                <a:lnTo>
                  <a:pt x="394665" y="115773"/>
                </a:lnTo>
                <a:lnTo>
                  <a:pt x="320992" y="0"/>
                </a:lnTo>
                <a:close/>
              </a:path>
              <a:path w="913129" h="705485">
                <a:moveTo>
                  <a:pt x="247319" y="347319"/>
                </a:moveTo>
                <a:lnTo>
                  <a:pt x="240211" y="347360"/>
                </a:lnTo>
                <a:lnTo>
                  <a:pt x="233838" y="347648"/>
                </a:lnTo>
                <a:lnTo>
                  <a:pt x="226970" y="348428"/>
                </a:lnTo>
                <a:lnTo>
                  <a:pt x="218376" y="349948"/>
                </a:lnTo>
                <a:lnTo>
                  <a:pt x="261071" y="349948"/>
                </a:lnTo>
                <a:lnTo>
                  <a:pt x="247319" y="347319"/>
                </a:lnTo>
                <a:close/>
              </a:path>
            </a:pathLst>
          </a:custGeom>
          <a:solidFill>
            <a:srgbClr val="FFFFFF">
              <a:alpha val="36000"/>
            </a:srgbClr>
          </a:solidFill>
        </p:spPr>
        <p:txBody>
          <a:bodyPr wrap="square" lIns="0" tIns="0" rIns="0" bIns="0" rtlCol="0"/>
          <a:lstStyle/>
          <a:p>
            <a:endParaRPr/>
          </a:p>
        </p:txBody>
      </p:sp>
      <p:sp>
        <p:nvSpPr>
          <p:cNvPr id="5" name="object 5"/>
          <p:cNvSpPr/>
          <p:nvPr/>
        </p:nvSpPr>
        <p:spPr>
          <a:xfrm>
            <a:off x="8217596" y="6394694"/>
            <a:ext cx="913130" cy="705485"/>
          </a:xfrm>
          <a:custGeom>
            <a:avLst/>
            <a:gdLst/>
            <a:ahLst/>
            <a:cxnLst/>
            <a:rect l="l" t="t" r="r" b="b"/>
            <a:pathLst>
              <a:path w="913129" h="705484">
                <a:moveTo>
                  <a:pt x="379610" y="355206"/>
                </a:moveTo>
                <a:lnTo>
                  <a:pt x="176288" y="355206"/>
                </a:lnTo>
                <a:lnTo>
                  <a:pt x="165787" y="404711"/>
                </a:lnTo>
                <a:lnTo>
                  <a:pt x="147540" y="450417"/>
                </a:lnTo>
                <a:lnTo>
                  <a:pt x="121691" y="492029"/>
                </a:lnTo>
                <a:lnTo>
                  <a:pt x="88387" y="529256"/>
                </a:lnTo>
                <a:lnTo>
                  <a:pt x="47775" y="561804"/>
                </a:lnTo>
                <a:lnTo>
                  <a:pt x="0" y="589381"/>
                </a:lnTo>
                <a:lnTo>
                  <a:pt x="73672" y="705154"/>
                </a:lnTo>
                <a:lnTo>
                  <a:pt x="114708" y="680926"/>
                </a:lnTo>
                <a:lnTo>
                  <a:pt x="155527" y="653407"/>
                </a:lnTo>
                <a:lnTo>
                  <a:pt x="195030" y="623258"/>
                </a:lnTo>
                <a:lnTo>
                  <a:pt x="232123" y="591137"/>
                </a:lnTo>
                <a:lnTo>
                  <a:pt x="265709" y="557700"/>
                </a:lnTo>
                <a:lnTo>
                  <a:pt x="294690" y="523608"/>
                </a:lnTo>
                <a:lnTo>
                  <a:pt x="324022" y="480692"/>
                </a:lnTo>
                <a:lnTo>
                  <a:pt x="348677" y="436388"/>
                </a:lnTo>
                <a:lnTo>
                  <a:pt x="368363" y="391061"/>
                </a:lnTo>
                <a:lnTo>
                  <a:pt x="379610" y="355206"/>
                </a:lnTo>
                <a:close/>
              </a:path>
              <a:path w="913129" h="705484">
                <a:moveTo>
                  <a:pt x="186817" y="0"/>
                </a:moveTo>
                <a:lnTo>
                  <a:pt x="137542" y="6724"/>
                </a:lnTo>
                <a:lnTo>
                  <a:pt x="93457" y="25727"/>
                </a:lnTo>
                <a:lnTo>
                  <a:pt x="56241" y="55256"/>
                </a:lnTo>
                <a:lnTo>
                  <a:pt x="27577" y="93554"/>
                </a:lnTo>
                <a:lnTo>
                  <a:pt x="9146" y="138869"/>
                </a:lnTo>
                <a:lnTo>
                  <a:pt x="2628" y="189445"/>
                </a:lnTo>
                <a:lnTo>
                  <a:pt x="10102" y="242320"/>
                </a:lnTo>
                <a:lnTo>
                  <a:pt x="30837" y="288500"/>
                </a:lnTo>
                <a:lnTo>
                  <a:pt x="62307" y="325083"/>
                </a:lnTo>
                <a:lnTo>
                  <a:pt x="101985" y="349163"/>
                </a:lnTo>
                <a:lnTo>
                  <a:pt x="147345" y="357835"/>
                </a:lnTo>
                <a:lnTo>
                  <a:pt x="154459" y="357794"/>
                </a:lnTo>
                <a:lnTo>
                  <a:pt x="160831" y="357506"/>
                </a:lnTo>
                <a:lnTo>
                  <a:pt x="167696" y="356726"/>
                </a:lnTo>
                <a:lnTo>
                  <a:pt x="176288" y="355206"/>
                </a:lnTo>
                <a:lnTo>
                  <a:pt x="379610" y="355206"/>
                </a:lnTo>
                <a:lnTo>
                  <a:pt x="382787" y="345076"/>
                </a:lnTo>
                <a:lnTo>
                  <a:pt x="391656" y="298797"/>
                </a:lnTo>
                <a:lnTo>
                  <a:pt x="394677" y="252590"/>
                </a:lnTo>
                <a:lnTo>
                  <a:pt x="390710" y="199432"/>
                </a:lnTo>
                <a:lnTo>
                  <a:pt x="379219" y="150961"/>
                </a:lnTo>
                <a:lnTo>
                  <a:pt x="360821" y="107917"/>
                </a:lnTo>
                <a:lnTo>
                  <a:pt x="336134" y="71040"/>
                </a:lnTo>
                <a:lnTo>
                  <a:pt x="305772" y="41070"/>
                </a:lnTo>
                <a:lnTo>
                  <a:pt x="270355" y="18746"/>
                </a:lnTo>
                <a:lnTo>
                  <a:pt x="230497" y="4810"/>
                </a:lnTo>
                <a:lnTo>
                  <a:pt x="186817" y="0"/>
                </a:lnTo>
                <a:close/>
              </a:path>
              <a:path w="913129" h="705484">
                <a:moveTo>
                  <a:pt x="897939" y="355206"/>
                </a:moveTo>
                <a:lnTo>
                  <a:pt x="694626" y="355206"/>
                </a:lnTo>
                <a:lnTo>
                  <a:pt x="684125" y="404711"/>
                </a:lnTo>
                <a:lnTo>
                  <a:pt x="665877" y="450417"/>
                </a:lnTo>
                <a:lnTo>
                  <a:pt x="640029" y="492029"/>
                </a:lnTo>
                <a:lnTo>
                  <a:pt x="606725" y="529256"/>
                </a:lnTo>
                <a:lnTo>
                  <a:pt x="566113" y="561804"/>
                </a:lnTo>
                <a:lnTo>
                  <a:pt x="518337" y="589381"/>
                </a:lnTo>
                <a:lnTo>
                  <a:pt x="592010" y="705154"/>
                </a:lnTo>
                <a:lnTo>
                  <a:pt x="633046" y="680926"/>
                </a:lnTo>
                <a:lnTo>
                  <a:pt x="673864" y="653407"/>
                </a:lnTo>
                <a:lnTo>
                  <a:pt x="713368" y="623258"/>
                </a:lnTo>
                <a:lnTo>
                  <a:pt x="750461" y="591137"/>
                </a:lnTo>
                <a:lnTo>
                  <a:pt x="784046" y="557700"/>
                </a:lnTo>
                <a:lnTo>
                  <a:pt x="813028" y="523608"/>
                </a:lnTo>
                <a:lnTo>
                  <a:pt x="842359" y="480692"/>
                </a:lnTo>
                <a:lnTo>
                  <a:pt x="867012" y="436388"/>
                </a:lnTo>
                <a:lnTo>
                  <a:pt x="886694" y="391061"/>
                </a:lnTo>
                <a:lnTo>
                  <a:pt x="897939" y="355206"/>
                </a:lnTo>
                <a:close/>
              </a:path>
              <a:path w="913129" h="705484">
                <a:moveTo>
                  <a:pt x="705142" y="0"/>
                </a:moveTo>
                <a:lnTo>
                  <a:pt x="655868" y="6724"/>
                </a:lnTo>
                <a:lnTo>
                  <a:pt x="611785" y="25727"/>
                </a:lnTo>
                <a:lnTo>
                  <a:pt x="574573" y="55256"/>
                </a:lnTo>
                <a:lnTo>
                  <a:pt x="545912" y="93554"/>
                </a:lnTo>
                <a:lnTo>
                  <a:pt x="527483" y="138869"/>
                </a:lnTo>
                <a:lnTo>
                  <a:pt x="520966" y="189445"/>
                </a:lnTo>
                <a:lnTo>
                  <a:pt x="528438" y="242320"/>
                </a:lnTo>
                <a:lnTo>
                  <a:pt x="549171" y="288500"/>
                </a:lnTo>
                <a:lnTo>
                  <a:pt x="580639" y="325083"/>
                </a:lnTo>
                <a:lnTo>
                  <a:pt x="620318" y="349163"/>
                </a:lnTo>
                <a:lnTo>
                  <a:pt x="665683" y="357835"/>
                </a:lnTo>
                <a:lnTo>
                  <a:pt x="672791" y="357794"/>
                </a:lnTo>
                <a:lnTo>
                  <a:pt x="679164" y="357506"/>
                </a:lnTo>
                <a:lnTo>
                  <a:pt x="686032" y="356726"/>
                </a:lnTo>
                <a:lnTo>
                  <a:pt x="694626" y="355206"/>
                </a:lnTo>
                <a:lnTo>
                  <a:pt x="897939" y="355206"/>
                </a:lnTo>
                <a:lnTo>
                  <a:pt x="901115" y="345076"/>
                </a:lnTo>
                <a:lnTo>
                  <a:pt x="909982" y="298797"/>
                </a:lnTo>
                <a:lnTo>
                  <a:pt x="913003" y="252590"/>
                </a:lnTo>
                <a:lnTo>
                  <a:pt x="909036" y="199432"/>
                </a:lnTo>
                <a:lnTo>
                  <a:pt x="897546" y="150961"/>
                </a:lnTo>
                <a:lnTo>
                  <a:pt x="879150" y="107917"/>
                </a:lnTo>
                <a:lnTo>
                  <a:pt x="854463" y="71040"/>
                </a:lnTo>
                <a:lnTo>
                  <a:pt x="824103" y="41070"/>
                </a:lnTo>
                <a:lnTo>
                  <a:pt x="788685" y="18746"/>
                </a:lnTo>
                <a:lnTo>
                  <a:pt x="748826" y="4810"/>
                </a:lnTo>
                <a:lnTo>
                  <a:pt x="705142" y="0"/>
                </a:lnTo>
                <a:close/>
              </a:path>
            </a:pathLst>
          </a:custGeom>
          <a:solidFill>
            <a:srgbClr val="FFFFFF">
              <a:alpha val="36000"/>
            </a:srgbClr>
          </a:solidFill>
        </p:spPr>
        <p:txBody>
          <a:bodyPr wrap="square" lIns="0" tIns="0" rIns="0" bIns="0" rtlCol="0"/>
          <a:lstStyle/>
          <a:p>
            <a:endParaRPr/>
          </a:p>
        </p:txBody>
      </p:sp>
      <p:sp>
        <p:nvSpPr>
          <p:cNvPr id="6" name="object 6"/>
          <p:cNvSpPr/>
          <p:nvPr/>
        </p:nvSpPr>
        <p:spPr>
          <a:xfrm>
            <a:off x="1524000" y="8960586"/>
            <a:ext cx="376677" cy="202709"/>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8" name="object 8"/>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9" name="object 9"/>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10" name="object 10"/>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1" name="object 11"/>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00A0D2"/>
                </a:solidFill>
                <a:latin typeface="Calibri"/>
                <a:cs typeface="Calibri"/>
              </a:rPr>
              <a:t>5</a:t>
            </a:r>
            <a:endParaRPr sz="1400">
              <a:latin typeface="Calibri"/>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523081" y="7708900"/>
            <a:ext cx="2797810" cy="635000"/>
          </a:xfrm>
          <a:prstGeom prst="rect">
            <a:avLst/>
          </a:prstGeom>
        </p:spPr>
        <p:txBody>
          <a:bodyPr vert="horz" wrap="square" lIns="0" tIns="12700" rIns="0" bIns="0" rtlCol="0">
            <a:spAutoFit/>
          </a:bodyPr>
          <a:lstStyle/>
          <a:p>
            <a:pPr marL="12700">
              <a:lnSpc>
                <a:spcPct val="100000"/>
              </a:lnSpc>
              <a:spcBef>
                <a:spcPts val="100"/>
              </a:spcBef>
            </a:pPr>
            <a:r>
              <a:rPr sz="4000" spc="60" dirty="0"/>
              <a:t>Equality</a:t>
            </a:r>
            <a:r>
              <a:rPr sz="4000" spc="90" dirty="0"/>
              <a:t> </a:t>
            </a:r>
            <a:r>
              <a:rPr sz="4000" spc="40" dirty="0"/>
              <a:t>Law</a:t>
            </a:r>
            <a:endParaRPr sz="4000"/>
          </a:p>
        </p:txBody>
      </p:sp>
      <p:sp>
        <p:nvSpPr>
          <p:cNvPr id="4" name="object 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6" name="object 6"/>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7" name="object 7"/>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8" name="object 8"/>
          <p:cNvSpPr txBox="1">
            <a:spLocks noGrp="1"/>
          </p:cNvSpPr>
          <p:nvPr>
            <p:ph type="ftr" sz="quarter" idx="5"/>
          </p:nvPr>
        </p:nvSpPr>
        <p:spPr>
          <a:xfrm>
            <a:off x="1979777" y="8983256"/>
            <a:ext cx="2708275" cy="156068"/>
          </a:xfrm>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9" name="object 9"/>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00A0D2"/>
                </a:solidFill>
                <a:latin typeface="Calibri"/>
                <a:cs typeface="Calibri"/>
              </a:rPr>
              <a:t>6</a:t>
            </a:r>
            <a:endParaRPr sz="1400">
              <a:latin typeface="Calibri"/>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680450" y="0"/>
            <a:ext cx="8667762" cy="9753600"/>
          </a:xfrm>
          <a:prstGeom prst="rect">
            <a:avLst/>
          </a:prstGeom>
          <a:blipFill>
            <a:blip r:embed="rId3"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 name="object 3"/>
          <p:cNvSpPr txBox="1">
            <a:spLocks noGrp="1"/>
          </p:cNvSpPr>
          <p:nvPr>
            <p:ph type="title"/>
          </p:nvPr>
        </p:nvSpPr>
        <p:spPr>
          <a:xfrm>
            <a:off x="1511300" y="2436305"/>
            <a:ext cx="4700905" cy="635000"/>
          </a:xfrm>
          <a:prstGeom prst="rect">
            <a:avLst/>
          </a:prstGeom>
        </p:spPr>
        <p:txBody>
          <a:bodyPr vert="horz" wrap="square" lIns="0" tIns="12700" rIns="0" bIns="0" rtlCol="0">
            <a:spAutoFit/>
          </a:bodyPr>
          <a:lstStyle/>
          <a:p>
            <a:pPr marL="12700">
              <a:lnSpc>
                <a:spcPct val="100000"/>
              </a:lnSpc>
              <a:spcBef>
                <a:spcPts val="100"/>
              </a:spcBef>
            </a:pPr>
            <a:r>
              <a:rPr sz="4000" b="0" spc="50" dirty="0">
                <a:solidFill>
                  <a:srgbClr val="000000"/>
                </a:solidFill>
                <a:latin typeface="Calibri"/>
                <a:cs typeface="Calibri"/>
              </a:rPr>
              <a:t>The </a:t>
            </a:r>
            <a:r>
              <a:rPr sz="4000" b="0" spc="55" dirty="0">
                <a:solidFill>
                  <a:srgbClr val="000000"/>
                </a:solidFill>
                <a:latin typeface="Calibri"/>
                <a:cs typeface="Calibri"/>
              </a:rPr>
              <a:t>Equality </a:t>
            </a:r>
            <a:r>
              <a:rPr sz="4000" b="0" spc="50" dirty="0">
                <a:solidFill>
                  <a:srgbClr val="000000"/>
                </a:solidFill>
                <a:latin typeface="Calibri"/>
                <a:cs typeface="Calibri"/>
              </a:rPr>
              <a:t>Act</a:t>
            </a:r>
            <a:r>
              <a:rPr sz="4000" b="0" spc="245" dirty="0">
                <a:solidFill>
                  <a:srgbClr val="000000"/>
                </a:solidFill>
                <a:latin typeface="Calibri"/>
                <a:cs typeface="Calibri"/>
              </a:rPr>
              <a:t> </a:t>
            </a:r>
            <a:r>
              <a:rPr sz="4000" b="0" spc="80" dirty="0">
                <a:solidFill>
                  <a:srgbClr val="000000"/>
                </a:solidFill>
                <a:latin typeface="Calibri"/>
                <a:cs typeface="Calibri"/>
              </a:rPr>
              <a:t>2010</a:t>
            </a:r>
            <a:endParaRPr sz="4000">
              <a:latin typeface="Calibri"/>
              <a:cs typeface="Calibri"/>
            </a:endParaRPr>
          </a:p>
        </p:txBody>
      </p:sp>
      <p:sp>
        <p:nvSpPr>
          <p:cNvPr id="4" name="object 4"/>
          <p:cNvSpPr txBox="1"/>
          <p:nvPr/>
        </p:nvSpPr>
        <p:spPr>
          <a:xfrm>
            <a:off x="1513131" y="3323632"/>
            <a:ext cx="485330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4C4C4C"/>
                </a:solidFill>
                <a:latin typeface="Calibri"/>
                <a:cs typeface="Calibri"/>
              </a:rPr>
              <a:t>3 </a:t>
            </a:r>
            <a:r>
              <a:rPr sz="2100" b="1" spc="-10" dirty="0">
                <a:solidFill>
                  <a:srgbClr val="4C4C4C"/>
                </a:solidFill>
                <a:latin typeface="Calibri"/>
                <a:cs typeface="Calibri"/>
              </a:rPr>
              <a:t>Key </a:t>
            </a:r>
            <a:r>
              <a:rPr sz="2100" b="1" spc="10" dirty="0">
                <a:solidFill>
                  <a:srgbClr val="4C4C4C"/>
                </a:solidFill>
                <a:latin typeface="Calibri"/>
                <a:cs typeface="Calibri"/>
              </a:rPr>
              <a:t>Duties </a:t>
            </a:r>
            <a:r>
              <a:rPr sz="2100" b="1" spc="15" dirty="0">
                <a:solidFill>
                  <a:srgbClr val="4C4C4C"/>
                </a:solidFill>
                <a:latin typeface="Calibri"/>
                <a:cs typeface="Calibri"/>
              </a:rPr>
              <a:t>‘Public </a:t>
            </a:r>
            <a:r>
              <a:rPr sz="2100" b="1" spc="10" dirty="0">
                <a:solidFill>
                  <a:srgbClr val="4C4C4C"/>
                </a:solidFill>
                <a:latin typeface="Calibri"/>
                <a:cs typeface="Calibri"/>
              </a:rPr>
              <a:t>Sector Equality</a:t>
            </a:r>
            <a:r>
              <a:rPr sz="2100" b="1" spc="210" dirty="0">
                <a:solidFill>
                  <a:srgbClr val="4C4C4C"/>
                </a:solidFill>
                <a:latin typeface="Calibri"/>
                <a:cs typeface="Calibri"/>
              </a:rPr>
              <a:t> </a:t>
            </a:r>
            <a:r>
              <a:rPr sz="2100" b="1" spc="15" dirty="0">
                <a:solidFill>
                  <a:srgbClr val="4C4C4C"/>
                </a:solidFill>
                <a:latin typeface="Calibri"/>
                <a:cs typeface="Calibri"/>
              </a:rPr>
              <a:t>Duties’</a:t>
            </a:r>
            <a:endParaRPr sz="2100">
              <a:latin typeface="Calibri"/>
              <a:cs typeface="Calibri"/>
            </a:endParaRPr>
          </a:p>
        </p:txBody>
      </p:sp>
      <p:sp>
        <p:nvSpPr>
          <p:cNvPr id="5" name="object 5"/>
          <p:cNvSpPr txBox="1"/>
          <p:nvPr/>
        </p:nvSpPr>
        <p:spPr>
          <a:xfrm>
            <a:off x="2153161" y="4346649"/>
            <a:ext cx="3611879" cy="345440"/>
          </a:xfrm>
          <a:prstGeom prst="rect">
            <a:avLst/>
          </a:prstGeom>
        </p:spPr>
        <p:txBody>
          <a:bodyPr vert="horz" wrap="square" lIns="0" tIns="12700" rIns="0" bIns="0" rtlCol="0">
            <a:spAutoFit/>
          </a:bodyPr>
          <a:lstStyle/>
          <a:p>
            <a:pPr marL="12700">
              <a:lnSpc>
                <a:spcPct val="100000"/>
              </a:lnSpc>
              <a:spcBef>
                <a:spcPts val="100"/>
              </a:spcBef>
            </a:pPr>
            <a:r>
              <a:rPr sz="2100" b="1" spc="5" dirty="0">
                <a:solidFill>
                  <a:srgbClr val="00A0D2"/>
                </a:solidFill>
                <a:latin typeface="Calibri"/>
                <a:cs typeface="Calibri"/>
              </a:rPr>
              <a:t>avoid </a:t>
            </a:r>
            <a:r>
              <a:rPr sz="2100" b="1" spc="15" dirty="0">
                <a:solidFill>
                  <a:srgbClr val="00A0D2"/>
                </a:solidFill>
                <a:latin typeface="Calibri"/>
                <a:cs typeface="Calibri"/>
              </a:rPr>
              <a:t>less </a:t>
            </a:r>
            <a:r>
              <a:rPr sz="2100" b="1" spc="5" dirty="0">
                <a:solidFill>
                  <a:srgbClr val="00A0D2"/>
                </a:solidFill>
                <a:latin typeface="Calibri"/>
                <a:cs typeface="Calibri"/>
              </a:rPr>
              <a:t>favourable</a:t>
            </a:r>
            <a:r>
              <a:rPr sz="2100" b="1" spc="15" dirty="0">
                <a:solidFill>
                  <a:srgbClr val="00A0D2"/>
                </a:solidFill>
                <a:latin typeface="Calibri"/>
                <a:cs typeface="Calibri"/>
              </a:rPr>
              <a:t> </a:t>
            </a:r>
            <a:r>
              <a:rPr sz="2100" b="1" spc="10" dirty="0">
                <a:solidFill>
                  <a:srgbClr val="00A0D2"/>
                </a:solidFill>
                <a:latin typeface="Calibri"/>
                <a:cs typeface="Calibri"/>
              </a:rPr>
              <a:t>treatment</a:t>
            </a:r>
            <a:endParaRPr sz="2100">
              <a:latin typeface="Calibri"/>
              <a:cs typeface="Calibri"/>
            </a:endParaRPr>
          </a:p>
        </p:txBody>
      </p:sp>
      <p:sp>
        <p:nvSpPr>
          <p:cNvPr id="6" name="object 6"/>
          <p:cNvSpPr/>
          <p:nvPr/>
        </p:nvSpPr>
        <p:spPr>
          <a:xfrm>
            <a:off x="1525832" y="4335078"/>
            <a:ext cx="370840" cy="370840"/>
          </a:xfrm>
          <a:custGeom>
            <a:avLst/>
            <a:gdLst/>
            <a:ahLst/>
            <a:cxnLst/>
            <a:rect l="l" t="t" r="r" b="b"/>
            <a:pathLst>
              <a:path w="370839" h="370839">
                <a:moveTo>
                  <a:pt x="185407" y="0"/>
                </a:moveTo>
                <a:lnTo>
                  <a:pt x="136117" y="6622"/>
                </a:lnTo>
                <a:lnTo>
                  <a:pt x="91827" y="25312"/>
                </a:lnTo>
                <a:lnTo>
                  <a:pt x="54303" y="54303"/>
                </a:lnTo>
                <a:lnTo>
                  <a:pt x="25312" y="91827"/>
                </a:lnTo>
                <a:lnTo>
                  <a:pt x="6622" y="136117"/>
                </a:lnTo>
                <a:lnTo>
                  <a:pt x="0" y="185407"/>
                </a:lnTo>
                <a:lnTo>
                  <a:pt x="6622" y="234696"/>
                </a:lnTo>
                <a:lnTo>
                  <a:pt x="25312" y="278987"/>
                </a:lnTo>
                <a:lnTo>
                  <a:pt x="54303" y="316510"/>
                </a:lnTo>
                <a:lnTo>
                  <a:pt x="91827" y="345501"/>
                </a:lnTo>
                <a:lnTo>
                  <a:pt x="136117" y="364191"/>
                </a:lnTo>
                <a:lnTo>
                  <a:pt x="185407" y="370814"/>
                </a:lnTo>
                <a:lnTo>
                  <a:pt x="234696" y="364191"/>
                </a:lnTo>
                <a:lnTo>
                  <a:pt x="278987" y="345501"/>
                </a:lnTo>
                <a:lnTo>
                  <a:pt x="316510" y="316510"/>
                </a:lnTo>
                <a:lnTo>
                  <a:pt x="345501" y="278987"/>
                </a:lnTo>
                <a:lnTo>
                  <a:pt x="364191" y="234696"/>
                </a:lnTo>
                <a:lnTo>
                  <a:pt x="370814" y="185407"/>
                </a:lnTo>
                <a:lnTo>
                  <a:pt x="364191" y="136117"/>
                </a:lnTo>
                <a:lnTo>
                  <a:pt x="345501" y="91827"/>
                </a:lnTo>
                <a:lnTo>
                  <a:pt x="316510" y="54303"/>
                </a:lnTo>
                <a:lnTo>
                  <a:pt x="278987" y="25312"/>
                </a:lnTo>
                <a:lnTo>
                  <a:pt x="234696" y="6622"/>
                </a:lnTo>
                <a:lnTo>
                  <a:pt x="185407" y="0"/>
                </a:lnTo>
                <a:close/>
              </a:path>
            </a:pathLst>
          </a:custGeom>
          <a:solidFill>
            <a:srgbClr val="00A0D2"/>
          </a:solidFill>
        </p:spPr>
        <p:txBody>
          <a:bodyPr wrap="square" lIns="0" tIns="0" rIns="0" bIns="0" rtlCol="0"/>
          <a:lstStyle/>
          <a:p>
            <a:endParaRPr/>
          </a:p>
        </p:txBody>
      </p:sp>
      <p:sp>
        <p:nvSpPr>
          <p:cNvPr id="7" name="object 7"/>
          <p:cNvSpPr txBox="1"/>
          <p:nvPr/>
        </p:nvSpPr>
        <p:spPr>
          <a:xfrm>
            <a:off x="1625159" y="4297790"/>
            <a:ext cx="172720" cy="373380"/>
          </a:xfrm>
          <a:prstGeom prst="rect">
            <a:avLst/>
          </a:prstGeom>
        </p:spPr>
        <p:txBody>
          <a:bodyPr vert="horz" wrap="square" lIns="0" tIns="16510" rIns="0" bIns="0" rtlCol="0">
            <a:spAutoFit/>
          </a:bodyPr>
          <a:lstStyle/>
          <a:p>
            <a:pPr marL="12700">
              <a:lnSpc>
                <a:spcPct val="100000"/>
              </a:lnSpc>
              <a:spcBef>
                <a:spcPts val="130"/>
              </a:spcBef>
            </a:pPr>
            <a:r>
              <a:rPr sz="2250" b="1" spc="15" dirty="0">
                <a:solidFill>
                  <a:srgbClr val="FFFFFF"/>
                </a:solidFill>
                <a:latin typeface="Calibri"/>
                <a:cs typeface="Calibri"/>
              </a:rPr>
              <a:t>1</a:t>
            </a:r>
            <a:endParaRPr sz="2250">
              <a:latin typeface="Calibri"/>
              <a:cs typeface="Calibri"/>
            </a:endParaRPr>
          </a:p>
        </p:txBody>
      </p:sp>
      <p:sp>
        <p:nvSpPr>
          <p:cNvPr id="8" name="object 8"/>
          <p:cNvSpPr txBox="1"/>
          <p:nvPr/>
        </p:nvSpPr>
        <p:spPr>
          <a:xfrm>
            <a:off x="2153161" y="5275486"/>
            <a:ext cx="3711575" cy="345440"/>
          </a:xfrm>
          <a:prstGeom prst="rect">
            <a:avLst/>
          </a:prstGeom>
        </p:spPr>
        <p:txBody>
          <a:bodyPr vert="horz" wrap="square" lIns="0" tIns="12700" rIns="0" bIns="0" rtlCol="0">
            <a:spAutoFit/>
          </a:bodyPr>
          <a:lstStyle/>
          <a:p>
            <a:pPr marL="12700">
              <a:lnSpc>
                <a:spcPct val="100000"/>
              </a:lnSpc>
              <a:spcBef>
                <a:spcPts val="100"/>
              </a:spcBef>
            </a:pPr>
            <a:r>
              <a:rPr sz="2100" b="1" spc="10" dirty="0">
                <a:solidFill>
                  <a:srgbClr val="00597B"/>
                </a:solidFill>
                <a:latin typeface="Calibri"/>
                <a:cs typeface="Calibri"/>
              </a:rPr>
              <a:t>promote equality of</a:t>
            </a:r>
            <a:r>
              <a:rPr sz="2100" b="1" spc="30" dirty="0">
                <a:solidFill>
                  <a:srgbClr val="00597B"/>
                </a:solidFill>
                <a:latin typeface="Calibri"/>
                <a:cs typeface="Calibri"/>
              </a:rPr>
              <a:t> </a:t>
            </a:r>
            <a:r>
              <a:rPr sz="2100" b="1" spc="20" dirty="0">
                <a:solidFill>
                  <a:srgbClr val="00597B"/>
                </a:solidFill>
                <a:latin typeface="Calibri"/>
                <a:cs typeface="Calibri"/>
              </a:rPr>
              <a:t>opportunity</a:t>
            </a:r>
            <a:endParaRPr sz="2100">
              <a:latin typeface="Calibri"/>
              <a:cs typeface="Calibri"/>
            </a:endParaRPr>
          </a:p>
        </p:txBody>
      </p:sp>
      <p:sp>
        <p:nvSpPr>
          <p:cNvPr id="9" name="object 9"/>
          <p:cNvSpPr/>
          <p:nvPr/>
        </p:nvSpPr>
        <p:spPr>
          <a:xfrm>
            <a:off x="1525832" y="5263927"/>
            <a:ext cx="370840" cy="370840"/>
          </a:xfrm>
          <a:custGeom>
            <a:avLst/>
            <a:gdLst/>
            <a:ahLst/>
            <a:cxnLst/>
            <a:rect l="l" t="t" r="r" b="b"/>
            <a:pathLst>
              <a:path w="370839" h="370839">
                <a:moveTo>
                  <a:pt x="185407" y="0"/>
                </a:moveTo>
                <a:lnTo>
                  <a:pt x="136117" y="6622"/>
                </a:lnTo>
                <a:lnTo>
                  <a:pt x="91827" y="25312"/>
                </a:lnTo>
                <a:lnTo>
                  <a:pt x="54303" y="54303"/>
                </a:lnTo>
                <a:lnTo>
                  <a:pt x="25312" y="91827"/>
                </a:lnTo>
                <a:lnTo>
                  <a:pt x="6622" y="136117"/>
                </a:lnTo>
                <a:lnTo>
                  <a:pt x="0" y="185407"/>
                </a:lnTo>
                <a:lnTo>
                  <a:pt x="6622" y="234696"/>
                </a:lnTo>
                <a:lnTo>
                  <a:pt x="25312" y="278987"/>
                </a:lnTo>
                <a:lnTo>
                  <a:pt x="54303" y="316510"/>
                </a:lnTo>
                <a:lnTo>
                  <a:pt x="91827" y="345501"/>
                </a:lnTo>
                <a:lnTo>
                  <a:pt x="136117" y="364191"/>
                </a:lnTo>
                <a:lnTo>
                  <a:pt x="185407" y="370814"/>
                </a:lnTo>
                <a:lnTo>
                  <a:pt x="234696" y="364191"/>
                </a:lnTo>
                <a:lnTo>
                  <a:pt x="278987" y="345501"/>
                </a:lnTo>
                <a:lnTo>
                  <a:pt x="316510" y="316510"/>
                </a:lnTo>
                <a:lnTo>
                  <a:pt x="345501" y="278987"/>
                </a:lnTo>
                <a:lnTo>
                  <a:pt x="364191" y="234696"/>
                </a:lnTo>
                <a:lnTo>
                  <a:pt x="370814" y="185407"/>
                </a:lnTo>
                <a:lnTo>
                  <a:pt x="364191" y="136117"/>
                </a:lnTo>
                <a:lnTo>
                  <a:pt x="345501" y="91827"/>
                </a:lnTo>
                <a:lnTo>
                  <a:pt x="316510" y="54303"/>
                </a:lnTo>
                <a:lnTo>
                  <a:pt x="278987" y="25312"/>
                </a:lnTo>
                <a:lnTo>
                  <a:pt x="234696" y="6622"/>
                </a:lnTo>
                <a:lnTo>
                  <a:pt x="185407" y="0"/>
                </a:lnTo>
                <a:close/>
              </a:path>
            </a:pathLst>
          </a:custGeom>
          <a:solidFill>
            <a:srgbClr val="00597B"/>
          </a:solidFill>
        </p:spPr>
        <p:txBody>
          <a:bodyPr wrap="square" lIns="0" tIns="0" rIns="0" bIns="0" rtlCol="0"/>
          <a:lstStyle/>
          <a:p>
            <a:endParaRPr/>
          </a:p>
        </p:txBody>
      </p:sp>
      <p:sp>
        <p:nvSpPr>
          <p:cNvPr id="10" name="object 10"/>
          <p:cNvSpPr txBox="1"/>
          <p:nvPr/>
        </p:nvSpPr>
        <p:spPr>
          <a:xfrm>
            <a:off x="1625159" y="5226644"/>
            <a:ext cx="172720" cy="373380"/>
          </a:xfrm>
          <a:prstGeom prst="rect">
            <a:avLst/>
          </a:prstGeom>
        </p:spPr>
        <p:txBody>
          <a:bodyPr vert="horz" wrap="square" lIns="0" tIns="16510" rIns="0" bIns="0" rtlCol="0">
            <a:spAutoFit/>
          </a:bodyPr>
          <a:lstStyle/>
          <a:p>
            <a:pPr marL="12700">
              <a:lnSpc>
                <a:spcPct val="100000"/>
              </a:lnSpc>
              <a:spcBef>
                <a:spcPts val="130"/>
              </a:spcBef>
            </a:pPr>
            <a:r>
              <a:rPr sz="2250" b="1" spc="15" dirty="0">
                <a:solidFill>
                  <a:srgbClr val="FFFFFF"/>
                </a:solidFill>
                <a:latin typeface="Calibri"/>
                <a:cs typeface="Calibri"/>
              </a:rPr>
              <a:t>2</a:t>
            </a:r>
            <a:endParaRPr sz="2250">
              <a:latin typeface="Calibri"/>
              <a:cs typeface="Calibri"/>
            </a:endParaRPr>
          </a:p>
        </p:txBody>
      </p:sp>
      <p:sp>
        <p:nvSpPr>
          <p:cNvPr id="11" name="object 11"/>
          <p:cNvSpPr txBox="1"/>
          <p:nvPr/>
        </p:nvSpPr>
        <p:spPr>
          <a:xfrm>
            <a:off x="2153161" y="6204347"/>
            <a:ext cx="236791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AAA5"/>
                </a:solidFill>
                <a:latin typeface="Calibri"/>
                <a:cs typeface="Calibri"/>
              </a:rPr>
              <a:t>foster </a:t>
            </a:r>
            <a:r>
              <a:rPr sz="2100" b="1" spc="10" dirty="0">
                <a:solidFill>
                  <a:srgbClr val="00AAA5"/>
                </a:solidFill>
                <a:latin typeface="Calibri"/>
                <a:cs typeface="Calibri"/>
              </a:rPr>
              <a:t>good</a:t>
            </a:r>
            <a:r>
              <a:rPr sz="2100" b="1" spc="25" dirty="0">
                <a:solidFill>
                  <a:srgbClr val="00AAA5"/>
                </a:solidFill>
                <a:latin typeface="Calibri"/>
                <a:cs typeface="Calibri"/>
              </a:rPr>
              <a:t> </a:t>
            </a:r>
            <a:r>
              <a:rPr sz="2100" b="1" spc="10" dirty="0">
                <a:solidFill>
                  <a:srgbClr val="00AAA5"/>
                </a:solidFill>
                <a:latin typeface="Calibri"/>
                <a:cs typeface="Calibri"/>
              </a:rPr>
              <a:t>relations</a:t>
            </a:r>
            <a:endParaRPr sz="2100">
              <a:latin typeface="Calibri"/>
              <a:cs typeface="Calibri"/>
            </a:endParaRPr>
          </a:p>
        </p:txBody>
      </p:sp>
      <p:sp>
        <p:nvSpPr>
          <p:cNvPr id="12" name="object 12"/>
          <p:cNvSpPr/>
          <p:nvPr/>
        </p:nvSpPr>
        <p:spPr>
          <a:xfrm>
            <a:off x="1525832" y="6192782"/>
            <a:ext cx="370840" cy="370840"/>
          </a:xfrm>
          <a:custGeom>
            <a:avLst/>
            <a:gdLst/>
            <a:ahLst/>
            <a:cxnLst/>
            <a:rect l="l" t="t" r="r" b="b"/>
            <a:pathLst>
              <a:path w="370839" h="370840">
                <a:moveTo>
                  <a:pt x="185407" y="0"/>
                </a:moveTo>
                <a:lnTo>
                  <a:pt x="136117" y="6622"/>
                </a:lnTo>
                <a:lnTo>
                  <a:pt x="91827" y="25312"/>
                </a:lnTo>
                <a:lnTo>
                  <a:pt x="54303" y="54303"/>
                </a:lnTo>
                <a:lnTo>
                  <a:pt x="25312" y="91827"/>
                </a:lnTo>
                <a:lnTo>
                  <a:pt x="6622" y="136117"/>
                </a:lnTo>
                <a:lnTo>
                  <a:pt x="0" y="185407"/>
                </a:lnTo>
                <a:lnTo>
                  <a:pt x="6622" y="234696"/>
                </a:lnTo>
                <a:lnTo>
                  <a:pt x="25312" y="278987"/>
                </a:lnTo>
                <a:lnTo>
                  <a:pt x="54303" y="316510"/>
                </a:lnTo>
                <a:lnTo>
                  <a:pt x="91827" y="345501"/>
                </a:lnTo>
                <a:lnTo>
                  <a:pt x="136117" y="364191"/>
                </a:lnTo>
                <a:lnTo>
                  <a:pt x="185407" y="370814"/>
                </a:lnTo>
                <a:lnTo>
                  <a:pt x="234696" y="364191"/>
                </a:lnTo>
                <a:lnTo>
                  <a:pt x="278987" y="345501"/>
                </a:lnTo>
                <a:lnTo>
                  <a:pt x="316510" y="316510"/>
                </a:lnTo>
                <a:lnTo>
                  <a:pt x="345501" y="278987"/>
                </a:lnTo>
                <a:lnTo>
                  <a:pt x="364191" y="234696"/>
                </a:lnTo>
                <a:lnTo>
                  <a:pt x="370814" y="185407"/>
                </a:lnTo>
                <a:lnTo>
                  <a:pt x="364191" y="136117"/>
                </a:lnTo>
                <a:lnTo>
                  <a:pt x="345501" y="91827"/>
                </a:lnTo>
                <a:lnTo>
                  <a:pt x="316510" y="54303"/>
                </a:lnTo>
                <a:lnTo>
                  <a:pt x="278987" y="25312"/>
                </a:lnTo>
                <a:lnTo>
                  <a:pt x="234696" y="6622"/>
                </a:lnTo>
                <a:lnTo>
                  <a:pt x="185407" y="0"/>
                </a:lnTo>
                <a:close/>
              </a:path>
            </a:pathLst>
          </a:custGeom>
          <a:solidFill>
            <a:srgbClr val="00AAA5"/>
          </a:solidFill>
        </p:spPr>
        <p:txBody>
          <a:bodyPr wrap="square" lIns="0" tIns="0" rIns="0" bIns="0" rtlCol="0"/>
          <a:lstStyle/>
          <a:p>
            <a:endParaRPr/>
          </a:p>
        </p:txBody>
      </p:sp>
      <p:sp>
        <p:nvSpPr>
          <p:cNvPr id="13" name="object 13"/>
          <p:cNvSpPr txBox="1"/>
          <p:nvPr/>
        </p:nvSpPr>
        <p:spPr>
          <a:xfrm>
            <a:off x="1625159" y="6155497"/>
            <a:ext cx="172720" cy="373380"/>
          </a:xfrm>
          <a:prstGeom prst="rect">
            <a:avLst/>
          </a:prstGeom>
        </p:spPr>
        <p:txBody>
          <a:bodyPr vert="horz" wrap="square" lIns="0" tIns="16510" rIns="0" bIns="0" rtlCol="0">
            <a:spAutoFit/>
          </a:bodyPr>
          <a:lstStyle/>
          <a:p>
            <a:pPr marL="12700">
              <a:lnSpc>
                <a:spcPct val="100000"/>
              </a:lnSpc>
              <a:spcBef>
                <a:spcPts val="130"/>
              </a:spcBef>
            </a:pPr>
            <a:r>
              <a:rPr sz="2250" b="1" spc="15" dirty="0">
                <a:solidFill>
                  <a:srgbClr val="FFFFFF"/>
                </a:solidFill>
                <a:latin typeface="Calibri"/>
                <a:cs typeface="Calibri"/>
              </a:rPr>
              <a:t>3</a:t>
            </a:r>
            <a:endParaRPr sz="2250">
              <a:latin typeface="Calibri"/>
              <a:cs typeface="Calibri"/>
            </a:endParaRPr>
          </a:p>
        </p:txBody>
      </p:sp>
      <p:grpSp>
        <p:nvGrpSpPr>
          <p:cNvPr id="19" name="Group 18"/>
          <p:cNvGrpSpPr/>
          <p:nvPr/>
        </p:nvGrpSpPr>
        <p:grpSpPr>
          <a:xfrm>
            <a:off x="1524000" y="8945156"/>
            <a:ext cx="3164052" cy="218139"/>
            <a:chOff x="1524000" y="8945156"/>
            <a:chExt cx="3164052" cy="218139"/>
          </a:xfrm>
        </p:grpSpPr>
        <p:sp>
          <p:nvSpPr>
            <p:cNvPr id="14" name="object 14"/>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txBox="1"/>
            <p:nvPr/>
          </p:nvSpPr>
          <p:spPr>
            <a:xfrm>
              <a:off x="1979777" y="8945156"/>
              <a:ext cx="270827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4C4C4C"/>
                  </a:solidFill>
                  <a:latin typeface="Calibri"/>
                  <a:cs typeface="Calibri"/>
                </a:rPr>
                <a:t>Accessibility </a:t>
              </a:r>
              <a:r>
                <a:rPr sz="1200" b="1" spc="-5" dirty="0">
                  <a:solidFill>
                    <a:srgbClr val="4C4C4C"/>
                  </a:solidFill>
                  <a:latin typeface="Calibri"/>
                  <a:cs typeface="Calibri"/>
                </a:rPr>
                <a:t>Planning: </a:t>
              </a:r>
              <a:r>
                <a:rPr sz="1200" dirty="0">
                  <a:latin typeface="Calibri"/>
                  <a:cs typeface="Calibri"/>
                </a:rPr>
                <a:t>A </a:t>
              </a:r>
              <a:r>
                <a:rPr sz="1200" spc="-20" dirty="0">
                  <a:latin typeface="Calibri"/>
                  <a:cs typeface="Calibri"/>
                </a:rPr>
                <a:t>Toolkit </a:t>
              </a:r>
              <a:r>
                <a:rPr sz="1200" spc="-10" dirty="0">
                  <a:latin typeface="Calibri"/>
                  <a:cs typeface="Calibri"/>
                </a:rPr>
                <a:t>for</a:t>
              </a:r>
              <a:r>
                <a:rPr sz="1200" spc="-65" dirty="0">
                  <a:latin typeface="Calibri"/>
                  <a:cs typeface="Calibri"/>
                </a:rPr>
                <a:t> </a:t>
              </a:r>
              <a:r>
                <a:rPr sz="1200" spc="-5" dirty="0">
                  <a:latin typeface="Calibri"/>
                  <a:cs typeface="Calibri"/>
                </a:rPr>
                <a:t>Schools</a:t>
              </a:r>
              <a:endParaRPr sz="1200" dirty="0">
                <a:latin typeface="Calibri"/>
                <a:cs typeface="Calibri"/>
              </a:endParaRPr>
            </a:p>
          </p:txBody>
        </p:sp>
      </p:grpSp>
      <p:sp>
        <p:nvSpPr>
          <p:cNvPr id="16" name="object 16"/>
          <p:cNvSpPr/>
          <p:nvPr/>
        </p:nvSpPr>
        <p:spPr>
          <a:xfrm>
            <a:off x="4889500" y="9064218"/>
            <a:ext cx="3784600" cy="0"/>
          </a:xfrm>
          <a:custGeom>
            <a:avLst/>
            <a:gdLst/>
            <a:ahLst/>
            <a:cxnLst/>
            <a:rect l="l" t="t" r="r" b="b"/>
            <a:pathLst>
              <a:path w="3784600">
                <a:moveTo>
                  <a:pt x="0" y="0"/>
                </a:moveTo>
                <a:lnTo>
                  <a:pt x="3784600" y="0"/>
                </a:lnTo>
              </a:path>
            </a:pathLst>
          </a:custGeom>
          <a:ln w="12700">
            <a:solidFill>
              <a:srgbClr val="CCCCCC"/>
            </a:solidFill>
          </a:ln>
        </p:spPr>
        <p:txBody>
          <a:bodyPr wrap="square" lIns="0" tIns="0" rIns="0" bIns="0" rtlCol="0"/>
          <a:lstStyle/>
          <a:p>
            <a:endParaRPr/>
          </a:p>
        </p:txBody>
      </p:sp>
      <p:sp>
        <p:nvSpPr>
          <p:cNvPr id="17" name="object 17"/>
          <p:cNvSpPr/>
          <p:nvPr/>
        </p:nvSpPr>
        <p:spPr>
          <a:xfrm>
            <a:off x="8680450" y="9064218"/>
            <a:ext cx="6278245" cy="0"/>
          </a:xfrm>
          <a:custGeom>
            <a:avLst/>
            <a:gdLst/>
            <a:ahLst/>
            <a:cxnLst/>
            <a:rect l="l" t="t" r="r" b="b"/>
            <a:pathLst>
              <a:path w="6278244">
                <a:moveTo>
                  <a:pt x="0" y="0"/>
                </a:moveTo>
                <a:lnTo>
                  <a:pt x="6277952" y="0"/>
                </a:lnTo>
              </a:path>
            </a:pathLst>
          </a:custGeom>
          <a:ln w="12700">
            <a:solidFill>
              <a:srgbClr val="FFFFFF"/>
            </a:solidFill>
          </a:ln>
        </p:spPr>
        <p:txBody>
          <a:bodyPr wrap="square" lIns="0" tIns="0" rIns="0" bIns="0" rtlCol="0"/>
          <a:lstStyle/>
          <a:p>
            <a:endParaRPr/>
          </a:p>
        </p:txBody>
      </p:sp>
      <p:sp>
        <p:nvSpPr>
          <p:cNvPr id="18" name="object 18"/>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7348200" cy="9753600"/>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11201424" y="2514305"/>
            <a:ext cx="4622774" cy="635000"/>
          </a:xfrm>
          <a:prstGeom prst="rect">
            <a:avLst/>
          </a:prstGeom>
        </p:spPr>
        <p:txBody>
          <a:bodyPr vert="horz" wrap="square" lIns="0" tIns="12700" rIns="0" bIns="0" rtlCol="0">
            <a:spAutoFit/>
          </a:bodyPr>
          <a:lstStyle/>
          <a:p>
            <a:pPr marL="12700">
              <a:lnSpc>
                <a:spcPct val="100000"/>
              </a:lnSpc>
              <a:spcBef>
                <a:spcPts val="100"/>
              </a:spcBef>
            </a:pPr>
            <a:r>
              <a:rPr sz="4000" b="0" spc="50" dirty="0">
                <a:latin typeface="Calibri"/>
                <a:cs typeface="Calibri"/>
              </a:rPr>
              <a:t>Who</a:t>
            </a:r>
            <a:r>
              <a:rPr sz="4000" b="0" spc="75" dirty="0">
                <a:latin typeface="Calibri"/>
                <a:cs typeface="Calibri"/>
              </a:rPr>
              <a:t> has</a:t>
            </a:r>
            <a:r>
              <a:rPr lang="en-GB" sz="4000" b="0" spc="75" dirty="0">
                <a:latin typeface="Calibri"/>
                <a:cs typeface="Calibri"/>
              </a:rPr>
              <a:t> a Disability?</a:t>
            </a:r>
            <a:endParaRPr sz="4000" dirty="0">
              <a:latin typeface="Calibri"/>
              <a:cs typeface="Calibri"/>
            </a:endParaRPr>
          </a:p>
        </p:txBody>
      </p:sp>
      <p:sp>
        <p:nvSpPr>
          <p:cNvPr id="4" name="object 4"/>
          <p:cNvSpPr txBox="1"/>
          <p:nvPr/>
        </p:nvSpPr>
        <p:spPr>
          <a:xfrm>
            <a:off x="10579100" y="3276600"/>
            <a:ext cx="5106936" cy="3365345"/>
          </a:xfrm>
          <a:prstGeom prst="rect">
            <a:avLst/>
          </a:prstGeom>
        </p:spPr>
        <p:txBody>
          <a:bodyPr vert="horz" wrap="square" lIns="0" tIns="12065" rIns="0" bIns="0" rtlCol="0">
            <a:spAutoFit/>
          </a:bodyPr>
          <a:lstStyle/>
          <a:p>
            <a:pPr marL="298450" marR="5080" indent="-66040" algn="r">
              <a:lnSpc>
                <a:spcPct val="118100"/>
              </a:lnSpc>
              <a:spcBef>
                <a:spcPts val="95"/>
              </a:spcBef>
            </a:pPr>
            <a:r>
              <a:rPr lang="en-GB" sz="2400" b="1" spc="-105" dirty="0">
                <a:solidFill>
                  <a:srgbClr val="FFFFFF"/>
                </a:solidFill>
                <a:cs typeface="Calibri"/>
              </a:rPr>
              <a:t>Disability is defined as:</a:t>
            </a:r>
          </a:p>
          <a:p>
            <a:pPr marL="298450" marR="5080" indent="-66040" algn="r">
              <a:lnSpc>
                <a:spcPct val="118100"/>
              </a:lnSpc>
              <a:spcBef>
                <a:spcPts val="95"/>
              </a:spcBef>
            </a:pPr>
            <a:endParaRPr lang="en-GB" sz="1050" spc="-105" dirty="0">
              <a:solidFill>
                <a:srgbClr val="FFFFFF"/>
              </a:solidFill>
              <a:cs typeface="Calibri"/>
            </a:endParaRPr>
          </a:p>
          <a:p>
            <a:pPr marL="298450" marR="5080" indent="-66040" algn="r">
              <a:lnSpc>
                <a:spcPct val="118100"/>
              </a:lnSpc>
              <a:spcBef>
                <a:spcPts val="95"/>
              </a:spcBef>
            </a:pPr>
            <a:endParaRPr lang="en-GB" sz="1050" spc="-105" dirty="0">
              <a:solidFill>
                <a:srgbClr val="FFFFFF"/>
              </a:solidFill>
              <a:cs typeface="Calibri"/>
            </a:endParaRPr>
          </a:p>
          <a:p>
            <a:pPr marL="298450" marR="5080" indent="-66040" algn="r">
              <a:lnSpc>
                <a:spcPct val="118100"/>
              </a:lnSpc>
              <a:spcBef>
                <a:spcPts val="95"/>
              </a:spcBef>
            </a:pPr>
            <a:r>
              <a:rPr lang="en-GB" sz="2400" spc="-105" dirty="0">
                <a:solidFill>
                  <a:srgbClr val="FFFFFF"/>
                </a:solidFill>
                <a:cs typeface="Calibri"/>
              </a:rPr>
              <a:t>‘A physical or mental impairment which</a:t>
            </a:r>
          </a:p>
          <a:p>
            <a:pPr marL="298450" marR="5080" indent="-66040" algn="r">
              <a:lnSpc>
                <a:spcPct val="118100"/>
              </a:lnSpc>
              <a:spcBef>
                <a:spcPts val="95"/>
              </a:spcBef>
            </a:pPr>
            <a:r>
              <a:rPr lang="en-GB" sz="2400" spc="-105" dirty="0">
                <a:solidFill>
                  <a:srgbClr val="FFFFFF"/>
                </a:solidFill>
                <a:cs typeface="Calibri"/>
              </a:rPr>
              <a:t>has a </a:t>
            </a:r>
            <a:r>
              <a:rPr lang="en-GB" sz="2400" b="1" spc="-105" dirty="0">
                <a:solidFill>
                  <a:srgbClr val="FFFFFF"/>
                </a:solidFill>
                <a:cs typeface="Calibri"/>
              </a:rPr>
              <a:t>SUBSTANTIAL</a:t>
            </a:r>
            <a:r>
              <a:rPr lang="en-GB" sz="2400" spc="-105" dirty="0">
                <a:solidFill>
                  <a:srgbClr val="FFFFFF"/>
                </a:solidFill>
                <a:cs typeface="Calibri"/>
              </a:rPr>
              <a:t> and </a:t>
            </a:r>
            <a:r>
              <a:rPr lang="en-GB" sz="2400" b="1" spc="-105" dirty="0">
                <a:solidFill>
                  <a:srgbClr val="FFFFFF"/>
                </a:solidFill>
                <a:cs typeface="Calibri"/>
              </a:rPr>
              <a:t>LONG-TERM</a:t>
            </a:r>
            <a:r>
              <a:rPr lang="en-GB" sz="2400" spc="-105" dirty="0">
                <a:solidFill>
                  <a:srgbClr val="FFFFFF"/>
                </a:solidFill>
                <a:cs typeface="Calibri"/>
              </a:rPr>
              <a:t> </a:t>
            </a:r>
          </a:p>
          <a:p>
            <a:pPr marL="298450" marR="5080" indent="-66040" algn="r">
              <a:lnSpc>
                <a:spcPct val="118100"/>
              </a:lnSpc>
              <a:spcBef>
                <a:spcPts val="95"/>
              </a:spcBef>
            </a:pPr>
            <a:r>
              <a:rPr lang="en-GB" sz="2400" spc="-105" dirty="0">
                <a:solidFill>
                  <a:srgbClr val="FFFFFF"/>
                </a:solidFill>
                <a:cs typeface="Calibri"/>
              </a:rPr>
              <a:t>adverse effect on your ability to carry out</a:t>
            </a:r>
          </a:p>
          <a:p>
            <a:pPr marL="298450" marR="5080" indent="-66040" algn="r">
              <a:lnSpc>
                <a:spcPct val="118100"/>
              </a:lnSpc>
              <a:spcBef>
                <a:spcPts val="95"/>
              </a:spcBef>
            </a:pPr>
            <a:r>
              <a:rPr lang="en-GB" sz="2400" b="1" spc="-105" dirty="0">
                <a:solidFill>
                  <a:srgbClr val="FFFFFF"/>
                </a:solidFill>
                <a:cs typeface="Calibri"/>
              </a:rPr>
              <a:t>NORMAL DAY-TO-DAY ACTIVITIES</a:t>
            </a:r>
            <a:r>
              <a:rPr lang="en-GB" sz="2400" spc="-105" dirty="0">
                <a:solidFill>
                  <a:srgbClr val="FFFFFF"/>
                </a:solidFill>
                <a:cs typeface="Calibri"/>
              </a:rPr>
              <a:t>.’</a:t>
            </a:r>
          </a:p>
          <a:p>
            <a:pPr marL="298450" marR="5080" indent="-66040" algn="r">
              <a:lnSpc>
                <a:spcPct val="118100"/>
              </a:lnSpc>
              <a:spcBef>
                <a:spcPts val="95"/>
              </a:spcBef>
            </a:pPr>
            <a:endParaRPr lang="en-GB" sz="2400" spc="-105" dirty="0">
              <a:solidFill>
                <a:srgbClr val="FFFFFF"/>
              </a:solidFill>
              <a:cs typeface="Calibri"/>
            </a:endParaRPr>
          </a:p>
          <a:p>
            <a:pPr marL="298450" marR="5080" indent="-66040" algn="r">
              <a:lnSpc>
                <a:spcPct val="118100"/>
              </a:lnSpc>
              <a:spcBef>
                <a:spcPts val="95"/>
              </a:spcBef>
            </a:pPr>
            <a:r>
              <a:rPr lang="en-GB" sz="1400" b="1" spc="-105" dirty="0">
                <a:solidFill>
                  <a:srgbClr val="FFFFFF"/>
                </a:solidFill>
                <a:cs typeface="Calibri"/>
              </a:rPr>
              <a:t>Equality Act 2010</a:t>
            </a:r>
            <a:endParaRPr sz="1400" b="1" dirty="0">
              <a:latin typeface="Calibri"/>
              <a:cs typeface="Calibri"/>
            </a:endParaRPr>
          </a:p>
        </p:txBody>
      </p:sp>
      <p:sp>
        <p:nvSpPr>
          <p:cNvPr id="5" name="object 5"/>
          <p:cNvSpPr/>
          <p:nvPr/>
        </p:nvSpPr>
        <p:spPr>
          <a:xfrm>
            <a:off x="1524000" y="8960586"/>
            <a:ext cx="376677" cy="202709"/>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4914900" y="9064218"/>
            <a:ext cx="3594100" cy="0"/>
          </a:xfrm>
          <a:custGeom>
            <a:avLst/>
            <a:gdLst/>
            <a:ahLst/>
            <a:cxnLst/>
            <a:rect l="l" t="t" r="r" b="b"/>
            <a:pathLst>
              <a:path w="3594100">
                <a:moveTo>
                  <a:pt x="0" y="0"/>
                </a:moveTo>
                <a:lnTo>
                  <a:pt x="3594100" y="0"/>
                </a:lnTo>
              </a:path>
            </a:pathLst>
          </a:custGeom>
          <a:ln w="12700">
            <a:solidFill>
              <a:srgbClr val="FFFFFF"/>
            </a:solidFill>
          </a:ln>
        </p:spPr>
        <p:txBody>
          <a:bodyPr wrap="square" lIns="0" tIns="0" rIns="0" bIns="0" rtlCol="0"/>
          <a:lstStyle/>
          <a:p>
            <a:endParaRPr/>
          </a:p>
        </p:txBody>
      </p:sp>
      <p:sp>
        <p:nvSpPr>
          <p:cNvPr id="7" name="object 7"/>
          <p:cNvSpPr/>
          <p:nvPr/>
        </p:nvSpPr>
        <p:spPr>
          <a:xfrm>
            <a:off x="8839200" y="9064218"/>
            <a:ext cx="6119495" cy="0"/>
          </a:xfrm>
          <a:custGeom>
            <a:avLst/>
            <a:gdLst/>
            <a:ahLst/>
            <a:cxnLst/>
            <a:rect l="l" t="t" r="r" b="b"/>
            <a:pathLst>
              <a:path w="6119494">
                <a:moveTo>
                  <a:pt x="0" y="0"/>
                </a:moveTo>
                <a:lnTo>
                  <a:pt x="6119202" y="0"/>
                </a:lnTo>
              </a:path>
            </a:pathLst>
          </a:custGeom>
          <a:ln w="12700">
            <a:solidFill>
              <a:srgbClr val="FFFFFF"/>
            </a:solidFill>
          </a:ln>
        </p:spPr>
        <p:txBody>
          <a:bodyPr wrap="square" lIns="0" tIns="0" rIns="0" bIns="0" rtlCol="0"/>
          <a:lstStyle/>
          <a:p>
            <a:endParaRPr/>
          </a:p>
        </p:txBody>
      </p:sp>
      <p:sp>
        <p:nvSpPr>
          <p:cNvPr id="8" name="object 8"/>
          <p:cNvSpPr/>
          <p:nvPr/>
        </p:nvSpPr>
        <p:spPr>
          <a:xfrm>
            <a:off x="15138398" y="8718143"/>
            <a:ext cx="685800" cy="685800"/>
          </a:xfrm>
          <a:custGeom>
            <a:avLst/>
            <a:gdLst/>
            <a:ahLst/>
            <a:cxnLst/>
            <a:rect l="l" t="t" r="r" b="b"/>
            <a:pathLst>
              <a:path w="685800" h="685800">
                <a:moveTo>
                  <a:pt x="342900" y="0"/>
                </a:moveTo>
                <a:lnTo>
                  <a:pt x="296372" y="3810"/>
                </a:lnTo>
                <a:lnTo>
                  <a:pt x="251746" y="12700"/>
                </a:lnTo>
                <a:lnTo>
                  <a:pt x="209431" y="27940"/>
                </a:lnTo>
                <a:lnTo>
                  <a:pt x="169835" y="46990"/>
                </a:lnTo>
                <a:lnTo>
                  <a:pt x="133367" y="72390"/>
                </a:lnTo>
                <a:lnTo>
                  <a:pt x="100436" y="101600"/>
                </a:lnTo>
                <a:lnTo>
                  <a:pt x="71450" y="134620"/>
                </a:lnTo>
                <a:lnTo>
                  <a:pt x="46817" y="170180"/>
                </a:lnTo>
                <a:lnTo>
                  <a:pt x="26948" y="209550"/>
                </a:lnTo>
                <a:lnTo>
                  <a:pt x="12249" y="252730"/>
                </a:lnTo>
                <a:lnTo>
                  <a:pt x="3130" y="297180"/>
                </a:lnTo>
                <a:lnTo>
                  <a:pt x="0" y="342900"/>
                </a:lnTo>
                <a:lnTo>
                  <a:pt x="3130" y="389890"/>
                </a:lnTo>
                <a:lnTo>
                  <a:pt x="12249" y="434340"/>
                </a:lnTo>
                <a:lnTo>
                  <a:pt x="26948" y="477520"/>
                </a:lnTo>
                <a:lnTo>
                  <a:pt x="46817" y="516890"/>
                </a:lnTo>
                <a:lnTo>
                  <a:pt x="71450" y="552450"/>
                </a:lnTo>
                <a:lnTo>
                  <a:pt x="100436" y="585470"/>
                </a:lnTo>
                <a:lnTo>
                  <a:pt x="133367" y="614680"/>
                </a:lnTo>
                <a:lnTo>
                  <a:pt x="169835" y="640080"/>
                </a:lnTo>
                <a:lnTo>
                  <a:pt x="209431" y="659130"/>
                </a:lnTo>
                <a:lnTo>
                  <a:pt x="251746" y="674370"/>
                </a:lnTo>
                <a:lnTo>
                  <a:pt x="296372" y="683260"/>
                </a:lnTo>
                <a:lnTo>
                  <a:pt x="342900" y="685800"/>
                </a:lnTo>
                <a:lnTo>
                  <a:pt x="389430" y="683260"/>
                </a:lnTo>
                <a:lnTo>
                  <a:pt x="434057" y="674370"/>
                </a:lnTo>
                <a:lnTo>
                  <a:pt x="476373" y="659130"/>
                </a:lnTo>
                <a:lnTo>
                  <a:pt x="515969" y="640080"/>
                </a:lnTo>
                <a:lnTo>
                  <a:pt x="552437" y="614680"/>
                </a:lnTo>
                <a:lnTo>
                  <a:pt x="585368" y="585470"/>
                </a:lnTo>
                <a:lnTo>
                  <a:pt x="587598" y="582930"/>
                </a:lnTo>
                <a:lnTo>
                  <a:pt x="459816" y="582930"/>
                </a:lnTo>
                <a:lnTo>
                  <a:pt x="426953" y="575310"/>
                </a:lnTo>
                <a:lnTo>
                  <a:pt x="400111" y="556260"/>
                </a:lnTo>
                <a:lnTo>
                  <a:pt x="394603" y="547370"/>
                </a:lnTo>
                <a:lnTo>
                  <a:pt x="207911" y="547370"/>
                </a:lnTo>
                <a:lnTo>
                  <a:pt x="197035" y="544830"/>
                </a:lnTo>
                <a:lnTo>
                  <a:pt x="188126" y="538480"/>
                </a:lnTo>
                <a:lnTo>
                  <a:pt x="182106" y="528320"/>
                </a:lnTo>
                <a:lnTo>
                  <a:pt x="179895" y="516890"/>
                </a:lnTo>
                <a:lnTo>
                  <a:pt x="179895" y="173990"/>
                </a:lnTo>
                <a:lnTo>
                  <a:pt x="182106" y="162560"/>
                </a:lnTo>
                <a:lnTo>
                  <a:pt x="188126" y="153670"/>
                </a:lnTo>
                <a:lnTo>
                  <a:pt x="197035" y="146050"/>
                </a:lnTo>
                <a:lnTo>
                  <a:pt x="207911" y="144780"/>
                </a:lnTo>
                <a:lnTo>
                  <a:pt x="259243" y="144780"/>
                </a:lnTo>
                <a:lnTo>
                  <a:pt x="260172" y="139700"/>
                </a:lnTo>
                <a:lnTo>
                  <a:pt x="264598" y="133350"/>
                </a:lnTo>
                <a:lnTo>
                  <a:pt x="271148" y="128270"/>
                </a:lnTo>
                <a:lnTo>
                  <a:pt x="279145" y="125730"/>
                </a:lnTo>
                <a:lnTo>
                  <a:pt x="304330" y="125730"/>
                </a:lnTo>
                <a:lnTo>
                  <a:pt x="304330" y="109220"/>
                </a:lnTo>
                <a:lnTo>
                  <a:pt x="306336" y="104140"/>
                </a:lnTo>
                <a:lnTo>
                  <a:pt x="309549" y="100330"/>
                </a:lnTo>
                <a:lnTo>
                  <a:pt x="312775" y="97790"/>
                </a:lnTo>
                <a:lnTo>
                  <a:pt x="317220" y="95250"/>
                </a:lnTo>
                <a:lnTo>
                  <a:pt x="578209" y="95250"/>
                </a:lnTo>
                <a:lnTo>
                  <a:pt x="552437" y="72390"/>
                </a:lnTo>
                <a:lnTo>
                  <a:pt x="515969" y="46990"/>
                </a:lnTo>
                <a:lnTo>
                  <a:pt x="476373" y="27940"/>
                </a:lnTo>
                <a:lnTo>
                  <a:pt x="434057" y="12700"/>
                </a:lnTo>
                <a:lnTo>
                  <a:pt x="389430" y="3810"/>
                </a:lnTo>
                <a:lnTo>
                  <a:pt x="342900" y="0"/>
                </a:lnTo>
                <a:close/>
              </a:path>
              <a:path w="685800" h="685800">
                <a:moveTo>
                  <a:pt x="680325" y="401320"/>
                </a:moveTo>
                <a:lnTo>
                  <a:pt x="459816" y="401320"/>
                </a:lnTo>
                <a:lnTo>
                  <a:pt x="492678" y="407670"/>
                </a:lnTo>
                <a:lnTo>
                  <a:pt x="519520" y="427990"/>
                </a:lnTo>
                <a:lnTo>
                  <a:pt x="537620" y="455930"/>
                </a:lnTo>
                <a:lnTo>
                  <a:pt x="544258" y="491490"/>
                </a:lnTo>
                <a:lnTo>
                  <a:pt x="537620" y="527050"/>
                </a:lnTo>
                <a:lnTo>
                  <a:pt x="519520" y="556260"/>
                </a:lnTo>
                <a:lnTo>
                  <a:pt x="492678" y="575310"/>
                </a:lnTo>
                <a:lnTo>
                  <a:pt x="459816" y="582930"/>
                </a:lnTo>
                <a:lnTo>
                  <a:pt x="587598" y="582930"/>
                </a:lnTo>
                <a:lnTo>
                  <a:pt x="614353" y="552450"/>
                </a:lnTo>
                <a:lnTo>
                  <a:pt x="638984" y="516890"/>
                </a:lnTo>
                <a:lnTo>
                  <a:pt x="658853" y="477520"/>
                </a:lnTo>
                <a:lnTo>
                  <a:pt x="673551" y="434340"/>
                </a:lnTo>
                <a:lnTo>
                  <a:pt x="680325" y="401320"/>
                </a:lnTo>
                <a:close/>
              </a:path>
              <a:path w="685800" h="685800">
                <a:moveTo>
                  <a:pt x="437426" y="222250"/>
                </a:moveTo>
                <a:lnTo>
                  <a:pt x="206806" y="222250"/>
                </a:lnTo>
                <a:lnTo>
                  <a:pt x="206806" y="518160"/>
                </a:lnTo>
                <a:lnTo>
                  <a:pt x="356997" y="518160"/>
                </a:lnTo>
                <a:lnTo>
                  <a:pt x="358941" y="525780"/>
                </a:lnTo>
                <a:lnTo>
                  <a:pt x="361354" y="533400"/>
                </a:lnTo>
                <a:lnTo>
                  <a:pt x="364217" y="539750"/>
                </a:lnTo>
                <a:lnTo>
                  <a:pt x="367512" y="547370"/>
                </a:lnTo>
                <a:lnTo>
                  <a:pt x="394603" y="547370"/>
                </a:lnTo>
                <a:lnTo>
                  <a:pt x="382011" y="527050"/>
                </a:lnTo>
                <a:lnTo>
                  <a:pt x="375373" y="491490"/>
                </a:lnTo>
                <a:lnTo>
                  <a:pt x="377981" y="477520"/>
                </a:lnTo>
                <a:lnTo>
                  <a:pt x="250621" y="477520"/>
                </a:lnTo>
                <a:lnTo>
                  <a:pt x="233070" y="459740"/>
                </a:lnTo>
                <a:lnTo>
                  <a:pt x="233070" y="454660"/>
                </a:lnTo>
                <a:lnTo>
                  <a:pt x="238759" y="448310"/>
                </a:lnTo>
                <a:lnTo>
                  <a:pt x="262349" y="448310"/>
                </a:lnTo>
                <a:lnTo>
                  <a:pt x="277672" y="431800"/>
                </a:lnTo>
                <a:lnTo>
                  <a:pt x="397643" y="431800"/>
                </a:lnTo>
                <a:lnTo>
                  <a:pt x="400111" y="427990"/>
                </a:lnTo>
                <a:lnTo>
                  <a:pt x="415210" y="416560"/>
                </a:lnTo>
                <a:lnTo>
                  <a:pt x="250621" y="416560"/>
                </a:lnTo>
                <a:lnTo>
                  <a:pt x="233070" y="397510"/>
                </a:lnTo>
                <a:lnTo>
                  <a:pt x="233070" y="392430"/>
                </a:lnTo>
                <a:lnTo>
                  <a:pt x="238759" y="387350"/>
                </a:lnTo>
                <a:lnTo>
                  <a:pt x="262349" y="387350"/>
                </a:lnTo>
                <a:lnTo>
                  <a:pt x="277672" y="370840"/>
                </a:lnTo>
                <a:lnTo>
                  <a:pt x="437426" y="370840"/>
                </a:lnTo>
                <a:lnTo>
                  <a:pt x="437426" y="355600"/>
                </a:lnTo>
                <a:lnTo>
                  <a:pt x="250621" y="355600"/>
                </a:lnTo>
                <a:lnTo>
                  <a:pt x="233070" y="336550"/>
                </a:lnTo>
                <a:lnTo>
                  <a:pt x="233070" y="331470"/>
                </a:lnTo>
                <a:lnTo>
                  <a:pt x="238759" y="325120"/>
                </a:lnTo>
                <a:lnTo>
                  <a:pt x="262349" y="325120"/>
                </a:lnTo>
                <a:lnTo>
                  <a:pt x="277672" y="308610"/>
                </a:lnTo>
                <a:lnTo>
                  <a:pt x="437426" y="308610"/>
                </a:lnTo>
                <a:lnTo>
                  <a:pt x="437426" y="294640"/>
                </a:lnTo>
                <a:lnTo>
                  <a:pt x="250621" y="294640"/>
                </a:lnTo>
                <a:lnTo>
                  <a:pt x="233070" y="275590"/>
                </a:lnTo>
                <a:lnTo>
                  <a:pt x="233070" y="270510"/>
                </a:lnTo>
                <a:lnTo>
                  <a:pt x="238759" y="264160"/>
                </a:lnTo>
                <a:lnTo>
                  <a:pt x="262349" y="264160"/>
                </a:lnTo>
                <a:lnTo>
                  <a:pt x="277672" y="247650"/>
                </a:lnTo>
                <a:lnTo>
                  <a:pt x="437426" y="247650"/>
                </a:lnTo>
                <a:lnTo>
                  <a:pt x="437426" y="222250"/>
                </a:lnTo>
                <a:close/>
              </a:path>
              <a:path w="685800" h="685800">
                <a:moveTo>
                  <a:pt x="413423" y="478790"/>
                </a:moveTo>
                <a:lnTo>
                  <a:pt x="404939" y="478790"/>
                </a:lnTo>
                <a:lnTo>
                  <a:pt x="394487" y="490220"/>
                </a:lnTo>
                <a:lnTo>
                  <a:pt x="394487" y="499110"/>
                </a:lnTo>
                <a:lnTo>
                  <a:pt x="435546" y="543560"/>
                </a:lnTo>
                <a:lnTo>
                  <a:pt x="444030" y="543560"/>
                </a:lnTo>
                <a:lnTo>
                  <a:pt x="477979" y="506730"/>
                </a:lnTo>
                <a:lnTo>
                  <a:pt x="439788" y="506730"/>
                </a:lnTo>
                <a:lnTo>
                  <a:pt x="413423" y="478790"/>
                </a:lnTo>
                <a:close/>
              </a:path>
              <a:path w="685800" h="685800">
                <a:moveTo>
                  <a:pt x="511378" y="439420"/>
                </a:moveTo>
                <a:lnTo>
                  <a:pt x="502907" y="439420"/>
                </a:lnTo>
                <a:lnTo>
                  <a:pt x="439788" y="506730"/>
                </a:lnTo>
                <a:lnTo>
                  <a:pt x="477979" y="506730"/>
                </a:lnTo>
                <a:lnTo>
                  <a:pt x="516610" y="464820"/>
                </a:lnTo>
                <a:lnTo>
                  <a:pt x="521843" y="459740"/>
                </a:lnTo>
                <a:lnTo>
                  <a:pt x="521843" y="450850"/>
                </a:lnTo>
                <a:lnTo>
                  <a:pt x="511378" y="439420"/>
                </a:lnTo>
                <a:close/>
              </a:path>
              <a:path w="685800" h="685800">
                <a:moveTo>
                  <a:pt x="397643" y="431800"/>
                </a:moveTo>
                <a:lnTo>
                  <a:pt x="282295" y="431800"/>
                </a:lnTo>
                <a:lnTo>
                  <a:pt x="287985" y="438150"/>
                </a:lnTo>
                <a:lnTo>
                  <a:pt x="287985" y="443230"/>
                </a:lnTo>
                <a:lnTo>
                  <a:pt x="285140" y="445770"/>
                </a:lnTo>
                <a:lnTo>
                  <a:pt x="255231" y="477520"/>
                </a:lnTo>
                <a:lnTo>
                  <a:pt x="377981" y="477520"/>
                </a:lnTo>
                <a:lnTo>
                  <a:pt x="379641" y="468630"/>
                </a:lnTo>
                <a:lnTo>
                  <a:pt x="295529" y="468630"/>
                </a:lnTo>
                <a:lnTo>
                  <a:pt x="292265" y="464820"/>
                </a:lnTo>
                <a:lnTo>
                  <a:pt x="292265" y="455930"/>
                </a:lnTo>
                <a:lnTo>
                  <a:pt x="295529" y="453390"/>
                </a:lnTo>
                <a:lnTo>
                  <a:pt x="383657" y="453390"/>
                </a:lnTo>
                <a:lnTo>
                  <a:pt x="397643" y="431800"/>
                </a:lnTo>
                <a:close/>
              </a:path>
              <a:path w="685800" h="685800">
                <a:moveTo>
                  <a:pt x="383657" y="453390"/>
                </a:moveTo>
                <a:lnTo>
                  <a:pt x="356679" y="453390"/>
                </a:lnTo>
                <a:lnTo>
                  <a:pt x="359943" y="455930"/>
                </a:lnTo>
                <a:lnTo>
                  <a:pt x="359943" y="464820"/>
                </a:lnTo>
                <a:lnTo>
                  <a:pt x="356679" y="468630"/>
                </a:lnTo>
                <a:lnTo>
                  <a:pt x="379641" y="468630"/>
                </a:lnTo>
                <a:lnTo>
                  <a:pt x="382011" y="455930"/>
                </a:lnTo>
                <a:lnTo>
                  <a:pt x="383657" y="453390"/>
                </a:lnTo>
                <a:close/>
              </a:path>
              <a:path w="685800" h="685800">
                <a:moveTo>
                  <a:pt x="262349" y="448310"/>
                </a:moveTo>
                <a:lnTo>
                  <a:pt x="243382" y="448310"/>
                </a:lnTo>
                <a:lnTo>
                  <a:pt x="252920" y="458470"/>
                </a:lnTo>
                <a:lnTo>
                  <a:pt x="262349" y="448310"/>
                </a:lnTo>
                <a:close/>
              </a:path>
              <a:path w="685800" h="685800">
                <a:moveTo>
                  <a:pt x="437426" y="370840"/>
                </a:moveTo>
                <a:lnTo>
                  <a:pt x="282295" y="370840"/>
                </a:lnTo>
                <a:lnTo>
                  <a:pt x="287985" y="377190"/>
                </a:lnTo>
                <a:lnTo>
                  <a:pt x="287985" y="381000"/>
                </a:lnTo>
                <a:lnTo>
                  <a:pt x="285140" y="384810"/>
                </a:lnTo>
                <a:lnTo>
                  <a:pt x="255231" y="416560"/>
                </a:lnTo>
                <a:lnTo>
                  <a:pt x="415210" y="416560"/>
                </a:lnTo>
                <a:lnTo>
                  <a:pt x="426953" y="407670"/>
                </a:lnTo>
                <a:lnTo>
                  <a:pt x="295529" y="407670"/>
                </a:lnTo>
                <a:lnTo>
                  <a:pt x="292265" y="403860"/>
                </a:lnTo>
                <a:lnTo>
                  <a:pt x="292265" y="394970"/>
                </a:lnTo>
                <a:lnTo>
                  <a:pt x="295529" y="391160"/>
                </a:lnTo>
                <a:lnTo>
                  <a:pt x="682409" y="391160"/>
                </a:lnTo>
                <a:lnTo>
                  <a:pt x="682669" y="389890"/>
                </a:lnTo>
                <a:lnTo>
                  <a:pt x="683262" y="381000"/>
                </a:lnTo>
                <a:lnTo>
                  <a:pt x="437426" y="381000"/>
                </a:lnTo>
                <a:lnTo>
                  <a:pt x="437426" y="370840"/>
                </a:lnTo>
                <a:close/>
              </a:path>
              <a:path w="685800" h="685800">
                <a:moveTo>
                  <a:pt x="682409" y="391160"/>
                </a:moveTo>
                <a:lnTo>
                  <a:pt x="392785" y="391160"/>
                </a:lnTo>
                <a:lnTo>
                  <a:pt x="396049" y="394970"/>
                </a:lnTo>
                <a:lnTo>
                  <a:pt x="396049" y="403860"/>
                </a:lnTo>
                <a:lnTo>
                  <a:pt x="392785" y="407670"/>
                </a:lnTo>
                <a:lnTo>
                  <a:pt x="426953" y="407670"/>
                </a:lnTo>
                <a:lnTo>
                  <a:pt x="459816" y="401320"/>
                </a:lnTo>
                <a:lnTo>
                  <a:pt x="680325" y="401320"/>
                </a:lnTo>
                <a:lnTo>
                  <a:pt x="682409" y="391160"/>
                </a:lnTo>
                <a:close/>
              </a:path>
              <a:path w="685800" h="685800">
                <a:moveTo>
                  <a:pt x="262349" y="387350"/>
                </a:moveTo>
                <a:lnTo>
                  <a:pt x="243382" y="387350"/>
                </a:lnTo>
                <a:lnTo>
                  <a:pt x="252920" y="397510"/>
                </a:lnTo>
                <a:lnTo>
                  <a:pt x="262349" y="387350"/>
                </a:lnTo>
                <a:close/>
              </a:path>
              <a:path w="685800" h="685800">
                <a:moveTo>
                  <a:pt x="621391" y="144780"/>
                </a:moveTo>
                <a:lnTo>
                  <a:pt x="436321" y="144780"/>
                </a:lnTo>
                <a:lnTo>
                  <a:pt x="447195" y="146050"/>
                </a:lnTo>
                <a:lnTo>
                  <a:pt x="456099" y="153670"/>
                </a:lnTo>
                <a:lnTo>
                  <a:pt x="462115" y="162560"/>
                </a:lnTo>
                <a:lnTo>
                  <a:pt x="464324" y="173990"/>
                </a:lnTo>
                <a:lnTo>
                  <a:pt x="464324" y="378460"/>
                </a:lnTo>
                <a:lnTo>
                  <a:pt x="444639" y="378460"/>
                </a:lnTo>
                <a:lnTo>
                  <a:pt x="437426" y="381000"/>
                </a:lnTo>
                <a:lnTo>
                  <a:pt x="683262" y="381000"/>
                </a:lnTo>
                <a:lnTo>
                  <a:pt x="685800" y="342900"/>
                </a:lnTo>
                <a:lnTo>
                  <a:pt x="682669" y="297180"/>
                </a:lnTo>
                <a:lnTo>
                  <a:pt x="673551" y="252730"/>
                </a:lnTo>
                <a:lnTo>
                  <a:pt x="658853" y="209550"/>
                </a:lnTo>
                <a:lnTo>
                  <a:pt x="638984" y="170180"/>
                </a:lnTo>
                <a:lnTo>
                  <a:pt x="621391" y="144780"/>
                </a:lnTo>
                <a:close/>
              </a:path>
              <a:path w="685800" h="685800">
                <a:moveTo>
                  <a:pt x="437426" y="308610"/>
                </a:moveTo>
                <a:lnTo>
                  <a:pt x="282295" y="308610"/>
                </a:lnTo>
                <a:lnTo>
                  <a:pt x="287985" y="314960"/>
                </a:lnTo>
                <a:lnTo>
                  <a:pt x="287985" y="320040"/>
                </a:lnTo>
                <a:lnTo>
                  <a:pt x="285140" y="323850"/>
                </a:lnTo>
                <a:lnTo>
                  <a:pt x="255231" y="355600"/>
                </a:lnTo>
                <a:lnTo>
                  <a:pt x="437426" y="355600"/>
                </a:lnTo>
                <a:lnTo>
                  <a:pt x="437426" y="345440"/>
                </a:lnTo>
                <a:lnTo>
                  <a:pt x="295529" y="345440"/>
                </a:lnTo>
                <a:lnTo>
                  <a:pt x="292265" y="342900"/>
                </a:lnTo>
                <a:lnTo>
                  <a:pt x="292265" y="334010"/>
                </a:lnTo>
                <a:lnTo>
                  <a:pt x="295529" y="330200"/>
                </a:lnTo>
                <a:lnTo>
                  <a:pt x="437426" y="330200"/>
                </a:lnTo>
                <a:lnTo>
                  <a:pt x="437426" y="308610"/>
                </a:lnTo>
                <a:close/>
              </a:path>
              <a:path w="685800" h="685800">
                <a:moveTo>
                  <a:pt x="437426" y="330200"/>
                </a:moveTo>
                <a:lnTo>
                  <a:pt x="406438" y="330200"/>
                </a:lnTo>
                <a:lnTo>
                  <a:pt x="409702" y="334010"/>
                </a:lnTo>
                <a:lnTo>
                  <a:pt x="409702" y="342900"/>
                </a:lnTo>
                <a:lnTo>
                  <a:pt x="406438" y="345440"/>
                </a:lnTo>
                <a:lnTo>
                  <a:pt x="437426" y="345440"/>
                </a:lnTo>
                <a:lnTo>
                  <a:pt x="437426" y="330200"/>
                </a:lnTo>
                <a:close/>
              </a:path>
              <a:path w="685800" h="685800">
                <a:moveTo>
                  <a:pt x="262349" y="325120"/>
                </a:moveTo>
                <a:lnTo>
                  <a:pt x="243382" y="325120"/>
                </a:lnTo>
                <a:lnTo>
                  <a:pt x="252920" y="335280"/>
                </a:lnTo>
                <a:lnTo>
                  <a:pt x="262349" y="325120"/>
                </a:lnTo>
                <a:close/>
              </a:path>
              <a:path w="685800" h="685800">
                <a:moveTo>
                  <a:pt x="437426" y="247650"/>
                </a:moveTo>
                <a:lnTo>
                  <a:pt x="282295" y="247650"/>
                </a:lnTo>
                <a:lnTo>
                  <a:pt x="287985" y="254000"/>
                </a:lnTo>
                <a:lnTo>
                  <a:pt x="287985" y="259080"/>
                </a:lnTo>
                <a:lnTo>
                  <a:pt x="285140" y="261620"/>
                </a:lnTo>
                <a:lnTo>
                  <a:pt x="255231" y="294640"/>
                </a:lnTo>
                <a:lnTo>
                  <a:pt x="437426" y="294640"/>
                </a:lnTo>
                <a:lnTo>
                  <a:pt x="437426" y="284480"/>
                </a:lnTo>
                <a:lnTo>
                  <a:pt x="295529" y="284480"/>
                </a:lnTo>
                <a:lnTo>
                  <a:pt x="292265" y="280670"/>
                </a:lnTo>
                <a:lnTo>
                  <a:pt x="292265" y="273050"/>
                </a:lnTo>
                <a:lnTo>
                  <a:pt x="295529" y="269240"/>
                </a:lnTo>
                <a:lnTo>
                  <a:pt x="437426" y="269240"/>
                </a:lnTo>
                <a:lnTo>
                  <a:pt x="437426" y="247650"/>
                </a:lnTo>
                <a:close/>
              </a:path>
              <a:path w="685800" h="685800">
                <a:moveTo>
                  <a:pt x="437426" y="269240"/>
                </a:moveTo>
                <a:lnTo>
                  <a:pt x="406438" y="269240"/>
                </a:lnTo>
                <a:lnTo>
                  <a:pt x="409702" y="273050"/>
                </a:lnTo>
                <a:lnTo>
                  <a:pt x="409702" y="280670"/>
                </a:lnTo>
                <a:lnTo>
                  <a:pt x="406438" y="284480"/>
                </a:lnTo>
                <a:lnTo>
                  <a:pt x="437426" y="284480"/>
                </a:lnTo>
                <a:lnTo>
                  <a:pt x="437426" y="269240"/>
                </a:lnTo>
                <a:close/>
              </a:path>
              <a:path w="685800" h="685800">
                <a:moveTo>
                  <a:pt x="262349" y="264160"/>
                </a:moveTo>
                <a:lnTo>
                  <a:pt x="243382" y="264160"/>
                </a:lnTo>
                <a:lnTo>
                  <a:pt x="252920" y="274320"/>
                </a:lnTo>
                <a:lnTo>
                  <a:pt x="262349" y="264160"/>
                </a:lnTo>
                <a:close/>
              </a:path>
              <a:path w="685800" h="685800">
                <a:moveTo>
                  <a:pt x="259243" y="144780"/>
                </a:moveTo>
                <a:lnTo>
                  <a:pt x="248031" y="144780"/>
                </a:lnTo>
                <a:lnTo>
                  <a:pt x="247878" y="146050"/>
                </a:lnTo>
                <a:lnTo>
                  <a:pt x="247789" y="148590"/>
                </a:lnTo>
                <a:lnTo>
                  <a:pt x="250263" y="161290"/>
                </a:lnTo>
                <a:lnTo>
                  <a:pt x="257000" y="172720"/>
                </a:lnTo>
                <a:lnTo>
                  <a:pt x="266970" y="179070"/>
                </a:lnTo>
                <a:lnTo>
                  <a:pt x="279145" y="181610"/>
                </a:lnTo>
                <a:lnTo>
                  <a:pt x="365086" y="181610"/>
                </a:lnTo>
                <a:lnTo>
                  <a:pt x="377254" y="179070"/>
                </a:lnTo>
                <a:lnTo>
                  <a:pt x="387221" y="172720"/>
                </a:lnTo>
                <a:lnTo>
                  <a:pt x="388718" y="170180"/>
                </a:lnTo>
                <a:lnTo>
                  <a:pt x="279145" y="170180"/>
                </a:lnTo>
                <a:lnTo>
                  <a:pt x="271148" y="168910"/>
                </a:lnTo>
                <a:lnTo>
                  <a:pt x="264598" y="163830"/>
                </a:lnTo>
                <a:lnTo>
                  <a:pt x="260172" y="157480"/>
                </a:lnTo>
                <a:lnTo>
                  <a:pt x="258546" y="148590"/>
                </a:lnTo>
                <a:lnTo>
                  <a:pt x="259243" y="144780"/>
                </a:lnTo>
                <a:close/>
              </a:path>
              <a:path w="685800" h="685800">
                <a:moveTo>
                  <a:pt x="578209" y="95250"/>
                </a:moveTo>
                <a:lnTo>
                  <a:pt x="327012" y="95250"/>
                </a:lnTo>
                <a:lnTo>
                  <a:pt x="331457" y="97790"/>
                </a:lnTo>
                <a:lnTo>
                  <a:pt x="334670" y="100330"/>
                </a:lnTo>
                <a:lnTo>
                  <a:pt x="337896" y="104140"/>
                </a:lnTo>
                <a:lnTo>
                  <a:pt x="339890" y="109220"/>
                </a:lnTo>
                <a:lnTo>
                  <a:pt x="339890" y="125730"/>
                </a:lnTo>
                <a:lnTo>
                  <a:pt x="365074" y="125730"/>
                </a:lnTo>
                <a:lnTo>
                  <a:pt x="373077" y="128270"/>
                </a:lnTo>
                <a:lnTo>
                  <a:pt x="379626" y="133350"/>
                </a:lnTo>
                <a:lnTo>
                  <a:pt x="384049" y="139700"/>
                </a:lnTo>
                <a:lnTo>
                  <a:pt x="385673" y="148590"/>
                </a:lnTo>
                <a:lnTo>
                  <a:pt x="384049" y="157480"/>
                </a:lnTo>
                <a:lnTo>
                  <a:pt x="379626" y="163830"/>
                </a:lnTo>
                <a:lnTo>
                  <a:pt x="373077" y="168910"/>
                </a:lnTo>
                <a:lnTo>
                  <a:pt x="365074" y="170180"/>
                </a:lnTo>
                <a:lnTo>
                  <a:pt x="388718" y="170180"/>
                </a:lnTo>
                <a:lnTo>
                  <a:pt x="393956" y="161290"/>
                </a:lnTo>
                <a:lnTo>
                  <a:pt x="396430" y="148590"/>
                </a:lnTo>
                <a:lnTo>
                  <a:pt x="396354" y="146050"/>
                </a:lnTo>
                <a:lnTo>
                  <a:pt x="396201" y="144780"/>
                </a:lnTo>
                <a:lnTo>
                  <a:pt x="621391" y="144780"/>
                </a:lnTo>
                <a:lnTo>
                  <a:pt x="614353" y="134620"/>
                </a:lnTo>
                <a:lnTo>
                  <a:pt x="585368" y="101600"/>
                </a:lnTo>
                <a:lnTo>
                  <a:pt x="578209" y="95250"/>
                </a:lnTo>
                <a:close/>
              </a:path>
              <a:path w="685800" h="685800">
                <a:moveTo>
                  <a:pt x="323913" y="106680"/>
                </a:moveTo>
                <a:lnTo>
                  <a:pt x="320319" y="106680"/>
                </a:lnTo>
                <a:lnTo>
                  <a:pt x="318668" y="107950"/>
                </a:lnTo>
                <a:lnTo>
                  <a:pt x="316280" y="110490"/>
                </a:lnTo>
                <a:lnTo>
                  <a:pt x="315544" y="111760"/>
                </a:lnTo>
                <a:lnTo>
                  <a:pt x="315544" y="123190"/>
                </a:lnTo>
                <a:lnTo>
                  <a:pt x="328676" y="123190"/>
                </a:lnTo>
                <a:lnTo>
                  <a:pt x="328676" y="111760"/>
                </a:lnTo>
                <a:lnTo>
                  <a:pt x="327939" y="110490"/>
                </a:lnTo>
                <a:lnTo>
                  <a:pt x="325551" y="107950"/>
                </a:lnTo>
                <a:lnTo>
                  <a:pt x="323913" y="106680"/>
                </a:lnTo>
                <a:close/>
              </a:path>
            </a:pathLst>
          </a:custGeom>
          <a:solidFill>
            <a:srgbClr val="FFFFFF"/>
          </a:solidFill>
        </p:spPr>
        <p:txBody>
          <a:bodyPr wrap="square" lIns="0" tIns="0" rIns="0" bIns="0" rtlCol="0"/>
          <a:lstStyle/>
          <a:p>
            <a:endParaRPr/>
          </a:p>
        </p:txBody>
      </p:sp>
      <p:sp>
        <p:nvSpPr>
          <p:cNvPr id="9" name="object 9"/>
          <p:cNvSpPr txBox="1">
            <a:spLocks noGrp="1"/>
          </p:cNvSpPr>
          <p:nvPr>
            <p:ph type="ftr" sz="quarter" idx="5"/>
          </p:nvPr>
        </p:nvSpPr>
        <p:spPr>
          <a:prstGeom prst="rect">
            <a:avLst/>
          </a:prstGeom>
        </p:spPr>
        <p:txBody>
          <a:bodyPr vert="horz" wrap="square" lIns="0" tIns="0" rIns="0" bIns="0" rtlCol="0">
            <a:spAutoFit/>
          </a:bodyPr>
          <a:lstStyle/>
          <a:p>
            <a:pPr marL="12700">
              <a:lnSpc>
                <a:spcPts val="1240"/>
              </a:lnSpc>
            </a:pPr>
            <a:r>
              <a:rPr dirty="0"/>
              <a:t>Accessibility </a:t>
            </a:r>
            <a:r>
              <a:rPr spc="-5" dirty="0"/>
              <a:t>Planning: </a:t>
            </a:r>
            <a:r>
              <a:rPr b="0" dirty="0">
                <a:latin typeface="Calibri"/>
                <a:cs typeface="Calibri"/>
              </a:rPr>
              <a:t>A </a:t>
            </a:r>
            <a:r>
              <a:rPr b="0" spc="-20" dirty="0">
                <a:latin typeface="Calibri"/>
                <a:cs typeface="Calibri"/>
              </a:rPr>
              <a:t>Toolkit </a:t>
            </a:r>
            <a:r>
              <a:rPr b="0" spc="-10" dirty="0">
                <a:latin typeface="Calibri"/>
                <a:cs typeface="Calibri"/>
              </a:rPr>
              <a:t>for</a:t>
            </a:r>
            <a:r>
              <a:rPr b="0" spc="-65" dirty="0">
                <a:latin typeface="Calibri"/>
                <a:cs typeface="Calibri"/>
              </a:rPr>
              <a:t> </a:t>
            </a:r>
            <a:r>
              <a:rPr b="0" spc="-5" dirty="0">
                <a:latin typeface="Calibri"/>
                <a:cs typeface="Calibri"/>
              </a:rPr>
              <a:t>Schools</a:t>
            </a:r>
          </a:p>
        </p:txBody>
      </p:sp>
      <p:sp>
        <p:nvSpPr>
          <p:cNvPr id="10" name="object 10"/>
          <p:cNvSpPr txBox="1"/>
          <p:nvPr/>
        </p:nvSpPr>
        <p:spPr>
          <a:xfrm>
            <a:off x="8590941" y="8988018"/>
            <a:ext cx="166370" cy="203200"/>
          </a:xfrm>
          <a:prstGeom prst="rect">
            <a:avLst/>
          </a:prstGeom>
        </p:spPr>
        <p:txBody>
          <a:bodyPr vert="horz" wrap="square" lIns="0" tIns="0" rIns="0" bIns="0" rtlCol="0">
            <a:spAutoFit/>
          </a:bodyPr>
          <a:lstStyle/>
          <a:p>
            <a:pPr marL="38100">
              <a:lnSpc>
                <a:spcPts val="1430"/>
              </a:lnSpc>
            </a:pPr>
            <a:r>
              <a:rPr sz="1400" b="1" dirty="0">
                <a:solidFill>
                  <a:srgbClr val="FFFFFF"/>
                </a:solidFill>
                <a:latin typeface="Calibri"/>
                <a:cs typeface="Calibri"/>
              </a:rPr>
              <a:t>8</a:t>
            </a:r>
            <a:endParaRPr sz="140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362</TotalTime>
  <Words>6872</Words>
  <Application>Microsoft Office PowerPoint</Application>
  <PresentationFormat>Custom</PresentationFormat>
  <Paragraphs>782</Paragraphs>
  <Slides>37</Slides>
  <Notes>36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Arial</vt:lpstr>
      <vt:lpstr>Calibri</vt:lpstr>
      <vt:lpstr>Calibri Light</vt:lpstr>
      <vt:lpstr>Source Sans Pro Semibold</vt:lpstr>
      <vt:lpstr>Times New Roman</vt:lpstr>
      <vt:lpstr>Wingdings 2</vt:lpstr>
      <vt:lpstr>Office Theme</vt:lpstr>
      <vt:lpstr>1_Office Theme</vt:lpstr>
      <vt:lpstr>PowerPoint to Support Staff Consultation</vt:lpstr>
      <vt:lpstr>STAFF CONSULTATION Accessibility  Planning</vt:lpstr>
      <vt:lpstr>We aim to...</vt:lpstr>
      <vt:lpstr>Access and Schools The Bigger Picture</vt:lpstr>
      <vt:lpstr>Outcomes for CYP with disabilities</vt:lpstr>
      <vt:lpstr>Some schools see  only the challenges  and barriers, not solutions.</vt:lpstr>
      <vt:lpstr>Equality Law</vt:lpstr>
      <vt:lpstr>The Equality Act 2010</vt:lpstr>
      <vt:lpstr>Who has a Disability?</vt:lpstr>
      <vt:lpstr>Examples of day to day activities include:</vt:lpstr>
      <vt:lpstr>Equality Information  and Review</vt:lpstr>
      <vt:lpstr>The Accessibility Plan</vt:lpstr>
      <vt:lpstr>PowerPoint Presentation</vt:lpstr>
      <vt:lpstr>Who is responsible for implementing the Equality Act?</vt:lpstr>
      <vt:lpstr>Children and Young  People with Physical  Disabilities</vt:lpstr>
      <vt:lpstr>Conditions and Physical Disability </vt:lpstr>
      <vt:lpstr>Challenges for Schools</vt:lpstr>
      <vt:lpstr>Embedding Educational and Social Inclusion</vt:lpstr>
      <vt:lpstr>Inclusion</vt:lpstr>
      <vt:lpstr>Focus on Accessibility for Pupils with Disabilities</vt:lpstr>
      <vt:lpstr>What is in an Accessibility Plan?</vt:lpstr>
      <vt:lpstr>When planning  for access schools must  think about:</vt:lpstr>
      <vt:lpstr>Reviewing The Accessibility Plan</vt:lpstr>
      <vt:lpstr>Identifying Challenges</vt:lpstr>
      <vt:lpstr>Identifying Challenges: An Example</vt:lpstr>
      <vt:lpstr>Task 1</vt:lpstr>
      <vt:lpstr>Consulting with Others  about Access</vt:lpstr>
      <vt:lpstr>Task 2</vt:lpstr>
      <vt:lpstr>Outcomes of the Consultation</vt:lpstr>
      <vt:lpstr>Any Questions? Thank You</vt:lpstr>
      <vt:lpstr>Supporting Resources</vt:lpstr>
      <vt:lpstr>CASE STUDY Primary</vt:lpstr>
      <vt:lpstr>CASE STUDY Secondary</vt:lpstr>
      <vt:lpstr>Accessibility Plan Staff Consultation 2020-2023</vt:lpstr>
      <vt:lpstr>Accessibility Plan Staff Consultation 2020-2023</vt:lpstr>
      <vt:lpstr>Accessibility Plan Staff Consultation 2020-2023</vt:lpstr>
      <vt:lpstr>Thinking about our stakeholders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to Support Staff Consultation</dc:title>
  <dc:creator>Ann Sullivan</dc:creator>
  <cp:lastModifiedBy>Kate Drurey</cp:lastModifiedBy>
  <cp:revision>34</cp:revision>
  <dcterms:created xsi:type="dcterms:W3CDTF">2020-06-18T18:49:54Z</dcterms:created>
  <dcterms:modified xsi:type="dcterms:W3CDTF">2021-02-18T14:11:15Z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2020-06-18T00:00:00Z</vt:filetime>
  </property>
  <property fmtid="{D5CDD505-2E9C-101B-9397-08002B2CF9AE}" pid="3" name="Creator">
    <vt:lpwstr>Adobe InDesign 15.0 (Windows)</vt:lpwstr>
  </property>
  <property fmtid="{D5CDD505-2E9C-101B-9397-08002B2CF9AE}" pid="4" name="LastSaved">
    <vt:filetime>2020-06-18T00:00:00Z</vt:filetime>
  </property>
</Properties>
</file>